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1" r:id="rId4"/>
  </p:sldMasterIdLst>
  <p:notesMasterIdLst>
    <p:notesMasterId r:id="rId52"/>
  </p:notesMasterIdLst>
  <p:handoutMasterIdLst>
    <p:handoutMasterId r:id="rId53"/>
  </p:handoutMasterIdLst>
  <p:sldIdLst>
    <p:sldId id="257" r:id="rId5"/>
    <p:sldId id="576" r:id="rId6"/>
    <p:sldId id="258" r:id="rId7"/>
    <p:sldId id="577" r:id="rId8"/>
    <p:sldId id="558" r:id="rId9"/>
    <p:sldId id="564" r:id="rId10"/>
    <p:sldId id="313" r:id="rId11"/>
    <p:sldId id="565" r:id="rId12"/>
    <p:sldId id="273" r:id="rId13"/>
    <p:sldId id="570" r:id="rId14"/>
    <p:sldId id="566" r:id="rId15"/>
    <p:sldId id="578" r:id="rId16"/>
    <p:sldId id="573" r:id="rId17"/>
    <p:sldId id="571" r:id="rId18"/>
    <p:sldId id="320" r:id="rId19"/>
    <p:sldId id="572" r:id="rId20"/>
    <p:sldId id="574" r:id="rId21"/>
    <p:sldId id="555" r:id="rId22"/>
    <p:sldId id="575" r:id="rId23"/>
    <p:sldId id="429" r:id="rId24"/>
    <p:sldId id="300" r:id="rId25"/>
    <p:sldId id="338" r:id="rId26"/>
    <p:sldId id="303" r:id="rId27"/>
    <p:sldId id="330" r:id="rId28"/>
    <p:sldId id="267" r:id="rId29"/>
    <p:sldId id="308" r:id="rId30"/>
    <p:sldId id="335" r:id="rId31"/>
    <p:sldId id="427" r:id="rId32"/>
    <p:sldId id="560" r:id="rId33"/>
    <p:sldId id="305" r:id="rId34"/>
    <p:sldId id="269" r:id="rId35"/>
    <p:sldId id="307" r:id="rId36"/>
    <p:sldId id="334" r:id="rId37"/>
    <p:sldId id="430" r:id="rId38"/>
    <p:sldId id="339" r:id="rId39"/>
    <p:sldId id="314" r:id="rId40"/>
    <p:sldId id="433" r:id="rId41"/>
    <p:sldId id="312" r:id="rId42"/>
    <p:sldId id="432" r:id="rId43"/>
    <p:sldId id="438" r:id="rId44"/>
    <p:sldId id="425" r:id="rId45"/>
    <p:sldId id="441" r:id="rId46"/>
    <p:sldId id="442" r:id="rId47"/>
    <p:sldId id="321" r:id="rId48"/>
    <p:sldId id="434" r:id="rId49"/>
    <p:sldId id="318" r:id="rId50"/>
    <p:sldId id="319" r:id="rId51"/>
  </p:sldIdLst>
  <p:sldSz cx="12192000" cy="6858000"/>
  <p:notesSz cx="6796088" cy="9928225"/>
  <p:defaultTextStyle>
    <a:defPPr>
      <a:defRPr lang="de-DE"/>
    </a:defPPr>
    <a:lvl1pPr algn="l" rtl="0" eaLnBrk="0" fontAlgn="base" hangingPunct="0">
      <a:spcBef>
        <a:spcPct val="0"/>
      </a:spcBef>
      <a:spcAft>
        <a:spcPct val="0"/>
      </a:spcAft>
      <a:defRPr sz="2400" kern="1200">
        <a:solidFill>
          <a:srgbClr val="00AE00"/>
        </a:solidFill>
        <a:latin typeface="Arial" charset="0"/>
        <a:ea typeface="+mn-ea"/>
        <a:cs typeface="+mn-cs"/>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40" userDrawn="1">
          <p15:clr>
            <a:srgbClr val="A4A3A4"/>
          </p15:clr>
        </p15:guide>
        <p15:guide id="3" orient="horz" pos="799" userDrawn="1">
          <p15:clr>
            <a:srgbClr val="A4A3A4"/>
          </p15:clr>
        </p15:guide>
        <p15:guide id="4" pos="4112" userDrawn="1">
          <p15:clr>
            <a:srgbClr val="A4A3A4"/>
          </p15:clr>
        </p15:guide>
        <p15:guide id="5" orient="horz"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FED"/>
    <a:srgbClr val="293133"/>
    <a:srgbClr val="000000"/>
    <a:srgbClr val="F5F5F5"/>
    <a:srgbClr val="464E51"/>
    <a:srgbClr val="FF5229"/>
    <a:srgbClr val="4194A6"/>
    <a:srgbClr val="F36F2F"/>
    <a:srgbClr val="9C9E9F"/>
    <a:srgbClr val="D4D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2373" autoAdjust="0"/>
  </p:normalViewPr>
  <p:slideViewPr>
    <p:cSldViewPr showGuides="1">
      <p:cViewPr varScale="1">
        <p:scale>
          <a:sx n="85" d="100"/>
          <a:sy n="85" d="100"/>
        </p:scale>
        <p:origin x="30" y="177"/>
      </p:cViewPr>
      <p:guideLst>
        <p:guide orient="horz" pos="890"/>
        <p:guide pos="3840"/>
        <p:guide orient="horz" pos="799"/>
        <p:guide pos="4112"/>
        <p:guide orient="horz" pos="3838"/>
      </p:guideLst>
    </p:cSldViewPr>
  </p:slideViewPr>
  <p:notesTextViewPr>
    <p:cViewPr>
      <p:scale>
        <a:sx n="100" d="100"/>
        <a:sy n="100" d="100"/>
      </p:scale>
      <p:origin x="0" y="0"/>
    </p:cViewPr>
  </p:notesTextViewPr>
  <p:sorterViewPr>
    <p:cViewPr>
      <p:scale>
        <a:sx n="60" d="100"/>
        <a:sy n="60" d="100"/>
      </p:scale>
      <p:origin x="0" y="0"/>
    </p:cViewPr>
  </p:sorterViewPr>
  <p:notesViewPr>
    <p:cSldViewPr showGuides="1">
      <p:cViewPr varScale="1">
        <p:scale>
          <a:sx n="44" d="100"/>
          <a:sy n="44"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mut Sieck" userId="d2b01ea1-1112-4ebf-9803-7e51ab27cc97" providerId="ADAL" clId="{75C29D47-BFE6-4DB8-88A1-ACEE5D9BD48D}"/>
    <pc:docChg chg="custSel modSld">
      <pc:chgData name="Hartmut Sieck" userId="d2b01ea1-1112-4ebf-9803-7e51ab27cc97" providerId="ADAL" clId="{75C29D47-BFE6-4DB8-88A1-ACEE5D9BD48D}" dt="2026-03-26T08:39:08.538" v="40" actId="20577"/>
      <pc:docMkLst>
        <pc:docMk/>
      </pc:docMkLst>
      <pc:sldChg chg="modSp mod">
        <pc:chgData name="Hartmut Sieck" userId="d2b01ea1-1112-4ebf-9803-7e51ab27cc97" providerId="ADAL" clId="{75C29D47-BFE6-4DB8-88A1-ACEE5D9BD48D}" dt="2026-03-26T08:39:08.538" v="40" actId="20577"/>
        <pc:sldMkLst>
          <pc:docMk/>
          <pc:sldMk cId="3799029647" sldId="576"/>
        </pc:sldMkLst>
        <pc:spChg chg="mod">
          <ac:chgData name="Hartmut Sieck" userId="d2b01ea1-1112-4ebf-9803-7e51ab27cc97" providerId="ADAL" clId="{75C29D47-BFE6-4DB8-88A1-ACEE5D9BD48D}" dt="2026-03-26T08:38:51.142" v="33" actId="113"/>
          <ac:spMkLst>
            <pc:docMk/>
            <pc:sldMk cId="3799029647" sldId="576"/>
            <ac:spMk id="9" creationId="{1304E423-B0AA-AF8F-0A57-4F28989E4000}"/>
          </ac:spMkLst>
        </pc:spChg>
        <pc:spChg chg="mod">
          <ac:chgData name="Hartmut Sieck" userId="d2b01ea1-1112-4ebf-9803-7e51ab27cc97" providerId="ADAL" clId="{75C29D47-BFE6-4DB8-88A1-ACEE5D9BD48D}" dt="2026-03-26T08:38:51.142" v="33" actId="113"/>
          <ac:spMkLst>
            <pc:docMk/>
            <pc:sldMk cId="3799029647" sldId="576"/>
            <ac:spMk id="41" creationId="{3B5D0044-531A-00E1-DBBB-A87F84DADF02}"/>
          </ac:spMkLst>
        </pc:spChg>
        <pc:spChg chg="mod">
          <ac:chgData name="Hartmut Sieck" userId="d2b01ea1-1112-4ebf-9803-7e51ab27cc97" providerId="ADAL" clId="{75C29D47-BFE6-4DB8-88A1-ACEE5D9BD48D}" dt="2026-03-26T08:39:08.538" v="40" actId="20577"/>
          <ac:spMkLst>
            <pc:docMk/>
            <pc:sldMk cId="3799029647" sldId="576"/>
            <ac:spMk id="42" creationId="{C0ECEACE-84BD-C6D5-CB8F-DD95D8D866C8}"/>
          </ac:spMkLst>
        </pc:spChg>
        <pc:spChg chg="mod">
          <ac:chgData name="Hartmut Sieck" userId="d2b01ea1-1112-4ebf-9803-7e51ab27cc97" providerId="ADAL" clId="{75C29D47-BFE6-4DB8-88A1-ACEE5D9BD48D}" dt="2026-03-26T08:38:51.142" v="33" actId="113"/>
          <ac:spMkLst>
            <pc:docMk/>
            <pc:sldMk cId="3799029647" sldId="576"/>
            <ac:spMk id="46" creationId="{3150737B-8FE5-CBEC-8B05-BFD058C15D5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479837747554266E-2"/>
          <c:y val="0.1249641676739565"/>
          <c:w val="0.8631290861369606"/>
          <c:h val="0.53015832683029518"/>
        </c:manualLayout>
      </c:layout>
      <c:lineChart>
        <c:grouping val="standard"/>
        <c:varyColors val="0"/>
        <c:ser>
          <c:idx val="0"/>
          <c:order val="0"/>
          <c:tx>
            <c:strRef>
              <c:f>Tabelle1!$B$1</c:f>
              <c:strCache>
                <c:ptCount val="1"/>
                <c:pt idx="0">
                  <c:v>Customer
Requirements</c:v>
                </c:pt>
              </c:strCache>
            </c:strRef>
          </c:tx>
          <c:spPr>
            <a:ln w="44450">
              <a:solidFill>
                <a:srgbClr val="464E51"/>
              </a:solidFill>
              <a:prstDash val="solid"/>
            </a:ln>
          </c:spPr>
          <c:marker>
            <c:symbol val="none"/>
          </c:marker>
          <c:cat>
            <c:strRef>
              <c:f>Tabelle1!$A$2:$A$9</c:f>
              <c:strCache>
                <c:ptCount val="8"/>
                <c:pt idx="0">
                  <c:v>Brand of the supplier</c:v>
                </c:pt>
                <c:pt idx="1">
                  <c:v>Constant product quality</c:v>
                </c:pt>
                <c:pt idx="2">
                  <c:v>Sustainability</c:v>
                </c:pt>
                <c:pt idx="3">
                  <c:v>Reliability in delivery</c:v>
                </c:pt>
                <c:pt idx="4">
                  <c:v>Innovation capabilities</c:v>
                </c:pt>
                <c:pt idx="5">
                  <c:v>Price stability</c:v>
                </c:pt>
                <c:pt idx="6">
                  <c:v>Order Tracking (E-Business)</c:v>
                </c:pt>
                <c:pt idx="7">
                  <c:v>1 counterpart worldwide (KAM)</c:v>
                </c:pt>
              </c:strCache>
            </c:strRef>
          </c:cat>
          <c:val>
            <c:numRef>
              <c:f>Tabelle1!$B$2:$B$9</c:f>
              <c:numCache>
                <c:formatCode>General</c:formatCode>
                <c:ptCount val="8"/>
                <c:pt idx="0">
                  <c:v>1</c:v>
                </c:pt>
                <c:pt idx="1">
                  <c:v>3</c:v>
                </c:pt>
                <c:pt idx="2">
                  <c:v>3</c:v>
                </c:pt>
                <c:pt idx="3">
                  <c:v>4</c:v>
                </c:pt>
                <c:pt idx="4">
                  <c:v>4</c:v>
                </c:pt>
                <c:pt idx="5">
                  <c:v>5</c:v>
                </c:pt>
                <c:pt idx="6">
                  <c:v>5</c:v>
                </c:pt>
                <c:pt idx="7">
                  <c:v>5</c:v>
                </c:pt>
              </c:numCache>
            </c:numRef>
          </c:val>
          <c:smooth val="0"/>
          <c:extLst>
            <c:ext xmlns:c16="http://schemas.microsoft.com/office/drawing/2014/chart" uri="{C3380CC4-5D6E-409C-BE32-E72D297353CC}">
              <c16:uniqueId val="{00000000-76DD-4D10-B01C-4CD562DDEE59}"/>
            </c:ext>
          </c:extLst>
        </c:ser>
        <c:ser>
          <c:idx val="1"/>
          <c:order val="1"/>
          <c:tx>
            <c:strRef>
              <c:f>Tabelle1!$C$1</c:f>
              <c:strCache>
                <c:ptCount val="1"/>
                <c:pt idx="0">
                  <c:v>We</c:v>
                </c:pt>
              </c:strCache>
            </c:strRef>
          </c:tx>
          <c:spPr>
            <a:ln w="44450">
              <a:solidFill>
                <a:srgbClr val="FF5229"/>
              </a:solidFill>
            </a:ln>
          </c:spPr>
          <c:marker>
            <c:symbol val="none"/>
          </c:marker>
          <c:cat>
            <c:strRef>
              <c:f>Tabelle1!$A$2:$A$9</c:f>
              <c:strCache>
                <c:ptCount val="8"/>
                <c:pt idx="0">
                  <c:v>Brand of the supplier</c:v>
                </c:pt>
                <c:pt idx="1">
                  <c:v>Constant product quality</c:v>
                </c:pt>
                <c:pt idx="2">
                  <c:v>Sustainability</c:v>
                </c:pt>
                <c:pt idx="3">
                  <c:v>Reliability in delivery</c:v>
                </c:pt>
                <c:pt idx="4">
                  <c:v>Innovation capabilities</c:v>
                </c:pt>
                <c:pt idx="5">
                  <c:v>Price stability</c:v>
                </c:pt>
                <c:pt idx="6">
                  <c:v>Order Tracking (E-Business)</c:v>
                </c:pt>
                <c:pt idx="7">
                  <c:v>1 counterpart worldwide (KAM)</c:v>
                </c:pt>
              </c:strCache>
            </c:strRef>
          </c:cat>
          <c:val>
            <c:numRef>
              <c:f>Tabelle1!$C$2:$C$9</c:f>
              <c:numCache>
                <c:formatCode>General</c:formatCode>
                <c:ptCount val="8"/>
                <c:pt idx="0">
                  <c:v>1</c:v>
                </c:pt>
                <c:pt idx="1">
                  <c:v>5</c:v>
                </c:pt>
                <c:pt idx="2">
                  <c:v>5</c:v>
                </c:pt>
                <c:pt idx="3">
                  <c:v>1</c:v>
                </c:pt>
                <c:pt idx="4">
                  <c:v>4</c:v>
                </c:pt>
                <c:pt idx="5">
                  <c:v>3</c:v>
                </c:pt>
                <c:pt idx="6">
                  <c:v>5</c:v>
                </c:pt>
                <c:pt idx="7">
                  <c:v>3</c:v>
                </c:pt>
              </c:numCache>
            </c:numRef>
          </c:val>
          <c:smooth val="0"/>
          <c:extLst>
            <c:ext xmlns:c16="http://schemas.microsoft.com/office/drawing/2014/chart" uri="{C3380CC4-5D6E-409C-BE32-E72D297353CC}">
              <c16:uniqueId val="{00000001-76DD-4D10-B01C-4CD562DDEE59}"/>
            </c:ext>
          </c:extLst>
        </c:ser>
        <c:ser>
          <c:idx val="2"/>
          <c:order val="2"/>
          <c:tx>
            <c:strRef>
              <c:f>Tabelle1!$D$1</c:f>
              <c:strCache>
                <c:ptCount val="1"/>
                <c:pt idx="0">
                  <c:v>Competitor</c:v>
                </c:pt>
              </c:strCache>
            </c:strRef>
          </c:tx>
          <c:spPr>
            <a:ln w="44450">
              <a:solidFill>
                <a:schemeClr val="tx1">
                  <a:lumMod val="50000"/>
                  <a:lumOff val="50000"/>
                </a:schemeClr>
              </a:solidFill>
              <a:prstDash val="dash"/>
            </a:ln>
          </c:spPr>
          <c:marker>
            <c:symbol val="none"/>
          </c:marker>
          <c:cat>
            <c:strRef>
              <c:f>Tabelle1!$A$2:$A$9</c:f>
              <c:strCache>
                <c:ptCount val="8"/>
                <c:pt idx="0">
                  <c:v>Brand of the supplier</c:v>
                </c:pt>
                <c:pt idx="1">
                  <c:v>Constant product quality</c:v>
                </c:pt>
                <c:pt idx="2">
                  <c:v>Sustainability</c:v>
                </c:pt>
                <c:pt idx="3">
                  <c:v>Reliability in delivery</c:v>
                </c:pt>
                <c:pt idx="4">
                  <c:v>Innovation capabilities</c:v>
                </c:pt>
                <c:pt idx="5">
                  <c:v>Price stability</c:v>
                </c:pt>
                <c:pt idx="6">
                  <c:v>Order Tracking (E-Business)</c:v>
                </c:pt>
                <c:pt idx="7">
                  <c:v>1 counterpart worldwide (KAM)</c:v>
                </c:pt>
              </c:strCache>
            </c:strRef>
          </c:cat>
          <c:val>
            <c:numRef>
              <c:f>Tabelle1!$D$2:$D$9</c:f>
              <c:numCache>
                <c:formatCode>General</c:formatCode>
                <c:ptCount val="8"/>
                <c:pt idx="0">
                  <c:v>4</c:v>
                </c:pt>
                <c:pt idx="1">
                  <c:v>1</c:v>
                </c:pt>
                <c:pt idx="2">
                  <c:v>1</c:v>
                </c:pt>
                <c:pt idx="3">
                  <c:v>5</c:v>
                </c:pt>
                <c:pt idx="4">
                  <c:v>3</c:v>
                </c:pt>
                <c:pt idx="5">
                  <c:v>3</c:v>
                </c:pt>
                <c:pt idx="6">
                  <c:v>2</c:v>
                </c:pt>
                <c:pt idx="7">
                  <c:v>3</c:v>
                </c:pt>
              </c:numCache>
            </c:numRef>
          </c:val>
          <c:smooth val="0"/>
          <c:extLst>
            <c:ext xmlns:c16="http://schemas.microsoft.com/office/drawing/2014/chart" uri="{C3380CC4-5D6E-409C-BE32-E72D297353CC}">
              <c16:uniqueId val="{00000002-76DD-4D10-B01C-4CD562DDEE59}"/>
            </c:ext>
          </c:extLst>
        </c:ser>
        <c:dLbls>
          <c:showLegendKey val="0"/>
          <c:showVal val="0"/>
          <c:showCatName val="0"/>
          <c:showSerName val="0"/>
          <c:showPercent val="0"/>
          <c:showBubbleSize val="0"/>
        </c:dLbls>
        <c:smooth val="0"/>
        <c:axId val="179484528"/>
        <c:axId val="179480216"/>
      </c:lineChart>
      <c:catAx>
        <c:axId val="179484528"/>
        <c:scaling>
          <c:orientation val="minMax"/>
        </c:scaling>
        <c:delete val="0"/>
        <c:axPos val="b"/>
        <c:majorGridlines/>
        <c:numFmt formatCode="General" sourceLinked="0"/>
        <c:majorTickMark val="none"/>
        <c:minorTickMark val="none"/>
        <c:tickLblPos val="nextTo"/>
        <c:txPr>
          <a:bodyPr rot="-2160000" vert="horz"/>
          <a:lstStyle/>
          <a:p>
            <a:pPr>
              <a:defRPr sz="1400" baseline="0"/>
            </a:pPr>
            <a:endParaRPr lang="de-DE"/>
          </a:p>
        </c:txPr>
        <c:crossAx val="179480216"/>
        <c:crosses val="autoZero"/>
        <c:auto val="1"/>
        <c:lblAlgn val="ctr"/>
        <c:lblOffset val="100"/>
        <c:noMultiLvlLbl val="0"/>
      </c:catAx>
      <c:valAx>
        <c:axId val="179480216"/>
        <c:scaling>
          <c:orientation val="minMax"/>
          <c:max val="5.5"/>
          <c:min val="0"/>
        </c:scaling>
        <c:delete val="0"/>
        <c:axPos val="l"/>
        <c:majorGridlines>
          <c:spPr>
            <a:ln>
              <a:solidFill>
                <a:schemeClr val="bg1">
                  <a:lumMod val="85000"/>
                </a:schemeClr>
              </a:solidFill>
            </a:ln>
          </c:spPr>
        </c:majorGridlines>
        <c:numFmt formatCode="General" sourceLinked="1"/>
        <c:majorTickMark val="out"/>
        <c:minorTickMark val="none"/>
        <c:tickLblPos val="nextTo"/>
        <c:crossAx val="179484528"/>
        <c:crosses val="autoZero"/>
        <c:crossBetween val="between"/>
        <c:majorUnit val="1"/>
      </c:valAx>
    </c:plotArea>
    <c:legend>
      <c:legendPos val="t"/>
      <c:overlay val="0"/>
      <c:txPr>
        <a:bodyPr/>
        <a:lstStyle/>
        <a:p>
          <a:pPr>
            <a:defRPr sz="1200"/>
          </a:pPr>
          <a:endParaRPr lang="de-DE"/>
        </a:p>
      </c:txPr>
    </c:legend>
    <c:plotVisOnly val="1"/>
    <c:dispBlanksAs val="gap"/>
    <c:showDLblsOverMax val="0"/>
  </c:chart>
  <c:txPr>
    <a:bodyPr/>
    <a:lstStyle/>
    <a:p>
      <a:pPr>
        <a:defRPr sz="1800"/>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6" descr="logo-farbe"/>
          <p:cNvPicPr>
            <a:picLocks noChangeAspect="1" noChangeArrowheads="1"/>
          </p:cNvPicPr>
          <p:nvPr/>
        </p:nvPicPr>
        <p:blipFill>
          <a:blip r:embed="rId2" cstate="print"/>
          <a:srcRect/>
          <a:stretch>
            <a:fillRect/>
          </a:stretch>
        </p:blipFill>
        <p:spPr bwMode="auto">
          <a:xfrm>
            <a:off x="5673033" y="60060"/>
            <a:ext cx="1021237" cy="565171"/>
          </a:xfrm>
          <a:prstGeom prst="rect">
            <a:avLst/>
          </a:prstGeom>
          <a:noFill/>
          <a:ln w="9525">
            <a:noFill/>
            <a:miter lim="800000"/>
            <a:headEnd/>
            <a:tailEnd/>
          </a:ln>
        </p:spPr>
      </p:pic>
    </p:spTree>
    <p:extLst>
      <p:ext uri="{BB962C8B-B14F-4D97-AF65-F5344CB8AC3E}">
        <p14:creationId xmlns:p14="http://schemas.microsoft.com/office/powerpoint/2010/main" val="1744965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2945174" cy="495872"/>
          </a:xfrm>
          <a:prstGeom prst="rect">
            <a:avLst/>
          </a:prstGeom>
          <a:noFill/>
          <a:ln w="9525">
            <a:noFill/>
            <a:miter lim="800000"/>
            <a:headEnd/>
            <a:tailEnd/>
          </a:ln>
          <a:effectLst/>
        </p:spPr>
        <p:txBody>
          <a:bodyPr vert="horz" wrap="square" lIns="92113" tIns="46058" rIns="92113" bIns="46058" numCol="1" anchor="t" anchorCtr="0" compatLnSpc="1">
            <a:prstTxWarp prst="textNoShape">
              <a:avLst/>
            </a:prstTxWarp>
          </a:bodyPr>
          <a:lstStyle>
            <a:lvl1pPr defTabSz="920600">
              <a:defRPr sz="1100">
                <a:solidFill>
                  <a:schemeClr val="tx1"/>
                </a:solidFill>
                <a:latin typeface="Arial" charset="0"/>
              </a:defRPr>
            </a:lvl1pPr>
          </a:lstStyle>
          <a:p>
            <a:pPr>
              <a:defRPr/>
            </a:pPr>
            <a:endParaRPr lang="de-DE"/>
          </a:p>
        </p:txBody>
      </p:sp>
      <p:sp>
        <p:nvSpPr>
          <p:cNvPr id="26627" name="Rectangle 3"/>
          <p:cNvSpPr>
            <a:spLocks noGrp="1" noChangeArrowheads="1"/>
          </p:cNvSpPr>
          <p:nvPr>
            <p:ph type="dt" idx="1"/>
          </p:nvPr>
        </p:nvSpPr>
        <p:spPr bwMode="auto">
          <a:xfrm>
            <a:off x="3850915" y="1"/>
            <a:ext cx="2945174" cy="495872"/>
          </a:xfrm>
          <a:prstGeom prst="rect">
            <a:avLst/>
          </a:prstGeom>
          <a:noFill/>
          <a:ln w="9525">
            <a:noFill/>
            <a:miter lim="800000"/>
            <a:headEnd/>
            <a:tailEnd/>
          </a:ln>
          <a:effectLst/>
        </p:spPr>
        <p:txBody>
          <a:bodyPr vert="horz" wrap="square" lIns="92113" tIns="46058" rIns="92113" bIns="46058" numCol="1" anchor="t" anchorCtr="0" compatLnSpc="1">
            <a:prstTxWarp prst="textNoShape">
              <a:avLst/>
            </a:prstTxWarp>
          </a:bodyPr>
          <a:lstStyle>
            <a:lvl1pPr algn="r" defTabSz="920600">
              <a:defRPr sz="1100">
                <a:solidFill>
                  <a:schemeClr val="tx1"/>
                </a:solidFill>
                <a:latin typeface="Arial"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88900" y="744538"/>
            <a:ext cx="6623050" cy="3725862"/>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04221" y="4712327"/>
            <a:ext cx="4987647" cy="4467471"/>
          </a:xfrm>
          <a:prstGeom prst="rect">
            <a:avLst/>
          </a:prstGeom>
          <a:noFill/>
          <a:ln w="9525">
            <a:noFill/>
            <a:miter lim="800000"/>
            <a:headEnd/>
            <a:tailEnd/>
          </a:ln>
          <a:effectLst/>
        </p:spPr>
        <p:txBody>
          <a:bodyPr vert="horz" wrap="square" lIns="92113" tIns="46058" rIns="92113" bIns="46058"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6630" name="Rectangle 6"/>
          <p:cNvSpPr>
            <a:spLocks noGrp="1" noChangeArrowheads="1"/>
          </p:cNvSpPr>
          <p:nvPr>
            <p:ph type="ftr" sz="quarter" idx="4"/>
          </p:nvPr>
        </p:nvSpPr>
        <p:spPr bwMode="auto">
          <a:xfrm>
            <a:off x="0" y="9432353"/>
            <a:ext cx="2945174" cy="495872"/>
          </a:xfrm>
          <a:prstGeom prst="rect">
            <a:avLst/>
          </a:prstGeom>
          <a:noFill/>
          <a:ln w="9525">
            <a:noFill/>
            <a:miter lim="800000"/>
            <a:headEnd/>
            <a:tailEnd/>
          </a:ln>
          <a:effectLst/>
        </p:spPr>
        <p:txBody>
          <a:bodyPr vert="horz" wrap="square" lIns="92113" tIns="46058" rIns="92113" bIns="46058" numCol="1" anchor="b" anchorCtr="0" compatLnSpc="1">
            <a:prstTxWarp prst="textNoShape">
              <a:avLst/>
            </a:prstTxWarp>
          </a:bodyPr>
          <a:lstStyle>
            <a:lvl1pPr defTabSz="920600">
              <a:defRPr sz="1100">
                <a:solidFill>
                  <a:schemeClr val="tx1"/>
                </a:solidFill>
                <a:latin typeface="Arial" charset="0"/>
              </a:defRPr>
            </a:lvl1pPr>
          </a:lstStyle>
          <a:p>
            <a:pPr>
              <a:defRPr/>
            </a:pPr>
            <a:endParaRPr lang="de-DE"/>
          </a:p>
        </p:txBody>
      </p:sp>
      <p:sp>
        <p:nvSpPr>
          <p:cNvPr id="26631" name="Rectangle 7"/>
          <p:cNvSpPr>
            <a:spLocks noGrp="1" noChangeArrowheads="1"/>
          </p:cNvSpPr>
          <p:nvPr>
            <p:ph type="sldNum" sz="quarter" idx="5"/>
          </p:nvPr>
        </p:nvSpPr>
        <p:spPr bwMode="auto">
          <a:xfrm>
            <a:off x="3850915" y="9432353"/>
            <a:ext cx="2945174" cy="495872"/>
          </a:xfrm>
          <a:prstGeom prst="rect">
            <a:avLst/>
          </a:prstGeom>
          <a:noFill/>
          <a:ln w="9525">
            <a:noFill/>
            <a:miter lim="800000"/>
            <a:headEnd/>
            <a:tailEnd/>
          </a:ln>
          <a:effectLst/>
        </p:spPr>
        <p:txBody>
          <a:bodyPr vert="horz" wrap="square" lIns="92113" tIns="46058" rIns="92113" bIns="46058" numCol="1" anchor="b" anchorCtr="0" compatLnSpc="1">
            <a:prstTxWarp prst="textNoShape">
              <a:avLst/>
            </a:prstTxWarp>
          </a:bodyPr>
          <a:lstStyle>
            <a:lvl1pPr algn="r" defTabSz="920600">
              <a:defRPr sz="1100">
                <a:solidFill>
                  <a:schemeClr val="tx1"/>
                </a:solidFill>
                <a:latin typeface="Arial" charset="0"/>
              </a:defRPr>
            </a:lvl1pPr>
          </a:lstStyle>
          <a:p>
            <a:pPr>
              <a:defRPr/>
            </a:pPr>
            <a:fld id="{DA42A84E-EE8C-42EB-88A2-A50085E80ADE}" type="slidenum">
              <a:rPr lang="de-DE"/>
              <a:pPr>
                <a:defRPr/>
              </a:pPr>
              <a:t>‹Nr.›</a:t>
            </a:fld>
            <a:endParaRPr lang="de-DE"/>
          </a:p>
        </p:txBody>
      </p:sp>
    </p:spTree>
    <p:extLst>
      <p:ext uri="{BB962C8B-B14F-4D97-AF65-F5344CB8AC3E}">
        <p14:creationId xmlns:p14="http://schemas.microsoft.com/office/powerpoint/2010/main" val="3230916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sieck-consulting.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mailto:h.sieck@sieck-consulting.d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5" name="Grafik 4" descr="Ein Bild, das orange, rot, Design enthält.&#10;&#10;Automatisch generierte Beschreibung">
            <a:extLst>
              <a:ext uri="{FF2B5EF4-FFF2-40B4-BE49-F238E27FC236}">
                <a16:creationId xmlns:a16="http://schemas.microsoft.com/office/drawing/2014/main" id="{B70E4EED-8786-CBA0-6C41-DB2A429C27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98050" name="Rectangle 1026"/>
          <p:cNvSpPr>
            <a:spLocks noGrp="1" noChangeArrowheads="1"/>
          </p:cNvSpPr>
          <p:nvPr>
            <p:ph type="ctrTitle"/>
          </p:nvPr>
        </p:nvSpPr>
        <p:spPr>
          <a:xfrm>
            <a:off x="383198" y="764704"/>
            <a:ext cx="8593122" cy="2664296"/>
          </a:xfrm>
          <a:noFill/>
        </p:spPr>
        <p:txBody>
          <a:bodyPr anchor="b"/>
          <a:lstStyle>
            <a:lvl1pPr>
              <a:lnSpc>
                <a:spcPct val="100000"/>
              </a:lnSpc>
              <a:defRPr sz="4800" cap="none" baseline="0">
                <a:solidFill>
                  <a:schemeClr val="bg1"/>
                </a:solidFill>
                <a:latin typeface="+mj-lt"/>
                <a:cs typeface="Arial" panose="020B0604020202020204" pitchFamily="34" charset="0"/>
              </a:defRPr>
            </a:lvl1pPr>
          </a:lstStyle>
          <a:p>
            <a:r>
              <a:rPr lang="de-DE"/>
              <a:t>Mastertitelformat bearbeiten</a:t>
            </a:r>
            <a:endParaRPr lang="de-DE" dirty="0"/>
          </a:p>
        </p:txBody>
      </p:sp>
      <p:sp>
        <p:nvSpPr>
          <p:cNvPr id="898052" name="Rectangle 1028"/>
          <p:cNvSpPr>
            <a:spLocks noGrp="1" noChangeArrowheads="1"/>
          </p:cNvSpPr>
          <p:nvPr>
            <p:ph type="subTitle" idx="1"/>
          </p:nvPr>
        </p:nvSpPr>
        <p:spPr>
          <a:xfrm>
            <a:off x="383198" y="5194324"/>
            <a:ext cx="7801034" cy="1042988"/>
          </a:xfrm>
        </p:spPr>
        <p:txBody>
          <a:bodyPr/>
          <a:lstStyle>
            <a:lvl1pPr marL="0" indent="0">
              <a:buFont typeface="Wingdings" pitchFamily="2" charset="2"/>
              <a:buNone/>
              <a:defRPr sz="2200" baseline="0">
                <a:solidFill>
                  <a:schemeClr val="bg1"/>
                </a:solidFill>
                <a:latin typeface="+mj-lt"/>
                <a:cs typeface="Arial" panose="020B0604020202020204" pitchFamily="34" charset="0"/>
              </a:defRPr>
            </a:lvl1pPr>
          </a:lstStyle>
          <a:p>
            <a:r>
              <a:rPr lang="de-DE"/>
              <a:t>Master-Untertitelformat bearbeiten</a:t>
            </a:r>
            <a:endParaRPr lang="de-DE" dirty="0"/>
          </a:p>
        </p:txBody>
      </p:sp>
      <p:sp>
        <p:nvSpPr>
          <p:cNvPr id="3" name="Textfeld 2">
            <a:extLst>
              <a:ext uri="{FF2B5EF4-FFF2-40B4-BE49-F238E27FC236}">
                <a16:creationId xmlns:a16="http://schemas.microsoft.com/office/drawing/2014/main" id="{829AB34D-1435-0A61-E14A-FD40FE01ECBF}"/>
              </a:ext>
            </a:extLst>
          </p:cNvPr>
          <p:cNvSpPr txBox="1"/>
          <p:nvPr userDrawn="1"/>
        </p:nvSpPr>
        <p:spPr>
          <a:xfrm>
            <a:off x="10034779" y="5375538"/>
            <a:ext cx="1797287" cy="861774"/>
          </a:xfrm>
          <a:prstGeom prst="rect">
            <a:avLst/>
          </a:prstGeom>
          <a:noFill/>
        </p:spPr>
        <p:txBody>
          <a:bodyPr wrap="none" rtlCol="0">
            <a:spAutoFit/>
          </a:bodyPr>
          <a:lstStyle/>
          <a:p>
            <a:pPr algn="r"/>
            <a:r>
              <a:rPr lang="en-US" sz="1000" dirty="0">
                <a:solidFill>
                  <a:schemeClr val="bg1"/>
                </a:solidFill>
                <a:latin typeface="+mn-lt"/>
                <a:cs typeface="Calibri" panose="020F0502020204030204" pitchFamily="34" charset="0"/>
              </a:rPr>
              <a:t>SIECK consulting</a:t>
            </a:r>
          </a:p>
          <a:p>
            <a:pPr algn="r"/>
            <a:r>
              <a:rPr lang="en-US" sz="1000" dirty="0" err="1">
                <a:solidFill>
                  <a:schemeClr val="bg1"/>
                </a:solidFill>
                <a:latin typeface="+mn-lt"/>
                <a:cs typeface="Calibri" panose="020F0502020204030204" pitchFamily="34" charset="0"/>
              </a:rPr>
              <a:t>Brandesstraße</a:t>
            </a:r>
            <a:r>
              <a:rPr lang="en-US" sz="1000" dirty="0">
                <a:solidFill>
                  <a:schemeClr val="bg1"/>
                </a:solidFill>
                <a:latin typeface="+mn-lt"/>
                <a:cs typeface="Calibri" panose="020F0502020204030204" pitchFamily="34" charset="0"/>
              </a:rPr>
              <a:t> 1</a:t>
            </a:r>
          </a:p>
          <a:p>
            <a:pPr algn="r"/>
            <a:r>
              <a:rPr lang="en-US" sz="1000" dirty="0">
                <a:solidFill>
                  <a:schemeClr val="bg1"/>
                </a:solidFill>
                <a:latin typeface="+mn-lt"/>
                <a:cs typeface="Calibri" panose="020F0502020204030204" pitchFamily="34" charset="0"/>
              </a:rPr>
              <a:t>78464 Konstanz</a:t>
            </a:r>
          </a:p>
          <a:p>
            <a:pPr algn="r"/>
            <a:r>
              <a:rPr lang="en-US" sz="1000" dirty="0">
                <a:solidFill>
                  <a:schemeClr val="bg1"/>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www.sieck-consulting.de</a:t>
            </a:r>
            <a:endParaRPr lang="en-US" sz="1000" dirty="0">
              <a:solidFill>
                <a:schemeClr val="bg1"/>
              </a:solidFill>
              <a:latin typeface="+mn-lt"/>
              <a:cs typeface="Calibri" panose="020F0502020204030204" pitchFamily="34" charset="0"/>
            </a:endParaRPr>
          </a:p>
          <a:p>
            <a:pPr algn="r"/>
            <a:r>
              <a:rPr lang="en-US" sz="100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h.sieck@sieck-consulting.de</a:t>
            </a:r>
            <a:endParaRPr lang="en-US" sz="1000" dirty="0">
              <a:solidFill>
                <a:schemeClr val="bg1"/>
              </a:solidFill>
              <a:latin typeface="+mn-lt"/>
              <a:cs typeface="Calibri" panose="020F0502020204030204" pitchFamily="34" charset="0"/>
            </a:endParaRPr>
          </a:p>
        </p:txBody>
      </p:sp>
      <p:pic>
        <p:nvPicPr>
          <p:cNvPr id="12" name="Grafik 11" descr="Ein Bild, das Text, Schrift, Grafiken, Grafikdesign enthält.&#10;&#10;Automatisch generierte Beschreibung">
            <a:extLst>
              <a:ext uri="{FF2B5EF4-FFF2-40B4-BE49-F238E27FC236}">
                <a16:creationId xmlns:a16="http://schemas.microsoft.com/office/drawing/2014/main" id="{E036B126-024C-890F-8A27-DD2574FC8CA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37629" y="427899"/>
            <a:ext cx="2694437" cy="673609"/>
          </a:xfrm>
          <a:prstGeom prst="rect">
            <a:avLst/>
          </a:prstGeom>
        </p:spPr>
      </p:pic>
    </p:spTree>
    <p:extLst>
      <p:ext uri="{BB962C8B-B14F-4D97-AF65-F5344CB8AC3E}">
        <p14:creationId xmlns:p14="http://schemas.microsoft.com/office/powerpoint/2010/main" val="1943535220"/>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93133"/>
                </a:solidFill>
                <a:latin typeface="+mj-lt"/>
                <a:cs typeface="Calibri" panose="020F0502020204030204" pitchFamily="34" charset="0"/>
              </a:defRPr>
            </a:lvl1pPr>
          </a:lstStyle>
          <a:p>
            <a:r>
              <a:rPr lang="de-DE"/>
              <a:t>Mastertitelformat bearbeiten</a:t>
            </a:r>
            <a:endParaRPr lang="de-DE" dirty="0"/>
          </a:p>
        </p:txBody>
      </p:sp>
      <p:sp>
        <p:nvSpPr>
          <p:cNvPr id="3" name="Inhaltsplatzhalter 2"/>
          <p:cNvSpPr>
            <a:spLocks noGrp="1"/>
          </p:cNvSpPr>
          <p:nvPr>
            <p:ph idx="1"/>
          </p:nvPr>
        </p:nvSpPr>
        <p:spPr>
          <a:xfrm>
            <a:off x="239185" y="1412777"/>
            <a:ext cx="11713633" cy="4835624"/>
          </a:xfrm>
        </p:spPr>
        <p:txBody>
          <a:bodyPr/>
          <a:lstStyle>
            <a:lvl1pPr marL="365125" indent="-365125">
              <a:buClrTx/>
              <a:buFont typeface="Arial" pitchFamily="34" charset="0"/>
              <a:buChar char="•"/>
              <a:defRPr>
                <a:solidFill>
                  <a:srgbClr val="293133"/>
                </a:solidFill>
                <a:latin typeface="+mn-lt"/>
                <a:cs typeface="Calibri" panose="020F0502020204030204" pitchFamily="34" charset="0"/>
              </a:defRPr>
            </a:lvl1pPr>
            <a:lvl2pPr marL="830263" indent="-285750">
              <a:buClrTx/>
              <a:buFont typeface="Arial" pitchFamily="34" charset="0"/>
              <a:buChar char="•"/>
              <a:defRPr>
                <a:solidFill>
                  <a:srgbClr val="293133"/>
                </a:solidFill>
                <a:latin typeface="+mn-lt"/>
                <a:cs typeface="Calibri" panose="020F0502020204030204" pitchFamily="34" charset="0"/>
              </a:defRPr>
            </a:lvl2pPr>
            <a:lvl3pPr marL="1276350" indent="-228600">
              <a:buClrTx/>
              <a:buFont typeface="Arial" pitchFamily="34" charset="0"/>
              <a:buChar char="•"/>
              <a:defRPr>
                <a:solidFill>
                  <a:srgbClr val="293133"/>
                </a:solidFill>
                <a:latin typeface="+mn-lt"/>
                <a:cs typeface="Calibri" panose="020F0502020204030204" pitchFamily="34" charset="0"/>
              </a:defRPr>
            </a:lvl3pPr>
          </a:lstStyle>
          <a:p>
            <a:pPr lvl="0"/>
            <a:r>
              <a:rPr lang="de-DE"/>
              <a:t>Mastertextformat bearbeiten</a:t>
            </a:r>
          </a:p>
          <a:p>
            <a:pPr lvl="1"/>
            <a:r>
              <a:rPr lang="de-DE"/>
              <a:t>Zweite Ebene</a:t>
            </a:r>
          </a:p>
          <a:p>
            <a:pPr lvl="2"/>
            <a:r>
              <a:rPr lang="de-DE"/>
              <a:t>Dritte Ebene</a:t>
            </a:r>
          </a:p>
        </p:txBody>
      </p:sp>
      <p:sp>
        <p:nvSpPr>
          <p:cNvPr id="4" name="Fußzeilenplatzhalter 3">
            <a:extLst>
              <a:ext uri="{FF2B5EF4-FFF2-40B4-BE49-F238E27FC236}">
                <a16:creationId xmlns:a16="http://schemas.microsoft.com/office/drawing/2014/main" id="{C626D5C8-A1DA-4057-92D0-C6062CDB7E7B}"/>
              </a:ext>
            </a:extLst>
          </p:cNvPr>
          <p:cNvSpPr>
            <a:spLocks noGrp="1"/>
          </p:cNvSpPr>
          <p:nvPr>
            <p:ph type="ftr" sz="quarter" idx="10"/>
          </p:nvPr>
        </p:nvSpPr>
        <p:spPr>
          <a:xfrm>
            <a:off x="1559496" y="6597352"/>
            <a:ext cx="9721080" cy="168842"/>
          </a:xfrm>
          <a:prstGeom prst="rect">
            <a:avLst/>
          </a:prstGeom>
        </p:spPr>
        <p:txBody>
          <a:bodyPr/>
          <a:lstStyle>
            <a:lvl1pPr>
              <a:defRPr>
                <a:latin typeface="+mn-lt"/>
              </a:defRPr>
            </a:lvl1pPr>
          </a:lstStyle>
          <a:p>
            <a:r>
              <a:rPr lang="de-DE" dirty="0">
                <a:latin typeface="+mn-lt"/>
              </a:rPr>
              <a:t>66 Tage Zeitmanagement Challenge - Hartmut Sieck</a:t>
            </a:r>
          </a:p>
        </p:txBody>
      </p:sp>
      <p:sp>
        <p:nvSpPr>
          <p:cNvPr id="5" name="Foliennummernplatzhalter 4">
            <a:extLst>
              <a:ext uri="{FF2B5EF4-FFF2-40B4-BE49-F238E27FC236}">
                <a16:creationId xmlns:a16="http://schemas.microsoft.com/office/drawing/2014/main" id="{A0607E62-14E8-43A8-AEBF-2C3FAB17F96C}"/>
              </a:ext>
            </a:extLst>
          </p:cNvPr>
          <p:cNvSpPr>
            <a:spLocks noGrp="1"/>
          </p:cNvSpPr>
          <p:nvPr>
            <p:ph type="sldNum" sz="quarter" idx="11"/>
          </p:nvPr>
        </p:nvSpPr>
        <p:spPr/>
        <p:txBody>
          <a:bodyPr/>
          <a:lstStyle>
            <a:lvl1pPr>
              <a:defRPr>
                <a:latin typeface="+mn-lt"/>
              </a:defRPr>
            </a:lvl1pPr>
          </a:lstStyle>
          <a:p>
            <a:fld id="{31D0D8A1-E263-4FBF-9BF3-AA3869F8EB11}" type="slidenum">
              <a:rPr lang="de-DE" smtClean="0"/>
              <a:pPr/>
              <a:t>‹Nr.›</a:t>
            </a:fld>
            <a:endParaRPr lang="de-DE" dirty="0">
              <a:latin typeface="+mn-lt"/>
            </a:endParaRPr>
          </a:p>
        </p:txBody>
      </p:sp>
    </p:spTree>
    <p:extLst>
      <p:ext uri="{BB962C8B-B14F-4D97-AF65-F5344CB8AC3E}">
        <p14:creationId xmlns:p14="http://schemas.microsoft.com/office/powerpoint/2010/main" val="1994204595"/>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bschnittsüberschrift">
    <p:spTree>
      <p:nvGrpSpPr>
        <p:cNvPr id="1" name=""/>
        <p:cNvGrpSpPr/>
        <p:nvPr/>
      </p:nvGrpSpPr>
      <p:grpSpPr>
        <a:xfrm>
          <a:off x="0" y="0"/>
          <a:ext cx="0" cy="0"/>
          <a:chOff x="0" y="0"/>
          <a:chExt cx="0" cy="0"/>
        </a:xfrm>
      </p:grpSpPr>
      <p:pic>
        <p:nvPicPr>
          <p:cNvPr id="6" name="Grafik 5" descr="Ein Bild, das orange, rot, Design enthält.&#10;&#10;Automatisch generierte Beschreibung">
            <a:extLst>
              <a:ext uri="{FF2B5EF4-FFF2-40B4-BE49-F238E27FC236}">
                <a16:creationId xmlns:a16="http://schemas.microsoft.com/office/drawing/2014/main" id="{41D9FDE6-AC30-27C3-6394-A80FE24E3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12216680" cy="2880320"/>
          </a:xfrm>
          <a:prstGeom prst="rect">
            <a:avLst/>
          </a:prstGeom>
        </p:spPr>
      </p:pic>
      <p:sp>
        <p:nvSpPr>
          <p:cNvPr id="2" name="Titel 1"/>
          <p:cNvSpPr>
            <a:spLocks noGrp="1"/>
          </p:cNvSpPr>
          <p:nvPr>
            <p:ph type="title"/>
          </p:nvPr>
        </p:nvSpPr>
        <p:spPr>
          <a:xfrm>
            <a:off x="407368" y="3573016"/>
            <a:ext cx="11161240" cy="2339976"/>
          </a:xfrm>
          <a:noFill/>
        </p:spPr>
        <p:txBody>
          <a:bodyPr anchor="b"/>
          <a:lstStyle>
            <a:lvl1pPr algn="l">
              <a:lnSpc>
                <a:spcPct val="100000"/>
              </a:lnSpc>
              <a:defRPr sz="4800" b="0" cap="none" baseline="0">
                <a:solidFill>
                  <a:schemeClr val="bg1"/>
                </a:solidFill>
                <a:latin typeface="+mj-lt"/>
                <a:cs typeface="Calibri" panose="020F0502020204030204" pitchFamily="34" charset="0"/>
              </a:defRPr>
            </a:lvl1p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B84785A8-D941-43B4-89BB-F2419E2BDC58}"/>
              </a:ext>
            </a:extLst>
          </p:cNvPr>
          <p:cNvSpPr>
            <a:spLocks noGrp="1"/>
          </p:cNvSpPr>
          <p:nvPr>
            <p:ph type="ftr" sz="quarter" idx="10"/>
          </p:nvPr>
        </p:nvSpPr>
        <p:spPr>
          <a:xfrm>
            <a:off x="1559496" y="6597352"/>
            <a:ext cx="9721080" cy="168842"/>
          </a:xfrm>
          <a:prstGeom prst="rect">
            <a:avLst/>
          </a:prstGeom>
        </p:spPr>
        <p:txBody>
          <a:bodyPr/>
          <a:lstStyle/>
          <a:p>
            <a:r>
              <a:rPr lang="de-DE"/>
              <a:t>66 Tage Zeitmanagement Challenge - Hartmut Sieck</a:t>
            </a:r>
            <a:endParaRPr lang="de-DE" dirty="0"/>
          </a:p>
        </p:txBody>
      </p:sp>
      <p:sp>
        <p:nvSpPr>
          <p:cNvPr id="5" name="Foliennummernplatzhalter 4">
            <a:extLst>
              <a:ext uri="{FF2B5EF4-FFF2-40B4-BE49-F238E27FC236}">
                <a16:creationId xmlns:a16="http://schemas.microsoft.com/office/drawing/2014/main" id="{8BADF0CA-D4AC-4CAD-AAB7-B2EF46119C57}"/>
              </a:ext>
            </a:extLst>
          </p:cNvPr>
          <p:cNvSpPr>
            <a:spLocks noGrp="1"/>
          </p:cNvSpPr>
          <p:nvPr>
            <p:ph type="sldNum" sz="quarter" idx="11"/>
          </p:nvPr>
        </p:nvSpPr>
        <p:spPr/>
        <p:txBody>
          <a:bodyPr/>
          <a:lstStyle/>
          <a:p>
            <a:fld id="{31D0D8A1-E263-4FBF-9BF3-AA3869F8EB11}" type="slidenum">
              <a:rPr lang="de-DE" smtClean="0"/>
              <a:pPr/>
              <a:t>‹Nr.›</a:t>
            </a:fld>
            <a:endParaRPr lang="de-DE" dirty="0"/>
          </a:p>
        </p:txBody>
      </p:sp>
    </p:spTree>
    <p:extLst>
      <p:ext uri="{BB962C8B-B14F-4D97-AF65-F5344CB8AC3E}">
        <p14:creationId xmlns:p14="http://schemas.microsoft.com/office/powerpoint/2010/main" val="1207314580"/>
      </p:ext>
    </p:extLst>
  </p:cSld>
  <p:clrMapOvr>
    <a:masterClrMapping/>
  </p:clrMapOvr>
  <p:transition>
    <p:zoom/>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93133"/>
                </a:solidFill>
                <a:latin typeface="+mj-lt"/>
                <a:cs typeface="Calibri" panose="020F0502020204030204" pitchFamily="34" charset="0"/>
              </a:defRPr>
            </a:lvl1pPr>
          </a:lstStyle>
          <a:p>
            <a:r>
              <a:rPr lang="de-DE"/>
              <a:t>Mastertitelformat bearbeiten</a:t>
            </a:r>
            <a:endParaRPr lang="de-DE" dirty="0"/>
          </a:p>
        </p:txBody>
      </p:sp>
      <p:sp>
        <p:nvSpPr>
          <p:cNvPr id="3" name="Inhaltsplatzhalter 2"/>
          <p:cNvSpPr>
            <a:spLocks noGrp="1"/>
          </p:cNvSpPr>
          <p:nvPr>
            <p:ph sz="half" idx="1"/>
          </p:nvPr>
        </p:nvSpPr>
        <p:spPr>
          <a:xfrm>
            <a:off x="239184" y="1418525"/>
            <a:ext cx="5755216" cy="4619625"/>
          </a:xfrm>
          <a:solidFill>
            <a:schemeClr val="bg1"/>
          </a:solidFill>
          <a:ln>
            <a:solidFill>
              <a:schemeClr val="bg1">
                <a:lumMod val="50000"/>
              </a:schemeClr>
            </a:solidFill>
          </a:ln>
          <a:effectLst/>
        </p:spPr>
        <p:txBody>
          <a:bodyPr/>
          <a:lstStyle>
            <a:lvl1pPr>
              <a:defRPr sz="1800">
                <a:solidFill>
                  <a:srgbClr val="293133"/>
                </a:solidFill>
                <a:latin typeface="+mn-lt"/>
                <a:cs typeface="Calibri" panose="020F0502020204030204" pitchFamily="34" charset="0"/>
              </a:defRPr>
            </a:lvl1pPr>
            <a:lvl2pPr>
              <a:defRPr sz="1600">
                <a:solidFill>
                  <a:srgbClr val="293133"/>
                </a:solidFill>
                <a:latin typeface="+mn-lt"/>
                <a:cs typeface="Calibri" panose="020F0502020204030204" pitchFamily="34" charset="0"/>
              </a:defRPr>
            </a:lvl2pPr>
            <a:lvl3pPr marL="1047750" indent="0">
              <a:buNone/>
              <a:defRPr sz="1600">
                <a:latin typeface="+mj-lt"/>
              </a:defRPr>
            </a:lvl3pPr>
            <a:lvl4pPr>
              <a:defRPr sz="1400">
                <a:latin typeface="+mj-lt"/>
              </a:defRPr>
            </a:lvl4pPr>
            <a:lvl5pPr>
              <a:defRPr sz="1400">
                <a:latin typeface="+mj-lt"/>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p:txBody>
      </p:sp>
      <p:sp>
        <p:nvSpPr>
          <p:cNvPr id="4" name="Inhaltsplatzhalter 3"/>
          <p:cNvSpPr>
            <a:spLocks noGrp="1"/>
          </p:cNvSpPr>
          <p:nvPr>
            <p:ph sz="half" idx="2"/>
          </p:nvPr>
        </p:nvSpPr>
        <p:spPr>
          <a:xfrm>
            <a:off x="6197601" y="1418525"/>
            <a:ext cx="5755217" cy="4619625"/>
          </a:xfrm>
          <a:solidFill>
            <a:schemeClr val="bg1"/>
          </a:solidFill>
          <a:ln>
            <a:solidFill>
              <a:schemeClr val="bg1">
                <a:lumMod val="50000"/>
              </a:schemeClr>
            </a:solidFill>
          </a:ln>
          <a:effectLst/>
        </p:spPr>
        <p:txBody>
          <a:bodyPr/>
          <a:lstStyle>
            <a:lvl1pPr>
              <a:defRPr sz="1800">
                <a:solidFill>
                  <a:srgbClr val="293133"/>
                </a:solidFill>
                <a:latin typeface="+mn-lt"/>
                <a:cs typeface="Calibri" panose="020F0502020204030204" pitchFamily="34" charset="0"/>
              </a:defRPr>
            </a:lvl1pPr>
            <a:lvl2pPr>
              <a:defRPr sz="1600">
                <a:solidFill>
                  <a:srgbClr val="293133"/>
                </a:solidFill>
                <a:latin typeface="+mn-lt"/>
                <a:cs typeface="Calibri" panose="020F0502020204030204" pitchFamily="34" charset="0"/>
              </a:defRPr>
            </a:lvl2pPr>
            <a:lvl3pPr>
              <a:defRPr sz="1600">
                <a:latin typeface="+mj-lt"/>
              </a:defRPr>
            </a:lvl3pPr>
            <a:lvl4pPr>
              <a:defRPr sz="1400">
                <a:latin typeface="+mj-lt"/>
              </a:defRPr>
            </a:lvl4pPr>
            <a:lvl5pPr>
              <a:defRPr sz="1400">
                <a:latin typeface="+mj-lt"/>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p:txBody>
      </p:sp>
      <p:sp>
        <p:nvSpPr>
          <p:cNvPr id="5" name="Fußzeilenplatzhalter 4">
            <a:extLst>
              <a:ext uri="{FF2B5EF4-FFF2-40B4-BE49-F238E27FC236}">
                <a16:creationId xmlns:a16="http://schemas.microsoft.com/office/drawing/2014/main" id="{CAFCE645-2A2B-4590-85EC-2835DA8ADEE3}"/>
              </a:ext>
            </a:extLst>
          </p:cNvPr>
          <p:cNvSpPr>
            <a:spLocks noGrp="1"/>
          </p:cNvSpPr>
          <p:nvPr>
            <p:ph type="ftr" sz="quarter" idx="10"/>
          </p:nvPr>
        </p:nvSpPr>
        <p:spPr>
          <a:xfrm>
            <a:off x="1559496" y="6597352"/>
            <a:ext cx="9721080" cy="168842"/>
          </a:xfrm>
          <a:prstGeom prst="rect">
            <a:avLst/>
          </a:prstGeom>
        </p:spPr>
        <p:txBody>
          <a:bodyPr/>
          <a:lstStyle>
            <a:lvl1pPr>
              <a:defRPr>
                <a:latin typeface="+mn-lt"/>
              </a:defRPr>
            </a:lvl1pPr>
          </a:lstStyle>
          <a:p>
            <a:r>
              <a:rPr lang="de-DE">
                <a:latin typeface="+mn-lt"/>
              </a:rPr>
              <a:t>66 Tage Zeitmanagement Challenge - Hartmut Sieck</a:t>
            </a:r>
            <a:endParaRPr lang="de-DE" dirty="0">
              <a:latin typeface="+mn-lt"/>
            </a:endParaRPr>
          </a:p>
        </p:txBody>
      </p:sp>
      <p:sp>
        <p:nvSpPr>
          <p:cNvPr id="6" name="Foliennummernplatzhalter 5">
            <a:extLst>
              <a:ext uri="{FF2B5EF4-FFF2-40B4-BE49-F238E27FC236}">
                <a16:creationId xmlns:a16="http://schemas.microsoft.com/office/drawing/2014/main" id="{E997445C-1F0E-4A5B-AAD4-BC94B375956C}"/>
              </a:ext>
            </a:extLst>
          </p:cNvPr>
          <p:cNvSpPr>
            <a:spLocks noGrp="1"/>
          </p:cNvSpPr>
          <p:nvPr>
            <p:ph type="sldNum" sz="quarter" idx="11"/>
          </p:nvPr>
        </p:nvSpPr>
        <p:spPr/>
        <p:txBody>
          <a:bodyPr/>
          <a:lstStyle>
            <a:lvl1pPr>
              <a:defRPr>
                <a:latin typeface="+mn-lt"/>
              </a:defRPr>
            </a:lvl1pPr>
          </a:lstStyle>
          <a:p>
            <a:fld id="{31D0D8A1-E263-4FBF-9BF3-AA3869F8EB11}" type="slidenum">
              <a:rPr lang="de-DE" smtClean="0"/>
              <a:pPr/>
              <a:t>‹Nr.›</a:t>
            </a:fld>
            <a:endParaRPr lang="de-DE" dirty="0">
              <a:latin typeface="+mn-lt"/>
            </a:endParaRPr>
          </a:p>
        </p:txBody>
      </p:sp>
    </p:spTree>
    <p:extLst>
      <p:ext uri="{BB962C8B-B14F-4D97-AF65-F5344CB8AC3E}">
        <p14:creationId xmlns:p14="http://schemas.microsoft.com/office/powerpoint/2010/main" val="1440593374"/>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293133"/>
                </a:solidFill>
                <a:latin typeface="+mj-lt"/>
                <a:cs typeface="Calibri" panose="020F0502020204030204" pitchFamily="34" charset="0"/>
              </a:defRPr>
            </a:lvl1pPr>
          </a:lstStyle>
          <a:p>
            <a:r>
              <a:rPr lang="de-DE"/>
              <a:t>Mastertitelformat bearbeiten</a:t>
            </a:r>
            <a:endParaRPr lang="de-DE" dirty="0"/>
          </a:p>
        </p:txBody>
      </p:sp>
      <p:sp>
        <p:nvSpPr>
          <p:cNvPr id="3" name="Fußzeilenplatzhalter 2">
            <a:extLst>
              <a:ext uri="{FF2B5EF4-FFF2-40B4-BE49-F238E27FC236}">
                <a16:creationId xmlns:a16="http://schemas.microsoft.com/office/drawing/2014/main" id="{C4514683-77F4-4681-ABE9-D9C6EBE9EA85}"/>
              </a:ext>
            </a:extLst>
          </p:cNvPr>
          <p:cNvSpPr>
            <a:spLocks noGrp="1"/>
          </p:cNvSpPr>
          <p:nvPr>
            <p:ph type="ftr" sz="quarter" idx="10"/>
          </p:nvPr>
        </p:nvSpPr>
        <p:spPr>
          <a:xfrm>
            <a:off x="1559496" y="6597352"/>
            <a:ext cx="9721080" cy="168842"/>
          </a:xfrm>
          <a:prstGeom prst="rect">
            <a:avLst/>
          </a:prstGeom>
        </p:spPr>
        <p:txBody>
          <a:bodyPr/>
          <a:lstStyle>
            <a:lvl1pPr>
              <a:defRPr>
                <a:latin typeface="+mn-lt"/>
              </a:defRPr>
            </a:lvl1pPr>
          </a:lstStyle>
          <a:p>
            <a:r>
              <a:rPr lang="de-DE" dirty="0">
                <a:latin typeface="+mn-lt"/>
              </a:rPr>
              <a:t>66 Tage Zeitmanagement Challenge - Hartmut Sieck</a:t>
            </a:r>
          </a:p>
        </p:txBody>
      </p:sp>
      <p:sp>
        <p:nvSpPr>
          <p:cNvPr id="4" name="Foliennummernplatzhalter 3">
            <a:extLst>
              <a:ext uri="{FF2B5EF4-FFF2-40B4-BE49-F238E27FC236}">
                <a16:creationId xmlns:a16="http://schemas.microsoft.com/office/drawing/2014/main" id="{6719084B-1308-4E19-B8C5-EE1D8071B8A9}"/>
              </a:ext>
            </a:extLst>
          </p:cNvPr>
          <p:cNvSpPr>
            <a:spLocks noGrp="1"/>
          </p:cNvSpPr>
          <p:nvPr>
            <p:ph type="sldNum" sz="quarter" idx="11"/>
          </p:nvPr>
        </p:nvSpPr>
        <p:spPr>
          <a:xfrm>
            <a:off x="11352584" y="6597352"/>
            <a:ext cx="600232" cy="168842"/>
          </a:xfrm>
        </p:spPr>
        <p:txBody>
          <a:bodyPr/>
          <a:lstStyle>
            <a:lvl1pPr>
              <a:defRPr>
                <a:latin typeface="+mn-lt"/>
              </a:defRPr>
            </a:lvl1pPr>
          </a:lstStyle>
          <a:p>
            <a:fld id="{31D0D8A1-E263-4FBF-9BF3-AA3869F8EB11}" type="slidenum">
              <a:rPr lang="de-DE" smtClean="0"/>
              <a:pPr/>
              <a:t>‹Nr.›</a:t>
            </a:fld>
            <a:endParaRPr lang="de-DE" dirty="0">
              <a:latin typeface="+mn-lt"/>
            </a:endParaRPr>
          </a:p>
        </p:txBody>
      </p:sp>
    </p:spTree>
    <p:extLst>
      <p:ext uri="{BB962C8B-B14F-4D97-AF65-F5344CB8AC3E}">
        <p14:creationId xmlns:p14="http://schemas.microsoft.com/office/powerpoint/2010/main" val="10487527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28547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3"/>
          <p:cNvSpPr>
            <a:spLocks noGrp="1" noChangeArrowheads="1"/>
          </p:cNvSpPr>
          <p:nvPr>
            <p:ph type="body" idx="1"/>
          </p:nvPr>
        </p:nvSpPr>
        <p:spPr bwMode="auto">
          <a:xfrm>
            <a:off x="239185" y="1412776"/>
            <a:ext cx="11713633" cy="4763616"/>
          </a:xfrm>
          <a:prstGeom prst="rect">
            <a:avLst/>
          </a:prstGeom>
          <a:noFill/>
          <a:ln w="12700">
            <a:noFill/>
            <a:miter lim="800000"/>
            <a:headEnd/>
            <a:tailEnd/>
          </a:ln>
        </p:spPr>
        <p:txBody>
          <a:bodyPr vert="horz" wrap="square" lIns="76200" tIns="38100" rIns="76200" bIns="38100" numCol="1" anchor="t" anchorCtr="0" compatLnSpc="1">
            <a:prstTxWarp prst="textNoShape">
              <a:avLst/>
            </a:prstTxWarp>
          </a:bodyPr>
          <a:lstStyle/>
          <a:p>
            <a:pPr lvl="0"/>
            <a:r>
              <a:rPr lang="de-DE" dirty="0"/>
              <a:t>Textmasterformat bearbeiten</a:t>
            </a:r>
          </a:p>
          <a:p>
            <a:pPr lvl="1"/>
            <a:r>
              <a:rPr lang="de-DE" dirty="0"/>
              <a:t>Zweite Ebene</a:t>
            </a:r>
          </a:p>
          <a:p>
            <a:pPr lvl="2"/>
            <a:r>
              <a:rPr lang="de-DE" dirty="0"/>
              <a:t>Dritte Ebene</a:t>
            </a:r>
          </a:p>
        </p:txBody>
      </p:sp>
      <p:sp>
        <p:nvSpPr>
          <p:cNvPr id="1031" name="Rectangle 4"/>
          <p:cNvSpPr>
            <a:spLocks noGrp="1" noChangeArrowheads="1"/>
          </p:cNvSpPr>
          <p:nvPr>
            <p:ph type="title"/>
          </p:nvPr>
        </p:nvSpPr>
        <p:spPr bwMode="auto">
          <a:xfrm>
            <a:off x="239184" y="200498"/>
            <a:ext cx="11669911" cy="636215"/>
          </a:xfrm>
          <a:prstGeom prst="rect">
            <a:avLst/>
          </a:prstGeom>
          <a:solidFill>
            <a:schemeClr val="bg1"/>
          </a:solidFill>
          <a:ln w="12700">
            <a:noFill/>
            <a:miter lim="800000"/>
            <a:headEnd/>
            <a:tailEnd/>
          </a:ln>
        </p:spPr>
        <p:txBody>
          <a:bodyPr vert="horz" wrap="square" lIns="76200" tIns="38100" rIns="76200" bIns="38100" numCol="1" anchor="t" anchorCtr="0" compatLnSpc="1">
            <a:prstTxWarp prst="textNoShape">
              <a:avLst/>
            </a:prstTxWarp>
          </a:bodyPr>
          <a:lstStyle/>
          <a:p>
            <a:pPr lvl="0"/>
            <a:r>
              <a:rPr lang="de-DE" dirty="0"/>
              <a:t>Klicken Sie, um das Titelformat zu bearbeiten</a:t>
            </a:r>
          </a:p>
        </p:txBody>
      </p:sp>
      <p:sp>
        <p:nvSpPr>
          <p:cNvPr id="3" name="Foliennummernplatzhalter 2">
            <a:extLst>
              <a:ext uri="{FF2B5EF4-FFF2-40B4-BE49-F238E27FC236}">
                <a16:creationId xmlns:a16="http://schemas.microsoft.com/office/drawing/2014/main" id="{7C0508EF-D664-4313-A395-C1611C56B15A}"/>
              </a:ext>
            </a:extLst>
          </p:cNvPr>
          <p:cNvSpPr>
            <a:spLocks noGrp="1"/>
          </p:cNvSpPr>
          <p:nvPr>
            <p:ph type="sldNum" sz="quarter" idx="4"/>
          </p:nvPr>
        </p:nvSpPr>
        <p:spPr>
          <a:xfrm>
            <a:off x="11352584" y="6597352"/>
            <a:ext cx="600232" cy="168842"/>
          </a:xfrm>
          <a:prstGeom prst="rect">
            <a:avLst/>
          </a:prstGeom>
        </p:spPr>
        <p:txBody>
          <a:bodyPr vert="horz" lIns="91440" tIns="45720" rIns="91440" bIns="45720" rtlCol="0" anchor="ctr"/>
          <a:lstStyle>
            <a:lvl1pPr algn="r">
              <a:defRPr sz="800" b="1">
                <a:solidFill>
                  <a:srgbClr val="293133"/>
                </a:solidFill>
                <a:latin typeface="+mn-lt"/>
                <a:cs typeface="Arial" panose="020B0604020202020204" pitchFamily="34" charset="0"/>
              </a:defRPr>
            </a:lvl1pPr>
          </a:lstStyle>
          <a:p>
            <a:fld id="{31D0D8A1-E263-4FBF-9BF3-AA3869F8EB11}" type="slidenum">
              <a:rPr lang="de-DE" smtClean="0"/>
              <a:pPr/>
              <a:t>‹Nr.›</a:t>
            </a:fld>
            <a:endParaRPr lang="de-DE" dirty="0"/>
          </a:p>
        </p:txBody>
      </p:sp>
      <p:sp>
        <p:nvSpPr>
          <p:cNvPr id="5" name="Fußzeilenplatzhalter 4">
            <a:extLst>
              <a:ext uri="{FF2B5EF4-FFF2-40B4-BE49-F238E27FC236}">
                <a16:creationId xmlns:a16="http://schemas.microsoft.com/office/drawing/2014/main" id="{AB219487-DEB6-9680-9E7F-B0BB79A9D89E}"/>
              </a:ext>
            </a:extLst>
          </p:cNvPr>
          <p:cNvSpPr>
            <a:spLocks noGrp="1"/>
          </p:cNvSpPr>
          <p:nvPr>
            <p:ph type="ftr" sz="quarter" idx="3"/>
          </p:nvPr>
        </p:nvSpPr>
        <p:spPr>
          <a:xfrm>
            <a:off x="335360" y="6597352"/>
            <a:ext cx="10945216" cy="168842"/>
          </a:xfrm>
          <a:prstGeom prst="rect">
            <a:avLst/>
          </a:prstGeom>
        </p:spPr>
        <p:txBody>
          <a:bodyPr vert="horz" lIns="91440" tIns="45720" rIns="91440" bIns="45720" rtlCol="0" anchor="ctr"/>
          <a:lstStyle>
            <a:lvl1pPr algn="r">
              <a:defRPr sz="800">
                <a:solidFill>
                  <a:srgbClr val="293133"/>
                </a:solidFill>
                <a:latin typeface="+mn-lt"/>
              </a:defRPr>
            </a:lvl1pPr>
          </a:lstStyle>
          <a:p>
            <a:endParaRPr lang="en-US"/>
          </a:p>
        </p:txBody>
      </p:sp>
    </p:spTree>
    <p:extLst>
      <p:ext uri="{BB962C8B-B14F-4D97-AF65-F5344CB8AC3E}">
        <p14:creationId xmlns:p14="http://schemas.microsoft.com/office/powerpoint/2010/main" val="33925515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9" r:id="rId3"/>
    <p:sldLayoutId id="2147483795" r:id="rId4"/>
    <p:sldLayoutId id="2147483797" r:id="rId5"/>
    <p:sldLayoutId id="2147483798" r:id="rId6"/>
  </p:sldLayoutIdLst>
  <p:transition>
    <p:zoom/>
  </p:transition>
  <p:hf hdr="0" dt="0"/>
  <p:txStyles>
    <p:titleStyle>
      <a:lvl1pPr algn="l" defTabSz="762000" rtl="0" eaLnBrk="1" fontAlgn="base" hangingPunct="1">
        <a:lnSpc>
          <a:spcPts val="4100"/>
        </a:lnSpc>
        <a:spcBef>
          <a:spcPct val="0"/>
        </a:spcBef>
        <a:spcAft>
          <a:spcPct val="0"/>
        </a:spcAft>
        <a:defRPr sz="2400" b="1" cap="none" baseline="0">
          <a:solidFill>
            <a:srgbClr val="293133"/>
          </a:solidFill>
          <a:latin typeface="+mj-lt"/>
          <a:ea typeface="+mj-ea"/>
          <a:cs typeface="Arial" panose="020B0604020202020204" pitchFamily="34" charset="0"/>
        </a:defRPr>
      </a:lvl1pPr>
      <a:lvl2pPr algn="l" defTabSz="762000" rtl="0" eaLnBrk="1" fontAlgn="base" hangingPunct="1">
        <a:lnSpc>
          <a:spcPts val="4100"/>
        </a:lnSpc>
        <a:spcBef>
          <a:spcPct val="0"/>
        </a:spcBef>
        <a:spcAft>
          <a:spcPct val="0"/>
        </a:spcAft>
        <a:defRPr sz="2800">
          <a:solidFill>
            <a:srgbClr val="003C78"/>
          </a:solidFill>
          <a:latin typeface="Arial" charset="0"/>
        </a:defRPr>
      </a:lvl2pPr>
      <a:lvl3pPr algn="l" defTabSz="762000" rtl="0" eaLnBrk="1" fontAlgn="base" hangingPunct="1">
        <a:lnSpc>
          <a:spcPts val="4100"/>
        </a:lnSpc>
        <a:spcBef>
          <a:spcPct val="0"/>
        </a:spcBef>
        <a:spcAft>
          <a:spcPct val="0"/>
        </a:spcAft>
        <a:defRPr sz="2800">
          <a:solidFill>
            <a:srgbClr val="003C78"/>
          </a:solidFill>
          <a:latin typeface="Arial" charset="0"/>
        </a:defRPr>
      </a:lvl3pPr>
      <a:lvl4pPr algn="l" defTabSz="762000" rtl="0" eaLnBrk="1" fontAlgn="base" hangingPunct="1">
        <a:lnSpc>
          <a:spcPts val="4100"/>
        </a:lnSpc>
        <a:spcBef>
          <a:spcPct val="0"/>
        </a:spcBef>
        <a:spcAft>
          <a:spcPct val="0"/>
        </a:spcAft>
        <a:defRPr sz="2800">
          <a:solidFill>
            <a:srgbClr val="003C78"/>
          </a:solidFill>
          <a:latin typeface="Arial" charset="0"/>
        </a:defRPr>
      </a:lvl4pPr>
      <a:lvl5pPr algn="l" defTabSz="762000" rtl="0" eaLnBrk="1" fontAlgn="base" hangingPunct="1">
        <a:lnSpc>
          <a:spcPts val="4100"/>
        </a:lnSpc>
        <a:spcBef>
          <a:spcPct val="0"/>
        </a:spcBef>
        <a:spcAft>
          <a:spcPct val="0"/>
        </a:spcAft>
        <a:defRPr sz="2800">
          <a:solidFill>
            <a:srgbClr val="003C78"/>
          </a:solidFill>
          <a:latin typeface="Arial" charset="0"/>
        </a:defRPr>
      </a:lvl5pPr>
      <a:lvl6pPr marL="457200" algn="l" defTabSz="762000" rtl="0" eaLnBrk="1" fontAlgn="base" hangingPunct="1">
        <a:lnSpc>
          <a:spcPts val="4100"/>
        </a:lnSpc>
        <a:spcBef>
          <a:spcPct val="0"/>
        </a:spcBef>
        <a:spcAft>
          <a:spcPct val="0"/>
        </a:spcAft>
        <a:defRPr sz="2800">
          <a:solidFill>
            <a:srgbClr val="003C78"/>
          </a:solidFill>
          <a:latin typeface="Arial" charset="0"/>
        </a:defRPr>
      </a:lvl6pPr>
      <a:lvl7pPr marL="914400" algn="l" defTabSz="762000" rtl="0" eaLnBrk="1" fontAlgn="base" hangingPunct="1">
        <a:lnSpc>
          <a:spcPts val="4100"/>
        </a:lnSpc>
        <a:spcBef>
          <a:spcPct val="0"/>
        </a:spcBef>
        <a:spcAft>
          <a:spcPct val="0"/>
        </a:spcAft>
        <a:defRPr sz="2800">
          <a:solidFill>
            <a:srgbClr val="003C78"/>
          </a:solidFill>
          <a:latin typeface="Arial" charset="0"/>
        </a:defRPr>
      </a:lvl7pPr>
      <a:lvl8pPr marL="1371600" algn="l" defTabSz="762000" rtl="0" eaLnBrk="1" fontAlgn="base" hangingPunct="1">
        <a:lnSpc>
          <a:spcPts val="4100"/>
        </a:lnSpc>
        <a:spcBef>
          <a:spcPct val="0"/>
        </a:spcBef>
        <a:spcAft>
          <a:spcPct val="0"/>
        </a:spcAft>
        <a:defRPr sz="2800">
          <a:solidFill>
            <a:srgbClr val="003C78"/>
          </a:solidFill>
          <a:latin typeface="Arial" charset="0"/>
        </a:defRPr>
      </a:lvl8pPr>
      <a:lvl9pPr marL="1828800" algn="l" defTabSz="762000" rtl="0" eaLnBrk="1" fontAlgn="base" hangingPunct="1">
        <a:lnSpc>
          <a:spcPts val="4100"/>
        </a:lnSpc>
        <a:spcBef>
          <a:spcPct val="0"/>
        </a:spcBef>
        <a:spcAft>
          <a:spcPct val="0"/>
        </a:spcAft>
        <a:defRPr sz="2800">
          <a:solidFill>
            <a:srgbClr val="003C78"/>
          </a:solidFill>
          <a:latin typeface="Arial" charset="0"/>
        </a:defRPr>
      </a:lvl9pPr>
    </p:titleStyle>
    <p:bodyStyle>
      <a:lvl1pPr marL="265113" indent="-265113" algn="l" defTabSz="762000" rtl="0" eaLnBrk="1" fontAlgn="base" hangingPunct="1">
        <a:spcBef>
          <a:spcPct val="50000"/>
        </a:spcBef>
        <a:spcAft>
          <a:spcPct val="0"/>
        </a:spcAft>
        <a:buClrTx/>
        <a:buFont typeface="Arial" pitchFamily="34" charset="0"/>
        <a:buChar char="•"/>
        <a:defRPr>
          <a:solidFill>
            <a:srgbClr val="293133"/>
          </a:solidFill>
          <a:latin typeface="+mn-lt"/>
          <a:ea typeface="+mn-ea"/>
          <a:cs typeface="Arial" panose="020B0604020202020204" pitchFamily="34" charset="0"/>
        </a:defRPr>
      </a:lvl1pPr>
      <a:lvl2pPr marL="830263" indent="-285750" algn="l" defTabSz="762000" rtl="0" eaLnBrk="1" fontAlgn="base" hangingPunct="1">
        <a:spcBef>
          <a:spcPct val="50000"/>
        </a:spcBef>
        <a:spcAft>
          <a:spcPct val="0"/>
        </a:spcAft>
        <a:buClrTx/>
        <a:buFont typeface="Arial" pitchFamily="34" charset="0"/>
        <a:buChar char="•"/>
        <a:defRPr sz="1600">
          <a:solidFill>
            <a:srgbClr val="293133"/>
          </a:solidFill>
          <a:latin typeface="+mn-lt"/>
          <a:cs typeface="Arial" panose="020B0604020202020204" pitchFamily="34" charset="0"/>
        </a:defRPr>
      </a:lvl2pPr>
      <a:lvl3pPr marL="1276350" indent="-228600" algn="l" defTabSz="762000" rtl="0" eaLnBrk="1" fontAlgn="base" hangingPunct="1">
        <a:spcBef>
          <a:spcPct val="50000"/>
        </a:spcBef>
        <a:spcAft>
          <a:spcPct val="0"/>
        </a:spcAft>
        <a:buClrTx/>
        <a:buFont typeface="Arial" pitchFamily="34" charset="0"/>
        <a:buChar char="•"/>
        <a:defRPr sz="1400">
          <a:solidFill>
            <a:srgbClr val="293133"/>
          </a:solidFill>
          <a:latin typeface="+mn-lt"/>
          <a:cs typeface="Arial" panose="020B0604020202020204" pitchFamily="34" charset="0"/>
        </a:defRPr>
      </a:lvl3pPr>
      <a:lvl4pPr marL="1695450" indent="-228600" algn="l" defTabSz="762000" rtl="0" eaLnBrk="1" fontAlgn="base" hangingPunct="1">
        <a:spcBef>
          <a:spcPct val="20000"/>
        </a:spcBef>
        <a:spcAft>
          <a:spcPct val="0"/>
        </a:spcAft>
        <a:buChar char="–"/>
        <a:defRPr sz="2000">
          <a:solidFill>
            <a:schemeClr val="tx1"/>
          </a:solidFill>
          <a:latin typeface="Times New Roman" pitchFamily="18" charset="0"/>
        </a:defRPr>
      </a:lvl4pPr>
      <a:lvl5pPr marL="2114550" indent="-228600" algn="l" defTabSz="762000" rtl="0" eaLnBrk="1" fontAlgn="base" hangingPunct="1">
        <a:spcBef>
          <a:spcPct val="20000"/>
        </a:spcBef>
        <a:spcAft>
          <a:spcPct val="0"/>
        </a:spcAft>
        <a:buChar char="»"/>
        <a:defRPr sz="2000">
          <a:solidFill>
            <a:schemeClr val="tx1"/>
          </a:solidFill>
          <a:latin typeface="Times New Roman" pitchFamily="18" charset="0"/>
        </a:defRPr>
      </a:lvl5pPr>
      <a:lvl6pPr marL="2571750" indent="-228600" algn="l" defTabSz="762000" rtl="0" eaLnBrk="1" fontAlgn="base" hangingPunct="1">
        <a:spcBef>
          <a:spcPct val="20000"/>
        </a:spcBef>
        <a:spcAft>
          <a:spcPct val="0"/>
        </a:spcAft>
        <a:buChar char="»"/>
        <a:defRPr sz="2000">
          <a:solidFill>
            <a:schemeClr val="tx1"/>
          </a:solidFill>
          <a:latin typeface="Times New Roman" pitchFamily="18" charset="0"/>
        </a:defRPr>
      </a:lvl6pPr>
      <a:lvl7pPr marL="3028950" indent="-228600" algn="l" defTabSz="762000" rtl="0" eaLnBrk="1" fontAlgn="base" hangingPunct="1">
        <a:spcBef>
          <a:spcPct val="20000"/>
        </a:spcBef>
        <a:spcAft>
          <a:spcPct val="0"/>
        </a:spcAft>
        <a:buChar char="»"/>
        <a:defRPr sz="2000">
          <a:solidFill>
            <a:schemeClr val="tx1"/>
          </a:solidFill>
          <a:latin typeface="Times New Roman" pitchFamily="18" charset="0"/>
        </a:defRPr>
      </a:lvl7pPr>
      <a:lvl8pPr marL="3486150" indent="-228600" algn="l" defTabSz="762000" rtl="0" eaLnBrk="1" fontAlgn="base" hangingPunct="1">
        <a:spcBef>
          <a:spcPct val="20000"/>
        </a:spcBef>
        <a:spcAft>
          <a:spcPct val="0"/>
        </a:spcAft>
        <a:buChar char="»"/>
        <a:defRPr sz="2000">
          <a:solidFill>
            <a:schemeClr val="tx1"/>
          </a:solidFill>
          <a:latin typeface="Times New Roman" pitchFamily="18" charset="0"/>
        </a:defRPr>
      </a:lvl8pPr>
      <a:lvl9pPr marL="3943350" indent="-228600" algn="l" defTabSz="762000"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377" Type="http://schemas.openxmlformats.org/officeDocument/2006/relationships/tags" Target="../tags/tag377.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379" Type="http://schemas.openxmlformats.org/officeDocument/2006/relationships/tags" Target="../tags/tag379.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381" Type="http://schemas.openxmlformats.org/officeDocument/2006/relationships/tags" Target="../tags/tag381.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101" Type="http://schemas.openxmlformats.org/officeDocument/2006/relationships/tags" Target="../tags/tag101.xml"/><Relationship Id="rId143" Type="http://schemas.openxmlformats.org/officeDocument/2006/relationships/tags" Target="../tags/tag143.xml"/><Relationship Id="rId185" Type="http://schemas.openxmlformats.org/officeDocument/2006/relationships/tags" Target="../tags/tag185.xml"/><Relationship Id="rId350" Type="http://schemas.openxmlformats.org/officeDocument/2006/relationships/tags" Target="../tags/tag350.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tags" Target="../tags/tag38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tags" Target="../tags/tag38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slideLayout" Target="../slideLayouts/slideLayout5.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 Id="rId99" Type="http://schemas.openxmlformats.org/officeDocument/2006/relationships/tags" Target="../tags/tag99.xml"/><Relationship Id="rId122" Type="http://schemas.openxmlformats.org/officeDocument/2006/relationships/tags" Target="../tags/tag122.xml"/><Relationship Id="rId164" Type="http://schemas.openxmlformats.org/officeDocument/2006/relationships/tags" Target="../tags/tag164.xml"/><Relationship Id="rId371" Type="http://schemas.openxmlformats.org/officeDocument/2006/relationships/tags" Target="../tags/tag3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3.bin"/><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noFill/>
          <a:extLst>
            <a:ext uri="{909E8E84-426E-40DD-AFC4-6F175D3DCCD1}">
              <a14:hiddenFill xmlns:a14="http://schemas.microsoft.com/office/drawing/2010/main">
                <a:solidFill>
                  <a:schemeClr val="bg1"/>
                </a:solidFill>
              </a14:hiddenFill>
            </a:ext>
          </a:extLst>
        </p:spPr>
        <p:txBody>
          <a:bodyPr/>
          <a:lstStyle/>
          <a:p>
            <a:pPr eaLnBrk="1" hangingPunct="1"/>
            <a:r>
              <a:rPr lang="en-US" sz="4400" dirty="0"/>
              <a:t>KEY ACCOUNT Plan</a:t>
            </a:r>
            <a:br>
              <a:rPr lang="en-US" sz="4400" dirty="0"/>
            </a:br>
            <a:r>
              <a:rPr lang="en-US" sz="4400" i="1" dirty="0"/>
              <a:t>name of the Key Account</a:t>
            </a:r>
          </a:p>
        </p:txBody>
      </p:sp>
      <p:sp>
        <p:nvSpPr>
          <p:cNvPr id="4" name="Untertitel 3">
            <a:extLst>
              <a:ext uri="{FF2B5EF4-FFF2-40B4-BE49-F238E27FC236}">
                <a16:creationId xmlns:a16="http://schemas.microsoft.com/office/drawing/2014/main" id="{E85840A4-0B37-4A06-A489-5501F935DD92}"/>
              </a:ext>
            </a:extLst>
          </p:cNvPr>
          <p:cNvSpPr>
            <a:spLocks noGrp="1"/>
          </p:cNvSpPr>
          <p:nvPr>
            <p:ph type="subTitle" idx="1"/>
          </p:nvPr>
        </p:nvSpPr>
        <p:spPr/>
        <p:txBody>
          <a:bodyPr/>
          <a:lstStyle/>
          <a:p>
            <a:r>
              <a:rPr lang="en-US" sz="1800" dirty="0"/>
              <a:t>Key Account Manager:</a:t>
            </a:r>
          </a:p>
          <a:p>
            <a:r>
              <a:rPr lang="en-US" sz="1800" dirty="0"/>
              <a:t>Last revision date:</a:t>
            </a:r>
          </a:p>
        </p:txBody>
      </p:sp>
      <p:sp>
        <p:nvSpPr>
          <p:cNvPr id="2" name="Textfeld 1"/>
          <p:cNvSpPr txBox="1"/>
          <p:nvPr/>
        </p:nvSpPr>
        <p:spPr>
          <a:xfrm>
            <a:off x="383198" y="764704"/>
            <a:ext cx="2471318" cy="1077218"/>
          </a:xfrm>
          <a:prstGeom prst="rect">
            <a:avLst/>
          </a:prstGeom>
          <a:noFill/>
        </p:spPr>
        <p:txBody>
          <a:bodyPr wrap="none" rtlCol="0">
            <a:spAutoFit/>
          </a:bodyPr>
          <a:lstStyle/>
          <a:p>
            <a:r>
              <a:rPr lang="en-US" sz="3200" i="1" dirty="0">
                <a:solidFill>
                  <a:schemeClr val="bg1"/>
                </a:solidFill>
              </a:rPr>
              <a:t>Key Account</a:t>
            </a:r>
            <a:br>
              <a:rPr lang="en-US" sz="3200" i="1" dirty="0">
                <a:solidFill>
                  <a:schemeClr val="bg1"/>
                </a:solidFill>
              </a:rPr>
            </a:br>
            <a:r>
              <a:rPr lang="en-US" sz="3200" i="1" dirty="0">
                <a:solidFill>
                  <a:schemeClr val="bg1"/>
                </a:solidFill>
              </a:rPr>
              <a:t>logo</a:t>
            </a:r>
          </a:p>
        </p:txBody>
      </p:sp>
      <p:sp>
        <p:nvSpPr>
          <p:cNvPr id="6" name="Rechteck 5">
            <a:extLst>
              <a:ext uri="{FF2B5EF4-FFF2-40B4-BE49-F238E27FC236}">
                <a16:creationId xmlns:a16="http://schemas.microsoft.com/office/drawing/2014/main" id="{531B3A7E-C12D-486E-9ABF-38DFC6E80EE3}"/>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a:t>
            </a:r>
          </a:p>
          <a:p>
            <a:r>
              <a:rPr lang="en-US" sz="1200" dirty="0">
                <a:solidFill>
                  <a:schemeClr val="tx1"/>
                </a:solidFill>
                <a:latin typeface="+mn-lt"/>
              </a:rPr>
              <a:t> </a:t>
            </a:r>
          </a:p>
        </p:txBody>
      </p:sp>
    </p:spTree>
    <p:extLst>
      <p:ext uri="{BB962C8B-B14F-4D97-AF65-F5344CB8AC3E}">
        <p14:creationId xmlns:p14="http://schemas.microsoft.com/office/powerpoint/2010/main" val="308869931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4BA5C-F372-8FA7-741A-14E1DBCBC140}"/>
              </a:ext>
            </a:extLst>
          </p:cNvPr>
          <p:cNvSpPr>
            <a:spLocks noGrp="1"/>
          </p:cNvSpPr>
          <p:nvPr>
            <p:ph type="title"/>
          </p:nvPr>
        </p:nvSpPr>
        <p:spPr/>
        <p:txBody>
          <a:bodyPr/>
          <a:lstStyle/>
          <a:p>
            <a:r>
              <a:rPr lang="en-US" dirty="0"/>
              <a:t>2| Lean KAM or strategic partnership</a:t>
            </a:r>
          </a:p>
        </p:txBody>
      </p:sp>
      <p:sp>
        <p:nvSpPr>
          <p:cNvPr id="23" name="Textfeld 22">
            <a:extLst>
              <a:ext uri="{FF2B5EF4-FFF2-40B4-BE49-F238E27FC236}">
                <a16:creationId xmlns:a16="http://schemas.microsoft.com/office/drawing/2014/main" id="{E6C9CC1B-4731-F3D8-093D-020DB3547D94}"/>
              </a:ext>
            </a:extLst>
          </p:cNvPr>
          <p:cNvSpPr txBox="1"/>
          <p:nvPr/>
        </p:nvSpPr>
        <p:spPr>
          <a:xfrm>
            <a:off x="9274729" y="1629722"/>
            <a:ext cx="2796994" cy="3046988"/>
          </a:xfrm>
          <a:prstGeom prst="rect">
            <a:avLst/>
          </a:prstGeom>
          <a:noFill/>
        </p:spPr>
        <p:txBody>
          <a:bodyPr wrap="square" rtlCol="0">
            <a:spAutoFit/>
          </a:bodyPr>
          <a:lstStyle/>
          <a:p>
            <a:r>
              <a:rPr lang="en-US" sz="1200" b="1" dirty="0">
                <a:solidFill>
                  <a:srgbClr val="000000"/>
                </a:solidFill>
                <a:latin typeface="+mn-lt"/>
                <a:cs typeface="Calibri" panose="020F0502020204030204" pitchFamily="34" charset="0"/>
              </a:rPr>
              <a:t>Typical indications that your key account is looking for a partner and not just a reliable supplier:</a:t>
            </a:r>
          </a:p>
          <a:p>
            <a:pPr marL="171450" indent="-171450">
              <a:buFont typeface="Arial" panose="020B0604020202020204" pitchFamily="34" charset="0"/>
              <a:buChar char="•"/>
            </a:pPr>
            <a:r>
              <a:rPr lang="en-US" sz="1200" dirty="0">
                <a:solidFill>
                  <a:srgbClr val="000000"/>
                </a:solidFill>
                <a:latin typeface="+mn-lt"/>
                <a:cs typeface="Calibri" panose="020F0502020204030204" pitchFamily="34" charset="0"/>
              </a:rPr>
              <a:t>Early involvement in projects and issues
Price is important, but not dominant
Open communication
Willingness to enter commitments (resources, purchase quantities, ...)
Willingness to adapt one's own requirements to the possibilities of the supplier
Would also like to do more with you as a supplier
Ready to work with you to develop products or solutions</a:t>
            </a:r>
          </a:p>
        </p:txBody>
      </p:sp>
      <p:sp>
        <p:nvSpPr>
          <p:cNvPr id="25" name="Rechteck 24">
            <a:extLst>
              <a:ext uri="{FF2B5EF4-FFF2-40B4-BE49-F238E27FC236}">
                <a16:creationId xmlns:a16="http://schemas.microsoft.com/office/drawing/2014/main" id="{CD6A1FD4-9FE0-5A13-35B5-8928C0E5FEFA}"/>
              </a:ext>
            </a:extLst>
          </p:cNvPr>
          <p:cNvSpPr/>
          <p:nvPr/>
        </p:nvSpPr>
        <p:spPr bwMode="auto">
          <a:xfrm>
            <a:off x="1774097" y="1894341"/>
            <a:ext cx="5930000" cy="3259588"/>
          </a:xfrm>
          <a:prstGeom prst="rect">
            <a:avLst/>
          </a:prstGeom>
          <a:solidFill>
            <a:srgbClr val="F1EFE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a:ln>
                <a:noFill/>
              </a:ln>
              <a:solidFill>
                <a:schemeClr val="tx1"/>
              </a:solidFill>
              <a:effectLst/>
              <a:latin typeface="+mn-lt"/>
            </a:endParaRPr>
          </a:p>
        </p:txBody>
      </p:sp>
      <p:sp>
        <p:nvSpPr>
          <p:cNvPr id="26" name="Text Box 4">
            <a:extLst>
              <a:ext uri="{FF2B5EF4-FFF2-40B4-BE49-F238E27FC236}">
                <a16:creationId xmlns:a16="http://schemas.microsoft.com/office/drawing/2014/main" id="{748A0531-386E-4219-E046-1F0E6BA821F7}"/>
              </a:ext>
            </a:extLst>
          </p:cNvPr>
          <p:cNvSpPr txBox="1">
            <a:spLocks noChangeArrowheads="1"/>
          </p:cNvSpPr>
          <p:nvPr/>
        </p:nvSpPr>
        <p:spPr bwMode="auto">
          <a:xfrm>
            <a:off x="248938" y="5999443"/>
            <a:ext cx="2332666" cy="215431"/>
          </a:xfrm>
          <a:prstGeom prst="rect">
            <a:avLst/>
          </a:prstGeom>
          <a:noFill/>
          <a:ln w="9525">
            <a:noFill/>
            <a:miter lim="800000"/>
            <a:headEnd/>
            <a:tailEnd/>
          </a:ln>
          <a:effectLst/>
        </p:spPr>
        <p:txBody>
          <a:bodyPr wrap="none" lIns="91428" tIns="45714" rIns="91428" bIns="45714">
            <a:spAutoFit/>
          </a:bodyPr>
          <a:lstStyle/>
          <a:p>
            <a:pPr defTabSz="913689">
              <a:defRPr/>
            </a:pPr>
            <a:r>
              <a:rPr lang="en-US" sz="800" dirty="0">
                <a:solidFill>
                  <a:schemeClr val="tx1"/>
                </a:solidFill>
                <a:latin typeface="+mn-lt"/>
              </a:rPr>
              <a:t>Source: Key Supplier Management, </a:t>
            </a:r>
            <a:r>
              <a:rPr lang="en-US" sz="800" dirty="0" err="1">
                <a:solidFill>
                  <a:schemeClr val="tx1"/>
                </a:solidFill>
                <a:latin typeface="+mn-lt"/>
              </a:rPr>
              <a:t>Belz</a:t>
            </a:r>
            <a:r>
              <a:rPr lang="en-US" sz="800" dirty="0">
                <a:solidFill>
                  <a:schemeClr val="tx1"/>
                </a:solidFill>
                <a:latin typeface="+mn-lt"/>
              </a:rPr>
              <a:t>, 2001</a:t>
            </a:r>
          </a:p>
        </p:txBody>
      </p:sp>
      <p:cxnSp>
        <p:nvCxnSpPr>
          <p:cNvPr id="27" name="Gerade Verbindung 32">
            <a:extLst>
              <a:ext uri="{FF2B5EF4-FFF2-40B4-BE49-F238E27FC236}">
                <a16:creationId xmlns:a16="http://schemas.microsoft.com/office/drawing/2014/main" id="{BEAC0AA8-A177-5C8A-DAF4-24ACDF53D05A}"/>
              </a:ext>
            </a:extLst>
          </p:cNvPr>
          <p:cNvCxnSpPr>
            <a:cxnSpLocks noChangeShapeType="1"/>
          </p:cNvCxnSpPr>
          <p:nvPr/>
        </p:nvCxnSpPr>
        <p:spPr bwMode="auto">
          <a:xfrm flipV="1">
            <a:off x="1774097" y="2026523"/>
            <a:ext cx="5740319" cy="3066752"/>
          </a:xfrm>
          <a:prstGeom prst="line">
            <a:avLst/>
          </a:prstGeom>
          <a:noFill/>
          <a:ln w="76200" algn="ctr">
            <a:solidFill>
              <a:schemeClr val="bg1">
                <a:lumMod val="50000"/>
              </a:schemeClr>
            </a:solidFill>
            <a:prstDash val="solid"/>
            <a:round/>
            <a:headEnd/>
            <a:tailEnd/>
          </a:ln>
          <a:effectLst/>
        </p:spPr>
      </p:cxnSp>
      <p:sp>
        <p:nvSpPr>
          <p:cNvPr id="28" name="Line 5">
            <a:extLst>
              <a:ext uri="{FF2B5EF4-FFF2-40B4-BE49-F238E27FC236}">
                <a16:creationId xmlns:a16="http://schemas.microsoft.com/office/drawing/2014/main" id="{7863C294-8C6B-A97C-ED6C-53127ECF53A4}"/>
              </a:ext>
            </a:extLst>
          </p:cNvPr>
          <p:cNvSpPr>
            <a:spLocks noChangeShapeType="1"/>
          </p:cNvSpPr>
          <p:nvPr/>
        </p:nvSpPr>
        <p:spPr bwMode="auto">
          <a:xfrm>
            <a:off x="1639417" y="1894341"/>
            <a:ext cx="0" cy="3066752"/>
          </a:xfrm>
          <a:prstGeom prst="line">
            <a:avLst/>
          </a:prstGeom>
          <a:noFill/>
          <a:ln w="38100">
            <a:solidFill>
              <a:srgbClr val="293133"/>
            </a:solidFill>
            <a:round/>
            <a:headEnd type="triangle" w="med" len="med"/>
            <a:tailEnd/>
          </a:ln>
          <a:effectLst/>
        </p:spPr>
        <p:txBody>
          <a:bodyPr lIns="99487" tIns="49743" rIns="99487" bIns="49743"/>
          <a:lstStyle/>
          <a:p>
            <a:pPr>
              <a:defRPr/>
            </a:pPr>
            <a:endParaRPr lang="en-US" dirty="0">
              <a:latin typeface="+mn-lt"/>
            </a:endParaRPr>
          </a:p>
        </p:txBody>
      </p:sp>
      <p:sp>
        <p:nvSpPr>
          <p:cNvPr id="29" name="Line 6">
            <a:extLst>
              <a:ext uri="{FF2B5EF4-FFF2-40B4-BE49-F238E27FC236}">
                <a16:creationId xmlns:a16="http://schemas.microsoft.com/office/drawing/2014/main" id="{AA6BF150-33CC-22F8-F42B-86FDE0F30E3E}"/>
              </a:ext>
            </a:extLst>
          </p:cNvPr>
          <p:cNvSpPr>
            <a:spLocks noChangeShapeType="1"/>
          </p:cNvSpPr>
          <p:nvPr/>
        </p:nvSpPr>
        <p:spPr bwMode="auto">
          <a:xfrm rot="5400000">
            <a:off x="4885151" y="2340637"/>
            <a:ext cx="0" cy="5740319"/>
          </a:xfrm>
          <a:prstGeom prst="line">
            <a:avLst/>
          </a:prstGeom>
          <a:noFill/>
          <a:ln w="38100">
            <a:solidFill>
              <a:srgbClr val="293133"/>
            </a:solidFill>
            <a:round/>
            <a:headEnd type="triangle" w="med" len="med"/>
            <a:tailEnd/>
          </a:ln>
          <a:effectLst/>
        </p:spPr>
        <p:txBody>
          <a:bodyPr lIns="99487" tIns="49743" rIns="99487" bIns="49743"/>
          <a:lstStyle/>
          <a:p>
            <a:pPr>
              <a:defRPr/>
            </a:pPr>
            <a:endParaRPr lang="en-US" dirty="0">
              <a:latin typeface="+mn-lt"/>
            </a:endParaRPr>
          </a:p>
        </p:txBody>
      </p:sp>
      <p:sp>
        <p:nvSpPr>
          <p:cNvPr id="30" name="Text Box 7">
            <a:extLst>
              <a:ext uri="{FF2B5EF4-FFF2-40B4-BE49-F238E27FC236}">
                <a16:creationId xmlns:a16="http://schemas.microsoft.com/office/drawing/2014/main" id="{7D0A59C6-8B92-535B-9B14-6FF14CD4F2F5}"/>
              </a:ext>
            </a:extLst>
          </p:cNvPr>
          <p:cNvSpPr txBox="1">
            <a:spLocks noChangeArrowheads="1"/>
          </p:cNvSpPr>
          <p:nvPr/>
        </p:nvSpPr>
        <p:spPr bwMode="auto">
          <a:xfrm>
            <a:off x="7025879" y="5476463"/>
            <a:ext cx="1356437" cy="461653"/>
          </a:xfrm>
          <a:prstGeom prst="rect">
            <a:avLst/>
          </a:prstGeom>
          <a:noFill/>
          <a:ln w="9525">
            <a:noFill/>
            <a:miter lim="800000"/>
            <a:headEnd/>
            <a:tailEnd/>
          </a:ln>
          <a:effectLst/>
        </p:spPr>
        <p:txBody>
          <a:bodyPr wrap="none" lIns="91428" tIns="45714" rIns="91428" bIns="45714">
            <a:spAutoFit/>
          </a:bodyPr>
          <a:lstStyle/>
          <a:p>
            <a:pPr algn="ctr" defTabSz="913689">
              <a:defRPr/>
            </a:pPr>
            <a:r>
              <a:rPr lang="en-US" sz="1200" dirty="0">
                <a:solidFill>
                  <a:srgbClr val="000000"/>
                </a:solidFill>
                <a:latin typeface="+mn-lt"/>
              </a:rPr>
              <a:t>... Is looking for a</a:t>
            </a:r>
            <a:br>
              <a:rPr lang="en-US" sz="1200" dirty="0">
                <a:solidFill>
                  <a:srgbClr val="000000"/>
                </a:solidFill>
                <a:latin typeface="+mn-lt"/>
              </a:rPr>
            </a:br>
            <a:r>
              <a:rPr lang="en-US" sz="1200" dirty="0">
                <a:solidFill>
                  <a:srgbClr val="000000"/>
                </a:solidFill>
                <a:latin typeface="+mn-lt"/>
              </a:rPr>
              <a:t>Partner</a:t>
            </a:r>
            <a:endParaRPr lang="en-US" sz="1700" dirty="0">
              <a:solidFill>
                <a:srgbClr val="000000"/>
              </a:solidFill>
              <a:latin typeface="+mn-lt"/>
            </a:endParaRPr>
          </a:p>
        </p:txBody>
      </p:sp>
      <p:sp>
        <p:nvSpPr>
          <p:cNvPr id="31" name="Text Box 8">
            <a:extLst>
              <a:ext uri="{FF2B5EF4-FFF2-40B4-BE49-F238E27FC236}">
                <a16:creationId xmlns:a16="http://schemas.microsoft.com/office/drawing/2014/main" id="{369EE30F-B709-B0F4-8378-4E1F6058E9D2}"/>
              </a:ext>
            </a:extLst>
          </p:cNvPr>
          <p:cNvSpPr txBox="1">
            <a:spLocks noChangeArrowheads="1"/>
          </p:cNvSpPr>
          <p:nvPr/>
        </p:nvSpPr>
        <p:spPr bwMode="auto">
          <a:xfrm>
            <a:off x="4261565" y="5538018"/>
            <a:ext cx="1428957" cy="338542"/>
          </a:xfrm>
          <a:prstGeom prst="rect">
            <a:avLst/>
          </a:prstGeom>
          <a:noFill/>
          <a:ln w="9525">
            <a:noFill/>
            <a:miter lim="800000"/>
            <a:headEnd/>
            <a:tailEnd/>
          </a:ln>
          <a:effectLst/>
        </p:spPr>
        <p:txBody>
          <a:bodyPr wrap="none" lIns="91428" tIns="45714" rIns="91428" bIns="45714">
            <a:spAutoFit/>
          </a:bodyPr>
          <a:lstStyle/>
          <a:p>
            <a:pPr algn="ctr" defTabSz="913689">
              <a:defRPr/>
            </a:pPr>
            <a:r>
              <a:rPr lang="en-US" sz="1600" b="1" dirty="0">
                <a:solidFill>
                  <a:srgbClr val="FF5229"/>
                </a:solidFill>
                <a:latin typeface="+mn-lt"/>
              </a:rPr>
              <a:t>Key Account</a:t>
            </a:r>
          </a:p>
        </p:txBody>
      </p:sp>
      <p:sp>
        <p:nvSpPr>
          <p:cNvPr id="32" name="Text Box 9">
            <a:extLst>
              <a:ext uri="{FF2B5EF4-FFF2-40B4-BE49-F238E27FC236}">
                <a16:creationId xmlns:a16="http://schemas.microsoft.com/office/drawing/2014/main" id="{7EC99619-BB88-F784-C7AD-2E4F99A924D8}"/>
              </a:ext>
            </a:extLst>
          </p:cNvPr>
          <p:cNvSpPr txBox="1">
            <a:spLocks noChangeArrowheads="1"/>
          </p:cNvSpPr>
          <p:nvPr/>
        </p:nvSpPr>
        <p:spPr bwMode="auto">
          <a:xfrm>
            <a:off x="262577" y="1641552"/>
            <a:ext cx="1207358" cy="461653"/>
          </a:xfrm>
          <a:prstGeom prst="rect">
            <a:avLst/>
          </a:prstGeom>
          <a:noFill/>
          <a:ln w="9525">
            <a:noFill/>
            <a:miter lim="800000"/>
            <a:headEnd/>
            <a:tailEnd/>
          </a:ln>
          <a:effectLst/>
        </p:spPr>
        <p:txBody>
          <a:bodyPr wrap="none" lIns="91428" tIns="45714" rIns="91428" bIns="45714">
            <a:spAutoFit/>
          </a:bodyPr>
          <a:lstStyle/>
          <a:p>
            <a:pPr algn="ctr" defTabSz="913689">
              <a:defRPr/>
            </a:pPr>
            <a:r>
              <a:rPr lang="en-US" sz="1200" dirty="0">
                <a:solidFill>
                  <a:srgbClr val="000000"/>
                </a:solidFill>
                <a:latin typeface="+mn-lt"/>
              </a:rPr>
              <a:t>... invests in</a:t>
            </a:r>
            <a:br>
              <a:rPr lang="en-US" sz="1200" dirty="0">
                <a:solidFill>
                  <a:srgbClr val="000000"/>
                </a:solidFill>
                <a:latin typeface="+mn-lt"/>
              </a:rPr>
            </a:br>
            <a:r>
              <a:rPr lang="en-US" sz="1200" dirty="0">
                <a:solidFill>
                  <a:srgbClr val="000000"/>
                </a:solidFill>
                <a:latin typeface="+mn-lt"/>
              </a:rPr>
              <a:t>the partnership</a:t>
            </a:r>
          </a:p>
        </p:txBody>
      </p:sp>
      <p:sp>
        <p:nvSpPr>
          <p:cNvPr id="33" name="Text Box 10">
            <a:extLst>
              <a:ext uri="{FF2B5EF4-FFF2-40B4-BE49-F238E27FC236}">
                <a16:creationId xmlns:a16="http://schemas.microsoft.com/office/drawing/2014/main" id="{FBEDC1AE-8627-D12A-66FF-551A84398CB1}"/>
              </a:ext>
            </a:extLst>
          </p:cNvPr>
          <p:cNvSpPr txBox="1">
            <a:spLocks noChangeArrowheads="1"/>
          </p:cNvSpPr>
          <p:nvPr/>
        </p:nvSpPr>
        <p:spPr bwMode="auto">
          <a:xfrm rot="16200000">
            <a:off x="769938" y="3308646"/>
            <a:ext cx="952481" cy="323153"/>
          </a:xfrm>
          <a:prstGeom prst="rect">
            <a:avLst/>
          </a:prstGeom>
          <a:noFill/>
          <a:ln w="9525">
            <a:noFill/>
            <a:miter lim="800000"/>
            <a:headEnd/>
            <a:tailEnd/>
          </a:ln>
          <a:effectLst/>
        </p:spPr>
        <p:txBody>
          <a:bodyPr wrap="none" lIns="91428" tIns="45714" rIns="91428" bIns="45714">
            <a:spAutoFit/>
          </a:bodyPr>
          <a:lstStyle/>
          <a:p>
            <a:pPr algn="ctr" defTabSz="913689">
              <a:defRPr/>
            </a:pPr>
            <a:r>
              <a:rPr lang="en-US" sz="1500" b="1" dirty="0">
                <a:solidFill>
                  <a:srgbClr val="FF5229"/>
                </a:solidFill>
                <a:latin typeface="+mn-lt"/>
              </a:rPr>
              <a:t>Supplier</a:t>
            </a:r>
          </a:p>
        </p:txBody>
      </p:sp>
      <p:sp>
        <p:nvSpPr>
          <p:cNvPr id="34" name="Textfeld 33">
            <a:extLst>
              <a:ext uri="{FF2B5EF4-FFF2-40B4-BE49-F238E27FC236}">
                <a16:creationId xmlns:a16="http://schemas.microsoft.com/office/drawing/2014/main" id="{1BC45F5A-3483-5FDC-225D-A32CF87DDB76}"/>
              </a:ext>
            </a:extLst>
          </p:cNvPr>
          <p:cNvSpPr txBox="1"/>
          <p:nvPr/>
        </p:nvSpPr>
        <p:spPr>
          <a:xfrm rot="19797242">
            <a:off x="1739373" y="2144695"/>
            <a:ext cx="1242648" cy="461665"/>
          </a:xfrm>
          <a:prstGeom prst="rect">
            <a:avLst/>
          </a:prstGeom>
          <a:noFill/>
          <a:effectLst/>
        </p:spPr>
        <p:txBody>
          <a:bodyPr wrap="none" rtlCol="0">
            <a:spAutoFit/>
          </a:bodyPr>
          <a:lstStyle/>
          <a:p>
            <a:pPr algn="ctr"/>
            <a:r>
              <a:rPr lang="en-US" sz="1200" dirty="0">
                <a:solidFill>
                  <a:srgbClr val="000000"/>
                </a:solidFill>
                <a:latin typeface="+mn-lt"/>
              </a:rPr>
              <a:t>Supplier</a:t>
            </a:r>
            <a:br>
              <a:rPr lang="en-US" sz="1200" dirty="0">
                <a:solidFill>
                  <a:srgbClr val="000000"/>
                </a:solidFill>
                <a:latin typeface="+mn-lt"/>
              </a:rPr>
            </a:br>
            <a:r>
              <a:rPr lang="en-US" sz="1200" dirty="0">
                <a:solidFill>
                  <a:srgbClr val="000000"/>
                </a:solidFill>
                <a:latin typeface="+mn-lt"/>
              </a:rPr>
              <a:t>frustration zone</a:t>
            </a:r>
          </a:p>
        </p:txBody>
      </p:sp>
      <p:sp>
        <p:nvSpPr>
          <p:cNvPr id="35" name="Textfeld 34">
            <a:extLst>
              <a:ext uri="{FF2B5EF4-FFF2-40B4-BE49-F238E27FC236}">
                <a16:creationId xmlns:a16="http://schemas.microsoft.com/office/drawing/2014/main" id="{2C3444A5-9421-D3A2-66F0-EF72EBFAF106}"/>
              </a:ext>
            </a:extLst>
          </p:cNvPr>
          <p:cNvSpPr txBox="1"/>
          <p:nvPr/>
        </p:nvSpPr>
        <p:spPr>
          <a:xfrm rot="19634503">
            <a:off x="6304798" y="4339467"/>
            <a:ext cx="1242648" cy="461665"/>
          </a:xfrm>
          <a:prstGeom prst="rect">
            <a:avLst/>
          </a:prstGeom>
          <a:noFill/>
          <a:effectLst/>
        </p:spPr>
        <p:txBody>
          <a:bodyPr wrap="none" rtlCol="0">
            <a:spAutoFit/>
          </a:bodyPr>
          <a:lstStyle/>
          <a:p>
            <a:pPr algn="ctr"/>
            <a:r>
              <a:rPr lang="en-US" sz="1200" dirty="0">
                <a:solidFill>
                  <a:srgbClr val="000000"/>
                </a:solidFill>
                <a:latin typeface="+mn-lt"/>
              </a:rPr>
              <a:t>Key Account</a:t>
            </a:r>
          </a:p>
          <a:p>
            <a:pPr algn="ctr"/>
            <a:r>
              <a:rPr lang="en-US" sz="1200" dirty="0">
                <a:solidFill>
                  <a:srgbClr val="000000"/>
                </a:solidFill>
                <a:latin typeface="+mn-lt"/>
              </a:rPr>
              <a:t>frustration zone</a:t>
            </a:r>
          </a:p>
        </p:txBody>
      </p:sp>
      <p:sp>
        <p:nvSpPr>
          <p:cNvPr id="36" name="Rechteck 35">
            <a:extLst>
              <a:ext uri="{FF2B5EF4-FFF2-40B4-BE49-F238E27FC236}">
                <a16:creationId xmlns:a16="http://schemas.microsoft.com/office/drawing/2014/main" id="{7F9157C5-13B5-0DA5-80E2-0B1AAEA7069F}"/>
              </a:ext>
            </a:extLst>
          </p:cNvPr>
          <p:cNvSpPr/>
          <p:nvPr/>
        </p:nvSpPr>
        <p:spPr>
          <a:xfrm rot="19966423">
            <a:off x="1157158" y="3244339"/>
            <a:ext cx="7167550" cy="5595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a:solidFill>
                <a:schemeClr val="tx1"/>
              </a:solidFill>
            </a:endParaRPr>
          </a:p>
        </p:txBody>
      </p:sp>
      <p:sp>
        <p:nvSpPr>
          <p:cNvPr id="38" name="Rechteck 37">
            <a:extLst>
              <a:ext uri="{FF2B5EF4-FFF2-40B4-BE49-F238E27FC236}">
                <a16:creationId xmlns:a16="http://schemas.microsoft.com/office/drawing/2014/main" id="{49ED7CA1-7C17-900E-550D-769E85586505}"/>
              </a:ext>
            </a:extLst>
          </p:cNvPr>
          <p:cNvSpPr/>
          <p:nvPr/>
        </p:nvSpPr>
        <p:spPr bwMode="auto">
          <a:xfrm>
            <a:off x="5722154" y="2257093"/>
            <a:ext cx="1981944" cy="471866"/>
          </a:xfrm>
          <a:prstGeom prst="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rgbClr val="000000"/>
                </a:solidFill>
                <a:latin typeface="+mn-lt"/>
              </a:rPr>
              <a:t>Strategic</a:t>
            </a:r>
            <a:br>
              <a:rPr lang="en-US" sz="1400" b="1" dirty="0">
                <a:solidFill>
                  <a:srgbClr val="000000"/>
                </a:solidFill>
                <a:latin typeface="+mn-lt"/>
              </a:rPr>
            </a:br>
            <a:r>
              <a:rPr lang="en-US" sz="1400" b="1" dirty="0">
                <a:solidFill>
                  <a:srgbClr val="000000"/>
                </a:solidFill>
                <a:latin typeface="+mn-lt"/>
              </a:rPr>
              <a:t>Partnership</a:t>
            </a:r>
          </a:p>
        </p:txBody>
      </p:sp>
      <p:sp>
        <p:nvSpPr>
          <p:cNvPr id="39" name="Rechteck 38">
            <a:extLst>
              <a:ext uri="{FF2B5EF4-FFF2-40B4-BE49-F238E27FC236}">
                <a16:creationId xmlns:a16="http://schemas.microsoft.com/office/drawing/2014/main" id="{FE957850-6585-6423-B31D-A2E012BE49C0}"/>
              </a:ext>
            </a:extLst>
          </p:cNvPr>
          <p:cNvSpPr/>
          <p:nvPr/>
        </p:nvSpPr>
        <p:spPr bwMode="auto">
          <a:xfrm>
            <a:off x="1577593" y="4421442"/>
            <a:ext cx="1981944" cy="471866"/>
          </a:xfrm>
          <a:prstGeom prst="rect">
            <a:avLst/>
          </a:prstGeom>
          <a:no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rgbClr val="000000"/>
                </a:solidFill>
                <a:latin typeface="+mn-lt"/>
              </a:rPr>
              <a:t>Lean KAM</a:t>
            </a:r>
          </a:p>
        </p:txBody>
      </p:sp>
      <p:sp>
        <p:nvSpPr>
          <p:cNvPr id="41" name="Text Box 7">
            <a:extLst>
              <a:ext uri="{FF2B5EF4-FFF2-40B4-BE49-F238E27FC236}">
                <a16:creationId xmlns:a16="http://schemas.microsoft.com/office/drawing/2014/main" id="{E9C6802A-1563-E27C-17E0-3CD284B14505}"/>
              </a:ext>
            </a:extLst>
          </p:cNvPr>
          <p:cNvSpPr txBox="1">
            <a:spLocks noChangeArrowheads="1"/>
          </p:cNvSpPr>
          <p:nvPr/>
        </p:nvSpPr>
        <p:spPr bwMode="auto">
          <a:xfrm>
            <a:off x="1168182" y="5476463"/>
            <a:ext cx="1628947" cy="461653"/>
          </a:xfrm>
          <a:prstGeom prst="rect">
            <a:avLst/>
          </a:prstGeom>
          <a:noFill/>
          <a:ln w="9525">
            <a:noFill/>
            <a:miter lim="800000"/>
            <a:headEnd/>
            <a:tailEnd/>
          </a:ln>
          <a:effectLst/>
        </p:spPr>
        <p:txBody>
          <a:bodyPr wrap="none" lIns="91428" tIns="45714" rIns="91428" bIns="45714">
            <a:spAutoFit/>
          </a:bodyPr>
          <a:lstStyle/>
          <a:p>
            <a:pPr algn="ctr" defTabSz="913689">
              <a:defRPr/>
            </a:pPr>
            <a:r>
              <a:rPr lang="en-US" sz="1200" dirty="0">
                <a:solidFill>
                  <a:srgbClr val="000000"/>
                </a:solidFill>
                <a:latin typeface="+mn-lt"/>
              </a:rPr>
              <a:t>... is just looking for a</a:t>
            </a:r>
            <a:br>
              <a:rPr lang="en-US" sz="1200" dirty="0">
                <a:solidFill>
                  <a:srgbClr val="000000"/>
                </a:solidFill>
                <a:latin typeface="+mn-lt"/>
              </a:rPr>
            </a:br>
            <a:r>
              <a:rPr lang="en-US" sz="1200" dirty="0">
                <a:solidFill>
                  <a:srgbClr val="000000"/>
                </a:solidFill>
                <a:latin typeface="+mn-lt"/>
              </a:rPr>
              <a:t>reliable suppliers</a:t>
            </a:r>
            <a:endParaRPr lang="en-US" sz="1700" dirty="0">
              <a:solidFill>
                <a:srgbClr val="000000"/>
              </a:solidFill>
              <a:latin typeface="+mn-lt"/>
            </a:endParaRPr>
          </a:p>
        </p:txBody>
      </p:sp>
      <p:sp>
        <p:nvSpPr>
          <p:cNvPr id="42" name="Ellipse 41">
            <a:extLst>
              <a:ext uri="{FF2B5EF4-FFF2-40B4-BE49-F238E27FC236}">
                <a16:creationId xmlns:a16="http://schemas.microsoft.com/office/drawing/2014/main" id="{756B2055-1CBF-71A0-59AE-83A059E29489}"/>
              </a:ext>
            </a:extLst>
          </p:cNvPr>
          <p:cNvSpPr/>
          <p:nvPr/>
        </p:nvSpPr>
        <p:spPr bwMode="auto">
          <a:xfrm>
            <a:off x="2088745" y="2969032"/>
            <a:ext cx="856361" cy="853574"/>
          </a:xfrm>
          <a:prstGeom prst="ellipse">
            <a:avLst/>
          </a:prstGeom>
          <a:solidFill>
            <a:srgbClr val="FF522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a:ln>
                  <a:noFill/>
                </a:ln>
                <a:solidFill>
                  <a:schemeClr val="bg1"/>
                </a:solidFill>
                <a:effectLst/>
                <a:latin typeface="+mn-lt"/>
              </a:rPr>
              <a:t>2024</a:t>
            </a:r>
          </a:p>
        </p:txBody>
      </p:sp>
      <p:sp>
        <p:nvSpPr>
          <p:cNvPr id="45" name="Rechteck 44">
            <a:extLst>
              <a:ext uri="{FF2B5EF4-FFF2-40B4-BE49-F238E27FC236}">
                <a16:creationId xmlns:a16="http://schemas.microsoft.com/office/drawing/2014/main" id="{B6718B48-6906-8C34-DC22-2DB757C20D99}"/>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
</a:t>
            </a:r>
            <a:r>
              <a:rPr lang="en-US" sz="1200" dirty="0">
                <a:solidFill>
                  <a:schemeClr val="tx1"/>
                </a:solidFill>
                <a:latin typeface="+mn-lt"/>
              </a:rPr>
              <a:t>As a supplier, we like to strive for a sustainable, strategic, long-term partnership with our key accounts. But BEWARE: not every customer is really looking for a strategic partner in all areas. Rather, customers very often simply look for a supplier who does his job reliably and at commercially attractive conditions. Nothing more, nothing less!
</a:t>
            </a:r>
          </a:p>
          <a:p>
            <a:r>
              <a:rPr lang="en-US" sz="1200" dirty="0">
                <a:solidFill>
                  <a:schemeClr val="tx1"/>
                </a:solidFill>
                <a:highlight>
                  <a:srgbClr val="FFFF00"/>
                </a:highlight>
                <a:latin typeface="+mn-lt"/>
              </a:rPr>
              <a:t>If you don't reflect the customer's expectations well, you will quickly create frustration on your own or the customer's side.</a:t>
            </a:r>
            <a:r>
              <a:rPr lang="en-US" sz="1200" dirty="0">
                <a:solidFill>
                  <a:schemeClr val="tx1"/>
                </a:solidFill>
                <a:latin typeface="+mn-lt"/>
              </a:rPr>
              <a:t>
</a:t>
            </a:r>
          </a:p>
          <a:p>
            <a:r>
              <a:rPr lang="en-US" sz="1200" dirty="0">
                <a:solidFill>
                  <a:schemeClr val="tx1"/>
                </a:solidFill>
                <a:latin typeface="+mn-lt"/>
              </a:rPr>
              <a:t>Think of the chart in terms of extremes, i.e. the bottom left, the top right, or the time limit ranges. It is less about academic correctness and more about the conclusions.</a:t>
            </a:r>
          </a:p>
          <a:p>
            <a:r>
              <a:rPr lang="en-US" sz="1200" dirty="0">
                <a:solidFill>
                  <a:schemeClr val="tx1"/>
                </a:solidFill>
                <a:latin typeface="+mn-lt"/>
              </a:rPr>
              <a:t>
Lean KAM = operational Excellence
Strategic Partnership = Operational and Strategic Excellence</a:t>
            </a:r>
          </a:p>
        </p:txBody>
      </p:sp>
      <p:sp>
        <p:nvSpPr>
          <p:cNvPr id="47" name="Rechteck 46">
            <a:extLst>
              <a:ext uri="{FF2B5EF4-FFF2-40B4-BE49-F238E27FC236}">
                <a16:creationId xmlns:a16="http://schemas.microsoft.com/office/drawing/2014/main" id="{3B294CA3-50AF-14B6-D385-9333B378806C}"/>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Use in customer meeting</a:t>
            </a:r>
          </a:p>
          <a:p>
            <a:r>
              <a:rPr lang="en-US" sz="1200" dirty="0">
                <a:solidFill>
                  <a:schemeClr val="tx1"/>
                </a:solidFill>
                <a:latin typeface="+mn-lt"/>
              </a:rPr>
              <a:t>You can also use the partnership diagram in a strategic conversation with your key account to find out their perspective and expectations. </a:t>
            </a:r>
          </a:p>
        </p:txBody>
      </p:sp>
      <p:sp>
        <p:nvSpPr>
          <p:cNvPr id="3" name="Fußzeilenplatzhalter 2">
            <a:extLst>
              <a:ext uri="{FF2B5EF4-FFF2-40B4-BE49-F238E27FC236}">
                <a16:creationId xmlns:a16="http://schemas.microsoft.com/office/drawing/2014/main" id="{BA493641-8958-0AF5-83AE-4C3320CB70D2}"/>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C6DCC8FD-C10A-5055-BAFB-7A2C34D01BD4}"/>
              </a:ext>
            </a:extLst>
          </p:cNvPr>
          <p:cNvSpPr>
            <a:spLocks noGrp="1"/>
          </p:cNvSpPr>
          <p:nvPr>
            <p:ph type="sldNum" sz="quarter" idx="11"/>
          </p:nvPr>
        </p:nvSpPr>
        <p:spPr/>
        <p:txBody>
          <a:bodyPr/>
          <a:lstStyle/>
          <a:p>
            <a:fld id="{31D0D8A1-E263-4FBF-9BF3-AA3869F8EB11}" type="slidenum">
              <a:rPr lang="de-DE" smtClean="0"/>
              <a:pPr/>
              <a:t>10</a:t>
            </a:fld>
            <a:endParaRPr lang="de-DE" dirty="0">
              <a:latin typeface="+mn-lt"/>
            </a:endParaRPr>
          </a:p>
        </p:txBody>
      </p:sp>
    </p:spTree>
    <p:extLst>
      <p:ext uri="{BB962C8B-B14F-4D97-AF65-F5344CB8AC3E}">
        <p14:creationId xmlns:p14="http://schemas.microsoft.com/office/powerpoint/2010/main" val="823167613"/>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3B147-833A-4EED-A402-C6D549D1533C}"/>
              </a:ext>
            </a:extLst>
          </p:cNvPr>
          <p:cNvSpPr>
            <a:spLocks noGrp="1"/>
          </p:cNvSpPr>
          <p:nvPr>
            <p:ph type="title"/>
          </p:nvPr>
        </p:nvSpPr>
        <p:spPr/>
        <p:txBody>
          <a:bodyPr/>
          <a:lstStyle/>
          <a:p>
            <a:r>
              <a:rPr lang="en-US" dirty="0"/>
              <a:t>2| Our top chances and risks
</a:t>
            </a:r>
          </a:p>
        </p:txBody>
      </p:sp>
      <p:sp>
        <p:nvSpPr>
          <p:cNvPr id="11" name="Rechteck 10">
            <a:extLst>
              <a:ext uri="{FF2B5EF4-FFF2-40B4-BE49-F238E27FC236}">
                <a16:creationId xmlns:a16="http://schemas.microsoft.com/office/drawing/2014/main" id="{090F3DDE-1488-4E92-A34F-E6ED1B6408D6}"/>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
</a:t>
            </a:r>
            <a:r>
              <a:rPr lang="en-US" sz="1200" dirty="0">
                <a:solidFill>
                  <a:schemeClr val="tx1"/>
                </a:solidFill>
                <a:latin typeface="+mn-lt"/>
              </a:rPr>
              <a:t>  
If possible, try to evaluate the opportunities and risks commercially (i.e. in €).
</a:t>
            </a:r>
          </a:p>
          <a:p>
            <a:r>
              <a:rPr lang="en-US" sz="1200" dirty="0">
                <a:solidFill>
                  <a:schemeClr val="tx1"/>
                </a:solidFill>
                <a:latin typeface="+mn-lt"/>
              </a:rPr>
              <a:t>Please mark the 3 most important points on this page at the end. That is, which 3 opportunities / risks lead to your top 3 strategic goals.</a:t>
            </a:r>
            <a:r>
              <a:rPr lang="en-US" sz="1200" b="1" dirty="0">
                <a:solidFill>
                  <a:schemeClr val="tx1"/>
                </a:solidFill>
                <a:latin typeface="+mn-lt"/>
              </a:rPr>
              <a:t>
</a:t>
            </a:r>
            <a:endParaRPr lang="de-DE" sz="1200" dirty="0">
              <a:solidFill>
                <a:schemeClr val="tx1"/>
              </a:solidFill>
              <a:latin typeface="+mn-lt"/>
            </a:endParaRPr>
          </a:p>
        </p:txBody>
      </p:sp>
      <p:graphicFrame>
        <p:nvGraphicFramePr>
          <p:cNvPr id="7" name="Tabelle 6">
            <a:extLst>
              <a:ext uri="{FF2B5EF4-FFF2-40B4-BE49-F238E27FC236}">
                <a16:creationId xmlns:a16="http://schemas.microsoft.com/office/drawing/2014/main" id="{C3329FAD-D3D8-FD07-5F74-BB3FD09C5DFD}"/>
              </a:ext>
            </a:extLst>
          </p:cNvPr>
          <p:cNvGraphicFramePr>
            <a:graphicFrameLocks/>
          </p:cNvGraphicFramePr>
          <p:nvPr>
            <p:extLst>
              <p:ext uri="{D42A27DB-BD31-4B8C-83A1-F6EECF244321}">
                <p14:modId xmlns:p14="http://schemas.microsoft.com/office/powerpoint/2010/main" val="1330123027"/>
              </p:ext>
            </p:extLst>
          </p:nvPr>
        </p:nvGraphicFramePr>
        <p:xfrm>
          <a:off x="263352" y="1411428"/>
          <a:ext cx="4602815" cy="4595125"/>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640449">
                  <a:extLst>
                    <a:ext uri="{9D8B030D-6E8A-4147-A177-3AD203B41FA5}">
                      <a16:colId xmlns:a16="http://schemas.microsoft.com/office/drawing/2014/main" val="1589357467"/>
                    </a:ext>
                  </a:extLst>
                </a:gridCol>
                <a:gridCol w="3962366">
                  <a:extLst>
                    <a:ext uri="{9D8B030D-6E8A-4147-A177-3AD203B41FA5}">
                      <a16:colId xmlns:a16="http://schemas.microsoft.com/office/drawing/2014/main" val="1272220143"/>
                    </a:ext>
                  </a:extLst>
                </a:gridCol>
              </a:tblGrid>
              <a:tr h="365760">
                <a:tc gridSpan="2">
                  <a:txBody>
                    <a:bodyPr/>
                    <a:lstStyle/>
                    <a:p>
                      <a:pPr algn="ctr"/>
                      <a:r>
                        <a:rPr lang="en-US" sz="1400" noProof="0" dirty="0">
                          <a:solidFill>
                            <a:schemeClr val="bg1"/>
                          </a:solidFill>
                        </a:rPr>
                        <a:t>Top Chances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4231470862"/>
                  </a:ext>
                </a:extLst>
              </a:tr>
              <a:tr h="845873">
                <a:tc>
                  <a:txBody>
                    <a:bodyPr/>
                    <a:lstStyle/>
                    <a:p>
                      <a:pPr algn="ctr"/>
                      <a:r>
                        <a:rPr lang="en-US" sz="3200" noProof="0" dirty="0">
                          <a:solidFill>
                            <a:schemeClr val="accent4"/>
                          </a:solidFill>
                        </a:rPr>
                        <a:t>1</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863370878"/>
                  </a:ext>
                </a:extLst>
              </a:tr>
              <a:tr h="845873">
                <a:tc>
                  <a:txBody>
                    <a:bodyPr/>
                    <a:lstStyle/>
                    <a:p>
                      <a:pPr algn="ctr"/>
                      <a:r>
                        <a:rPr lang="en-US" sz="3200" noProof="0" dirty="0">
                          <a:solidFill>
                            <a:schemeClr val="accent4"/>
                          </a:solidFill>
                        </a:rPr>
                        <a:t>2</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3651665"/>
                  </a:ext>
                </a:extLst>
              </a:tr>
              <a:tr h="845873">
                <a:tc>
                  <a:txBody>
                    <a:bodyPr/>
                    <a:lstStyle/>
                    <a:p>
                      <a:pPr algn="ctr"/>
                      <a:r>
                        <a:rPr lang="en-US" sz="3200" noProof="0" dirty="0">
                          <a:solidFill>
                            <a:schemeClr val="accent4"/>
                          </a:solidFill>
                        </a:rPr>
                        <a:t>3</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4171181"/>
                  </a:ext>
                </a:extLst>
              </a:tr>
              <a:tr h="845873">
                <a:tc>
                  <a:txBody>
                    <a:bodyPr/>
                    <a:lstStyle/>
                    <a:p>
                      <a:pPr algn="ctr"/>
                      <a:r>
                        <a:rPr lang="en-US" sz="3200" noProof="0">
                          <a:solidFill>
                            <a:schemeClr val="accent4"/>
                          </a:solidFill>
                        </a:rPr>
                        <a:t>4</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897977605"/>
                  </a:ext>
                </a:extLst>
              </a:tr>
              <a:tr h="845873">
                <a:tc>
                  <a:txBody>
                    <a:bodyPr/>
                    <a:lstStyle/>
                    <a:p>
                      <a:pPr algn="ctr"/>
                      <a:r>
                        <a:rPr lang="en-US" sz="3200" noProof="0" dirty="0">
                          <a:solidFill>
                            <a:schemeClr val="accent4"/>
                          </a:solidFill>
                        </a:rPr>
                        <a:t>5</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25663611"/>
                  </a:ext>
                </a:extLst>
              </a:tr>
            </a:tbl>
          </a:graphicData>
        </a:graphic>
      </p:graphicFrame>
      <p:sp>
        <p:nvSpPr>
          <p:cNvPr id="10" name="Textfeld 9">
            <a:extLst>
              <a:ext uri="{FF2B5EF4-FFF2-40B4-BE49-F238E27FC236}">
                <a16:creationId xmlns:a16="http://schemas.microsoft.com/office/drawing/2014/main" id="{79B6D355-D784-379A-4FE4-A33B446CC7A5}"/>
              </a:ext>
            </a:extLst>
          </p:cNvPr>
          <p:cNvSpPr txBox="1"/>
          <p:nvPr/>
        </p:nvSpPr>
        <p:spPr>
          <a:xfrm>
            <a:off x="5030861" y="2132856"/>
            <a:ext cx="2130277" cy="3216265"/>
          </a:xfrm>
          <a:prstGeom prst="rect">
            <a:avLst/>
          </a:prstGeom>
          <a:noFill/>
        </p:spPr>
        <p:txBody>
          <a:bodyPr wrap="square" lIns="0" tIns="0" rIns="0" bIns="0" rtlCol="0">
            <a:spAutoFit/>
          </a:bodyPr>
          <a:lstStyle/>
          <a:p>
            <a:r>
              <a:rPr lang="en-US" sz="1100" b="1" dirty="0">
                <a:solidFill>
                  <a:srgbClr val="000000"/>
                </a:solidFill>
                <a:latin typeface="+mn-lt"/>
                <a:cs typeface="Arial" panose="020B0604020202020204" pitchFamily="34" charset="0"/>
              </a:rPr>
              <a:t>Opportunities and risks can be derived from:</a:t>
            </a:r>
          </a:p>
          <a:p>
            <a:pPr marL="171450" indent="-171450">
              <a:buFont typeface="Arial" panose="020B0604020202020204" pitchFamily="34" charset="0"/>
              <a:buChar char="•"/>
            </a:pPr>
            <a:r>
              <a:rPr lang="en-US" sz="1100" dirty="0">
                <a:solidFill>
                  <a:srgbClr val="000000"/>
                </a:solidFill>
                <a:latin typeface="+mn-lt"/>
                <a:cs typeface="Arial" panose="020B0604020202020204" pitchFamily="34" charset="0"/>
              </a:rPr>
              <a:t>Market growth or decline
Customer growth or decline
Changes in customer strategy
Changes in the customer organization
New customer projects / products
New regulatory requirements
Cross-selling 
Upselling 
Innovations (new products or services)
Weaknesses or strengths of competition
Development of business with new locations, business areas of the customer</a:t>
            </a:r>
          </a:p>
        </p:txBody>
      </p:sp>
      <p:graphicFrame>
        <p:nvGraphicFramePr>
          <p:cNvPr id="12" name="Tabelle 11">
            <a:extLst>
              <a:ext uri="{FF2B5EF4-FFF2-40B4-BE49-F238E27FC236}">
                <a16:creationId xmlns:a16="http://schemas.microsoft.com/office/drawing/2014/main" id="{88BDCC55-F37A-3710-AE87-090DF4D35EA2}"/>
              </a:ext>
            </a:extLst>
          </p:cNvPr>
          <p:cNvGraphicFramePr>
            <a:graphicFrameLocks/>
          </p:cNvGraphicFramePr>
          <p:nvPr>
            <p:extLst>
              <p:ext uri="{D42A27DB-BD31-4B8C-83A1-F6EECF244321}">
                <p14:modId xmlns:p14="http://schemas.microsoft.com/office/powerpoint/2010/main" val="939167040"/>
              </p:ext>
            </p:extLst>
          </p:nvPr>
        </p:nvGraphicFramePr>
        <p:xfrm>
          <a:off x="7306280" y="1408452"/>
          <a:ext cx="4602815" cy="4534165"/>
        </p:xfrm>
        <a:graphic>
          <a:graphicData uri="http://schemas.openxmlformats.org/drawingml/2006/table">
            <a:tbl>
              <a:tblPr firstRow="1" bandRow="1">
                <a:effectLst>
                  <a:outerShdw blurRad="50800" dist="38100" dir="2700000" algn="tl" rotWithShape="0">
                    <a:prstClr val="black">
                      <a:alpha val="40000"/>
                    </a:prstClr>
                  </a:outerShdw>
                </a:effectLst>
                <a:tableStyleId>{5DA37D80-6434-44D0-A028-1B22A696006F}</a:tableStyleId>
              </a:tblPr>
              <a:tblGrid>
                <a:gridCol w="640449">
                  <a:extLst>
                    <a:ext uri="{9D8B030D-6E8A-4147-A177-3AD203B41FA5}">
                      <a16:colId xmlns:a16="http://schemas.microsoft.com/office/drawing/2014/main" val="1589357467"/>
                    </a:ext>
                  </a:extLst>
                </a:gridCol>
                <a:gridCol w="3962366">
                  <a:extLst>
                    <a:ext uri="{9D8B030D-6E8A-4147-A177-3AD203B41FA5}">
                      <a16:colId xmlns:a16="http://schemas.microsoft.com/office/drawing/2014/main" val="1272220143"/>
                    </a:ext>
                  </a:extLst>
                </a:gridCol>
              </a:tblGrid>
              <a:tr h="288380">
                <a:tc gridSpan="2">
                  <a:txBody>
                    <a:bodyPr/>
                    <a:lstStyle/>
                    <a:p>
                      <a:pPr algn="ctr"/>
                      <a:r>
                        <a:rPr lang="en-US" sz="1400" noProof="0" dirty="0">
                          <a:solidFill>
                            <a:schemeClr val="bg1"/>
                          </a:solidFill>
                        </a:rPr>
                        <a:t>Top Risks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dirty="0"/>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231470862"/>
                  </a:ext>
                </a:extLst>
              </a:tr>
              <a:tr h="845873">
                <a:tc>
                  <a:txBody>
                    <a:bodyPr/>
                    <a:lstStyle/>
                    <a:p>
                      <a:pPr algn="ctr"/>
                      <a:r>
                        <a:rPr lang="en-US" sz="3200" noProof="0" dirty="0">
                          <a:solidFill>
                            <a:schemeClr val="accent4"/>
                          </a:solidFill>
                        </a:rPr>
                        <a:t>1</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863370878"/>
                  </a:ext>
                </a:extLst>
              </a:tr>
              <a:tr h="845873">
                <a:tc>
                  <a:txBody>
                    <a:bodyPr/>
                    <a:lstStyle/>
                    <a:p>
                      <a:pPr algn="ctr"/>
                      <a:r>
                        <a:rPr lang="en-US" sz="3200" noProof="0" dirty="0">
                          <a:solidFill>
                            <a:schemeClr val="accent4"/>
                          </a:solidFill>
                        </a:rPr>
                        <a:t>2</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3651665"/>
                  </a:ext>
                </a:extLst>
              </a:tr>
              <a:tr h="845873">
                <a:tc>
                  <a:txBody>
                    <a:bodyPr/>
                    <a:lstStyle/>
                    <a:p>
                      <a:pPr algn="ctr"/>
                      <a:r>
                        <a:rPr lang="en-US" sz="3200" noProof="0">
                          <a:solidFill>
                            <a:schemeClr val="accent4"/>
                          </a:solidFill>
                        </a:rPr>
                        <a:t>3</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4171181"/>
                  </a:ext>
                </a:extLst>
              </a:tr>
              <a:tr h="845873">
                <a:tc>
                  <a:txBody>
                    <a:bodyPr/>
                    <a:lstStyle/>
                    <a:p>
                      <a:pPr algn="ctr"/>
                      <a:r>
                        <a:rPr lang="en-US" sz="3200" noProof="0">
                          <a:solidFill>
                            <a:schemeClr val="accent4"/>
                          </a:solidFill>
                        </a:rPr>
                        <a:t>4</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897977605"/>
                  </a:ext>
                </a:extLst>
              </a:tr>
              <a:tr h="845873">
                <a:tc>
                  <a:txBody>
                    <a:bodyPr/>
                    <a:lstStyle/>
                    <a:p>
                      <a:pPr algn="ctr"/>
                      <a:r>
                        <a:rPr lang="en-US" sz="3200" noProof="0" dirty="0">
                          <a:solidFill>
                            <a:schemeClr val="accent4"/>
                          </a:solidFill>
                        </a:rPr>
                        <a:t>5</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25663611"/>
                  </a:ext>
                </a:extLst>
              </a:tr>
            </a:tbl>
          </a:graphicData>
        </a:graphic>
      </p:graphicFrame>
      <p:sp>
        <p:nvSpPr>
          <p:cNvPr id="5" name="Fußzeilenplatzhalter 4">
            <a:extLst>
              <a:ext uri="{FF2B5EF4-FFF2-40B4-BE49-F238E27FC236}">
                <a16:creationId xmlns:a16="http://schemas.microsoft.com/office/drawing/2014/main" id="{87A7D6E4-8A7B-FC77-0766-648191E5AE5F}"/>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C8E815BC-B741-C450-C1D4-B97229CB6691}"/>
              </a:ext>
            </a:extLst>
          </p:cNvPr>
          <p:cNvSpPr>
            <a:spLocks noGrp="1"/>
          </p:cNvSpPr>
          <p:nvPr>
            <p:ph type="sldNum" sz="quarter" idx="11"/>
          </p:nvPr>
        </p:nvSpPr>
        <p:spPr/>
        <p:txBody>
          <a:bodyPr/>
          <a:lstStyle/>
          <a:p>
            <a:fld id="{31D0D8A1-E263-4FBF-9BF3-AA3869F8EB11}" type="slidenum">
              <a:rPr lang="de-DE" smtClean="0"/>
              <a:pPr/>
              <a:t>11</a:t>
            </a:fld>
            <a:endParaRPr lang="de-DE" dirty="0">
              <a:latin typeface="+mn-lt"/>
            </a:endParaRPr>
          </a:p>
        </p:txBody>
      </p:sp>
    </p:spTree>
    <p:extLst>
      <p:ext uri="{BB962C8B-B14F-4D97-AF65-F5344CB8AC3E}">
        <p14:creationId xmlns:p14="http://schemas.microsoft.com/office/powerpoint/2010/main" val="3791957308"/>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807AE-50FD-DDEE-EB91-55065458E52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F1E111-6BEE-9580-2D8A-5523F1223D97}"/>
              </a:ext>
            </a:extLst>
          </p:cNvPr>
          <p:cNvSpPr>
            <a:spLocks noGrp="1"/>
          </p:cNvSpPr>
          <p:nvPr>
            <p:ph type="title"/>
          </p:nvPr>
        </p:nvSpPr>
        <p:spPr/>
        <p:txBody>
          <a:bodyPr/>
          <a:lstStyle/>
          <a:p>
            <a:r>
              <a:rPr lang="en-US" noProof="0" dirty="0"/>
              <a:t>3| Strategic goals and implementation plan</a:t>
            </a:r>
          </a:p>
        </p:txBody>
      </p:sp>
      <p:sp>
        <p:nvSpPr>
          <p:cNvPr id="3" name="Fußzeilenplatzhalter 2">
            <a:extLst>
              <a:ext uri="{FF2B5EF4-FFF2-40B4-BE49-F238E27FC236}">
                <a16:creationId xmlns:a16="http://schemas.microsoft.com/office/drawing/2014/main" id="{6D9924A6-2D89-AF17-B374-5419BCB79AA1}"/>
              </a:ext>
            </a:extLst>
          </p:cNvPr>
          <p:cNvSpPr>
            <a:spLocks noGrp="1"/>
          </p:cNvSpPr>
          <p:nvPr>
            <p:ph type="ftr" sz="quarter" idx="10"/>
          </p:nvPr>
        </p:nvSpPr>
        <p:spPr/>
        <p:txBody>
          <a:bodyPr/>
          <a:lstStyle/>
          <a:p>
            <a:r>
              <a:rPr lang="en-US" noProof="0" dirty="0">
                <a:latin typeface="+mn-lt"/>
              </a:rPr>
              <a:t>Key Account Plan Vorlage - Hartmut Sieck - www.sieck-consulting.de</a:t>
            </a:r>
          </a:p>
        </p:txBody>
      </p:sp>
      <p:sp>
        <p:nvSpPr>
          <p:cNvPr id="4" name="Foliennummernplatzhalter 3">
            <a:extLst>
              <a:ext uri="{FF2B5EF4-FFF2-40B4-BE49-F238E27FC236}">
                <a16:creationId xmlns:a16="http://schemas.microsoft.com/office/drawing/2014/main" id="{359DF304-B3F9-E2FF-0E02-C0852C864F9F}"/>
              </a:ext>
            </a:extLst>
          </p:cNvPr>
          <p:cNvSpPr>
            <a:spLocks noGrp="1"/>
          </p:cNvSpPr>
          <p:nvPr>
            <p:ph type="sldNum" sz="quarter" idx="11"/>
          </p:nvPr>
        </p:nvSpPr>
        <p:spPr/>
        <p:txBody>
          <a:bodyPr/>
          <a:lstStyle/>
          <a:p>
            <a:fld id="{31D0D8A1-E263-4FBF-9BF3-AA3869F8EB11}" type="slidenum">
              <a:rPr lang="en-US" noProof="0" smtClean="0"/>
              <a:pPr/>
              <a:t>12</a:t>
            </a:fld>
            <a:endParaRPr lang="en-US" noProof="0" dirty="0">
              <a:latin typeface="+mn-lt"/>
            </a:endParaRPr>
          </a:p>
        </p:txBody>
      </p:sp>
      <p:sp>
        <p:nvSpPr>
          <p:cNvPr id="7" name="Fußzeilenplatzhalter 6">
            <a:extLst>
              <a:ext uri="{FF2B5EF4-FFF2-40B4-BE49-F238E27FC236}">
                <a16:creationId xmlns:a16="http://schemas.microsoft.com/office/drawing/2014/main" id="{872C4A5E-C173-6628-2781-AEA2FF046B64}"/>
              </a:ext>
            </a:extLst>
          </p:cNvPr>
          <p:cNvSpPr txBox="1">
            <a:spLocks/>
          </p:cNvSpPr>
          <p:nvPr/>
        </p:nvSpPr>
        <p:spPr>
          <a:xfrm>
            <a:off x="1559496" y="6597352"/>
            <a:ext cx="9721080" cy="168842"/>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800" kern="1200">
                <a:solidFill>
                  <a:srgbClr val="464E51"/>
                </a:solidFill>
                <a:latin typeface="+mn-lt"/>
                <a:ea typeface="+mn-ea"/>
                <a:cs typeface="+mn-cs"/>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a:lstStyle>
          <a:p>
            <a:r>
              <a:rPr lang="en-US" noProof="0" dirty="0"/>
              <a:t>Key Account Plan Vorlage - Hartmut Sieck - www.sieck-consulting.de</a:t>
            </a:r>
          </a:p>
        </p:txBody>
      </p:sp>
      <p:sp>
        <p:nvSpPr>
          <p:cNvPr id="8" name="Foliennummernplatzhalter 16">
            <a:extLst>
              <a:ext uri="{FF2B5EF4-FFF2-40B4-BE49-F238E27FC236}">
                <a16:creationId xmlns:a16="http://schemas.microsoft.com/office/drawing/2014/main" id="{661390E7-3EFF-3713-C38A-66EB1826DBEF}"/>
              </a:ext>
            </a:extLst>
          </p:cNvPr>
          <p:cNvSpPr txBox="1">
            <a:spLocks/>
          </p:cNvSpPr>
          <p:nvPr/>
        </p:nvSpPr>
        <p:spPr>
          <a:xfrm>
            <a:off x="11352584" y="6597352"/>
            <a:ext cx="600232" cy="168842"/>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800" b="1" kern="1200">
                <a:solidFill>
                  <a:srgbClr val="464E51"/>
                </a:solidFill>
                <a:latin typeface="+mn-lt"/>
                <a:ea typeface="+mn-ea"/>
                <a:cs typeface="Arial" panose="020B0604020202020204" pitchFamily="34" charset="0"/>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a:lstStyle>
          <a:p>
            <a:fld id="{31D0D8A1-E263-4FBF-9BF3-AA3869F8EB11}" type="slidenum">
              <a:rPr lang="en-US" noProof="0" smtClean="0"/>
              <a:pPr/>
              <a:t>12</a:t>
            </a:fld>
            <a:endParaRPr lang="en-US" noProof="0" dirty="0"/>
          </a:p>
        </p:txBody>
      </p:sp>
      <p:sp>
        <p:nvSpPr>
          <p:cNvPr id="9" name="Google Shape;856;p90">
            <a:extLst>
              <a:ext uri="{FF2B5EF4-FFF2-40B4-BE49-F238E27FC236}">
                <a16:creationId xmlns:a16="http://schemas.microsoft.com/office/drawing/2014/main" id="{DE90CAD7-FB90-EA5E-FC55-4A5A14A355DD}"/>
              </a:ext>
            </a:extLst>
          </p:cNvPr>
          <p:cNvSpPr/>
          <p:nvPr/>
        </p:nvSpPr>
        <p:spPr>
          <a:xfrm>
            <a:off x="12288688" y="1280802"/>
            <a:ext cx="3168352" cy="5579080"/>
          </a:xfrm>
          <a:prstGeom prst="rect">
            <a:avLst/>
          </a:prstGeom>
          <a:solidFill>
            <a:srgbClr val="F2F2F2"/>
          </a:solidFill>
          <a:ln>
            <a:noFill/>
          </a:ln>
        </p:spPr>
        <p:txBody>
          <a:bodyPr spcFirstLastPara="1" wrap="square" lIns="91433" tIns="45700" rIns="91433" bIns="45700" anchor="t" anchorCtr="0">
            <a:noAutofit/>
          </a:bodyPr>
          <a:lstStyle/>
          <a:p>
            <a:pPr>
              <a:spcBef>
                <a:spcPts val="0"/>
              </a:spcBef>
              <a:spcAft>
                <a:spcPts val="0"/>
              </a:spcAft>
              <a:buClr>
                <a:srgbClr val="000000"/>
              </a:buClr>
              <a:buSzPts val="1000"/>
            </a:pPr>
            <a:r>
              <a:rPr lang="en-US" sz="1200" b="1" dirty="0">
                <a:solidFill>
                  <a:schemeClr val="dk1"/>
                </a:solidFill>
                <a:latin typeface="Arial"/>
                <a:ea typeface="Arial"/>
                <a:cs typeface="Arial"/>
                <a:sym typeface="Arial"/>
              </a:rPr>
              <a:t>Tip:
Strategic Goals
</a:t>
            </a:r>
            <a:r>
              <a:rPr lang="en-US" sz="1200" dirty="0">
                <a:solidFill>
                  <a:schemeClr val="dk1"/>
                </a:solidFill>
                <a:latin typeface="Arial"/>
                <a:ea typeface="Arial"/>
                <a:cs typeface="Arial"/>
                <a:sym typeface="Arial"/>
              </a:rPr>
              <a:t>Please formulate the goals SMART! </a:t>
            </a:r>
          </a:p>
          <a:p>
            <a:pPr marL="171450" indent="-171450">
              <a:spcBef>
                <a:spcPts val="0"/>
              </a:spcBef>
              <a:spcAft>
                <a:spcPts val="0"/>
              </a:spcAft>
              <a:buClr>
                <a:srgbClr val="000000"/>
              </a:buClr>
              <a:buSzPts val="1000"/>
              <a:buFont typeface="Arial" panose="020B0604020202020204" pitchFamily="34" charset="0"/>
              <a:buChar char="•"/>
            </a:pPr>
            <a:r>
              <a:rPr lang="en-US" sz="1200" dirty="0">
                <a:solidFill>
                  <a:schemeClr val="dk1"/>
                </a:solidFill>
                <a:latin typeface="Arial"/>
                <a:ea typeface="Arial"/>
                <a:cs typeface="Arial"/>
                <a:sym typeface="Arial"/>
              </a:rPr>
              <a:t>Specific
Measurable
Attainable
Relevant
Timed</a:t>
            </a:r>
          </a:p>
          <a:p>
            <a:pPr marL="171450" indent="-171450">
              <a:spcBef>
                <a:spcPts val="0"/>
              </a:spcBef>
              <a:spcAft>
                <a:spcPts val="0"/>
              </a:spcAft>
              <a:buClr>
                <a:srgbClr val="000000"/>
              </a:buClr>
              <a:buSzPts val="1000"/>
              <a:buFont typeface="Arial" panose="020B0604020202020204" pitchFamily="34" charset="0"/>
              <a:buChar char="•"/>
            </a:pPr>
            <a:endParaRPr lang="en-US" sz="1200" dirty="0">
              <a:solidFill>
                <a:schemeClr val="dk1"/>
              </a:solidFill>
              <a:latin typeface="Arial"/>
              <a:ea typeface="Arial"/>
              <a:cs typeface="Arial"/>
              <a:sym typeface="Arial"/>
            </a:endParaRPr>
          </a:p>
          <a:p>
            <a:pPr>
              <a:spcBef>
                <a:spcPts val="0"/>
              </a:spcBef>
              <a:spcAft>
                <a:spcPts val="0"/>
              </a:spcAft>
              <a:buClr>
                <a:srgbClr val="000000"/>
              </a:buClr>
              <a:buSzPts val="1000"/>
            </a:pPr>
            <a:r>
              <a:rPr lang="en-US" sz="1200" dirty="0">
                <a:solidFill>
                  <a:schemeClr val="dk1"/>
                </a:solidFill>
                <a:latin typeface="Arial"/>
                <a:ea typeface="Arial"/>
                <a:cs typeface="Arial"/>
                <a:sym typeface="Arial"/>
              </a:rPr>
              <a:t>
The goals do not have to be limited to the current calendar year, but could also be geared to 2 years, for example. 
</a:t>
            </a:r>
          </a:p>
          <a:p>
            <a:pPr>
              <a:spcBef>
                <a:spcPts val="0"/>
              </a:spcBef>
              <a:spcAft>
                <a:spcPts val="0"/>
              </a:spcAft>
              <a:buClr>
                <a:srgbClr val="000000"/>
              </a:buClr>
              <a:buSzPts val="1000"/>
            </a:pPr>
            <a:r>
              <a:rPr lang="en-US" sz="1200" dirty="0">
                <a:solidFill>
                  <a:schemeClr val="dk1"/>
                </a:solidFill>
                <a:latin typeface="Arial"/>
                <a:ea typeface="Arial"/>
                <a:cs typeface="Arial"/>
                <a:sym typeface="Arial"/>
              </a:rPr>
              <a:t>The KAM focuses primarily on goals in the following areas:</a:t>
            </a:r>
          </a:p>
          <a:p>
            <a:pPr marL="171450" indent="-171450">
              <a:spcBef>
                <a:spcPts val="0"/>
              </a:spcBef>
              <a:spcAft>
                <a:spcPts val="0"/>
              </a:spcAft>
              <a:buClr>
                <a:srgbClr val="000000"/>
              </a:buClr>
              <a:buSzPts val="1000"/>
              <a:buFont typeface="Arial" panose="020B0604020202020204" pitchFamily="34" charset="0"/>
              <a:buChar char="•"/>
            </a:pPr>
            <a:r>
              <a:rPr lang="en-US" sz="1200" dirty="0">
                <a:solidFill>
                  <a:schemeClr val="dk1"/>
                </a:solidFill>
                <a:latin typeface="Arial"/>
                <a:ea typeface="Arial"/>
                <a:cs typeface="Arial"/>
                <a:sym typeface="Arial"/>
              </a:rPr>
              <a:t>Turnover
Profit
Placement of new / additional products /  services / solutions
Acquisition of new business areas / customer locations / countries</a:t>
            </a:r>
          </a:p>
          <a:p>
            <a:pPr marL="171450" indent="-171450">
              <a:spcBef>
                <a:spcPts val="0"/>
              </a:spcBef>
              <a:spcAft>
                <a:spcPts val="0"/>
              </a:spcAft>
              <a:buClr>
                <a:srgbClr val="000000"/>
              </a:buClr>
              <a:buSzPts val="1000"/>
              <a:buFont typeface="Arial" panose="020B0604020202020204" pitchFamily="34" charset="0"/>
              <a:buChar char="•"/>
            </a:pPr>
            <a:r>
              <a:rPr lang="en-US" sz="1200" dirty="0">
                <a:solidFill>
                  <a:schemeClr val="dk1"/>
                </a:solidFill>
                <a:latin typeface="Arial"/>
                <a:ea typeface="Arial"/>
                <a:cs typeface="Arial"/>
                <a:sym typeface="Arial"/>
              </a:rPr>
              <a:t>Winning of dedicated important RFQs / tenders of the customer</a:t>
            </a:r>
            <a:endParaRPr lang="de-DE" sz="1200" dirty="0">
              <a:solidFill>
                <a:srgbClr val="000000"/>
              </a:solidFill>
              <a:latin typeface="Arial"/>
              <a:ea typeface="Arial"/>
              <a:cs typeface="Arial"/>
              <a:sym typeface="Arial"/>
            </a:endParaRPr>
          </a:p>
          <a:p>
            <a:pPr marL="171450" indent="-171450">
              <a:spcBef>
                <a:spcPts val="0"/>
              </a:spcBef>
              <a:spcAft>
                <a:spcPts val="0"/>
              </a:spcAft>
              <a:buClr>
                <a:srgbClr val="000000"/>
              </a:buClr>
              <a:buSzPts val="1000"/>
              <a:buFont typeface="Arial" panose="020B0604020202020204" pitchFamily="34" charset="0"/>
              <a:buChar char="•"/>
            </a:pPr>
            <a:endParaRPr lang="en-US" sz="1200" noProof="0" dirty="0">
              <a:solidFill>
                <a:srgbClr val="000000"/>
              </a:solidFill>
              <a:latin typeface="Arial"/>
              <a:ea typeface="Arial"/>
              <a:cs typeface="Arial"/>
              <a:sym typeface="Arial"/>
            </a:endParaRPr>
          </a:p>
          <a:p>
            <a:pPr>
              <a:spcBef>
                <a:spcPts val="0"/>
              </a:spcBef>
              <a:spcAft>
                <a:spcPts val="0"/>
              </a:spcAft>
              <a:buClr>
                <a:srgbClr val="000000"/>
              </a:buClr>
              <a:buSzPts val="1000"/>
            </a:pPr>
            <a:r>
              <a:rPr lang="en-US" sz="1200" b="1" dirty="0">
                <a:solidFill>
                  <a:srgbClr val="000000"/>
                </a:solidFill>
                <a:latin typeface="Arial"/>
                <a:ea typeface="Arial"/>
                <a:cs typeface="Arial"/>
                <a:sym typeface="Arial"/>
              </a:rPr>
              <a:t>IMPULSE:</a:t>
            </a:r>
            <a:r>
              <a:rPr lang="en-US" sz="1200" dirty="0">
                <a:solidFill>
                  <a:srgbClr val="000000"/>
                </a:solidFill>
                <a:latin typeface="Arial"/>
                <a:ea typeface="Arial"/>
                <a:cs typeface="Arial"/>
                <a:sym typeface="Arial"/>
              </a:rPr>
              <a:t> The implementation plan shifts at the end of a quarter and thus becomes rolling.</a:t>
            </a:r>
          </a:p>
          <a:p>
            <a:pPr>
              <a:spcBef>
                <a:spcPts val="0"/>
              </a:spcBef>
              <a:spcAft>
                <a:spcPts val="0"/>
              </a:spcAft>
              <a:buClr>
                <a:srgbClr val="000000"/>
              </a:buClr>
              <a:buSzPts val="1000"/>
            </a:pPr>
            <a:r>
              <a:rPr lang="en-US" sz="1200" noProof="0" dirty="0">
                <a:solidFill>
                  <a:srgbClr val="000000"/>
                </a:solidFill>
                <a:latin typeface="Arial"/>
                <a:ea typeface="Arial"/>
                <a:cs typeface="Arial"/>
                <a:sym typeface="Arial"/>
              </a:rPr>
              <a:t>Q1 – Q2 – Q3 – Q4</a:t>
            </a:r>
          </a:p>
          <a:p>
            <a:pPr>
              <a:spcBef>
                <a:spcPts val="0"/>
              </a:spcBef>
              <a:spcAft>
                <a:spcPts val="0"/>
              </a:spcAft>
              <a:buClr>
                <a:srgbClr val="000000"/>
              </a:buClr>
              <a:buSzPts val="1000"/>
            </a:pPr>
            <a:r>
              <a:rPr lang="en-US" sz="1200" noProof="0" dirty="0">
                <a:solidFill>
                  <a:srgbClr val="000000"/>
                </a:solidFill>
                <a:latin typeface="Arial"/>
                <a:ea typeface="Arial"/>
                <a:cs typeface="Arial"/>
                <a:sym typeface="Arial"/>
              </a:rPr>
              <a:t>Q2 – Q3 – Q4 – </a:t>
            </a:r>
            <a:r>
              <a:rPr lang="en-US" sz="1200" noProof="0">
                <a:solidFill>
                  <a:srgbClr val="000000"/>
                </a:solidFill>
                <a:latin typeface="Arial"/>
                <a:ea typeface="Arial"/>
                <a:cs typeface="Arial"/>
                <a:sym typeface="Arial"/>
              </a:rPr>
              <a:t>Q1 …</a:t>
            </a:r>
            <a:endParaRPr lang="en-US" sz="1200" noProof="0" dirty="0">
              <a:solidFill>
                <a:srgbClr val="000000"/>
              </a:solidFill>
              <a:latin typeface="Arial"/>
              <a:ea typeface="Arial"/>
              <a:cs typeface="Arial"/>
              <a:sym typeface="Arial"/>
            </a:endParaRPr>
          </a:p>
        </p:txBody>
      </p:sp>
      <p:sp>
        <p:nvSpPr>
          <p:cNvPr id="6" name="Rechteck 5">
            <a:extLst>
              <a:ext uri="{FF2B5EF4-FFF2-40B4-BE49-F238E27FC236}">
                <a16:creationId xmlns:a16="http://schemas.microsoft.com/office/drawing/2014/main" id="{2AD0224F-EF7B-D4E9-FE42-8AE22F6F4CEE}"/>
              </a:ext>
            </a:extLst>
          </p:cNvPr>
          <p:cNvSpPr/>
          <p:nvPr/>
        </p:nvSpPr>
        <p:spPr bwMode="auto">
          <a:xfrm rot="802614">
            <a:off x="9537930" y="257687"/>
            <a:ext cx="2736392" cy="576064"/>
          </a:xfrm>
          <a:prstGeom prst="rect">
            <a:avLst/>
          </a:prstGeom>
          <a:solidFill>
            <a:srgbClr val="FF5229"/>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noProof="0" dirty="0">
                <a:solidFill>
                  <a:schemeClr val="bg1"/>
                </a:solidFill>
              </a:rPr>
              <a:t>My current implementation in 2026
Alternative to the following page</a:t>
            </a:r>
            <a:endParaRPr kumimoji="0" lang="en-US" sz="1200" b="0" i="0" u="none" strike="noStrike" cap="none" normalizeH="0" baseline="0" noProof="0" dirty="0">
              <a:ln>
                <a:noFill/>
              </a:ln>
              <a:solidFill>
                <a:schemeClr val="bg1"/>
              </a:solidFill>
              <a:effectLst/>
              <a:latin typeface="Arial" charset="0"/>
            </a:endParaRPr>
          </a:p>
        </p:txBody>
      </p:sp>
      <p:graphicFrame>
        <p:nvGraphicFramePr>
          <p:cNvPr id="25" name="Tabelle 24">
            <a:extLst>
              <a:ext uri="{FF2B5EF4-FFF2-40B4-BE49-F238E27FC236}">
                <a16:creationId xmlns:a16="http://schemas.microsoft.com/office/drawing/2014/main" id="{A26235AE-23AE-71E8-5936-812DB1C81193}"/>
              </a:ext>
            </a:extLst>
          </p:cNvPr>
          <p:cNvGraphicFramePr>
            <a:graphicFrameLocks noGrp="1"/>
          </p:cNvGraphicFramePr>
          <p:nvPr>
            <p:extLst>
              <p:ext uri="{D42A27DB-BD31-4B8C-83A1-F6EECF244321}">
                <p14:modId xmlns:p14="http://schemas.microsoft.com/office/powerpoint/2010/main" val="1236713544"/>
              </p:ext>
            </p:extLst>
          </p:nvPr>
        </p:nvGraphicFramePr>
        <p:xfrm>
          <a:off x="246480" y="1988840"/>
          <a:ext cx="11691465" cy="1691640"/>
        </p:xfrm>
        <a:graphic>
          <a:graphicData uri="http://schemas.openxmlformats.org/drawingml/2006/table">
            <a:tbl>
              <a:tblPr firstRow="1" bandRow="1">
                <a:tableStyleId>{5C22544A-7EE6-4342-B048-85BDC9FD1C3A}</a:tableStyleId>
              </a:tblPr>
              <a:tblGrid>
                <a:gridCol w="2338293">
                  <a:extLst>
                    <a:ext uri="{9D8B030D-6E8A-4147-A177-3AD203B41FA5}">
                      <a16:colId xmlns:a16="http://schemas.microsoft.com/office/drawing/2014/main" val="794849940"/>
                    </a:ext>
                  </a:extLst>
                </a:gridCol>
                <a:gridCol w="2338293">
                  <a:extLst>
                    <a:ext uri="{9D8B030D-6E8A-4147-A177-3AD203B41FA5}">
                      <a16:colId xmlns:a16="http://schemas.microsoft.com/office/drawing/2014/main" val="991067507"/>
                    </a:ext>
                  </a:extLst>
                </a:gridCol>
                <a:gridCol w="2338293">
                  <a:extLst>
                    <a:ext uri="{9D8B030D-6E8A-4147-A177-3AD203B41FA5}">
                      <a16:colId xmlns:a16="http://schemas.microsoft.com/office/drawing/2014/main" val="1049729863"/>
                    </a:ext>
                  </a:extLst>
                </a:gridCol>
                <a:gridCol w="2338293">
                  <a:extLst>
                    <a:ext uri="{9D8B030D-6E8A-4147-A177-3AD203B41FA5}">
                      <a16:colId xmlns:a16="http://schemas.microsoft.com/office/drawing/2014/main" val="1207502479"/>
                    </a:ext>
                  </a:extLst>
                </a:gridCol>
                <a:gridCol w="2338293">
                  <a:extLst>
                    <a:ext uri="{9D8B030D-6E8A-4147-A177-3AD203B41FA5}">
                      <a16:colId xmlns:a16="http://schemas.microsoft.com/office/drawing/2014/main" val="3333172687"/>
                    </a:ext>
                  </a:extLst>
                </a:gridCol>
              </a:tblGrid>
              <a:tr h="370840">
                <a:tc>
                  <a:txBody>
                    <a:bodyPr/>
                    <a:lstStyle/>
                    <a:p>
                      <a:r>
                        <a:rPr lang="en-US" sz="1600" noProof="0" dirty="0"/>
                        <a:t>Strategic objective</a:t>
                      </a:r>
                    </a:p>
                  </a:txBody>
                  <a:tcPr>
                    <a:solidFill>
                      <a:srgbClr val="293133"/>
                    </a:solidFill>
                  </a:tcPr>
                </a:tc>
                <a:tc>
                  <a:txBody>
                    <a:bodyPr/>
                    <a:lstStyle/>
                    <a:p>
                      <a:r>
                        <a:rPr lang="en-US" sz="1600" noProof="0" dirty="0"/>
                        <a:t>Implementation plan</a:t>
                      </a:r>
                    </a:p>
                    <a:p>
                      <a:r>
                        <a:rPr lang="en-US" sz="1600" noProof="0" dirty="0"/>
                        <a:t>Q1 – 2026</a:t>
                      </a:r>
                    </a:p>
                  </a:txBody>
                  <a:tcPr>
                    <a:solidFill>
                      <a:srgbClr val="293133"/>
                    </a:solidFill>
                  </a:tcPr>
                </a:tc>
                <a:tc>
                  <a:txBody>
                    <a:bodyPr/>
                    <a:lstStyle/>
                    <a:p>
                      <a:r>
                        <a:rPr lang="en-US" sz="1600" noProof="0" dirty="0"/>
                        <a:t>Implementation plan</a:t>
                      </a:r>
                    </a:p>
                    <a:p>
                      <a:r>
                        <a:rPr lang="en-US" sz="1600" noProof="0" dirty="0"/>
                        <a:t>Q2 – 2026</a:t>
                      </a:r>
                    </a:p>
                  </a:txBody>
                  <a:tcPr>
                    <a:solidFill>
                      <a:srgbClr val="293133"/>
                    </a:solidFill>
                  </a:tcPr>
                </a:tc>
                <a:tc>
                  <a:txBody>
                    <a:bodyPr/>
                    <a:lstStyle/>
                    <a:p>
                      <a:r>
                        <a:rPr lang="en-US" sz="1600" noProof="0" dirty="0"/>
                        <a:t>Implementation plan</a:t>
                      </a:r>
                    </a:p>
                    <a:p>
                      <a:r>
                        <a:rPr lang="en-US" sz="1600" noProof="0" dirty="0"/>
                        <a:t>Q3 – 2026</a:t>
                      </a:r>
                    </a:p>
                  </a:txBody>
                  <a:tcPr>
                    <a:solidFill>
                      <a:srgbClr val="293133"/>
                    </a:solidFill>
                  </a:tcPr>
                </a:tc>
                <a:tc>
                  <a:txBody>
                    <a:bodyPr/>
                    <a:lstStyle/>
                    <a:p>
                      <a:r>
                        <a:rPr lang="en-US" sz="1600" noProof="0" dirty="0"/>
                        <a:t>Implementation plan</a:t>
                      </a:r>
                    </a:p>
                    <a:p>
                      <a:r>
                        <a:rPr lang="en-US" sz="1600" noProof="0" dirty="0"/>
                        <a:t>Q4 – 2026</a:t>
                      </a:r>
                    </a:p>
                  </a:txBody>
                  <a:tcPr>
                    <a:solidFill>
                      <a:srgbClr val="293133"/>
                    </a:solidFill>
                  </a:tcPr>
                </a:tc>
                <a:extLst>
                  <a:ext uri="{0D108BD9-81ED-4DB2-BD59-A6C34878D82A}">
                    <a16:rowId xmlns:a16="http://schemas.microsoft.com/office/drawing/2014/main" val="1010265045"/>
                  </a:ext>
                </a:extLst>
              </a:tr>
              <a:tr h="370840">
                <a:tc>
                  <a:txBody>
                    <a:bodyPr/>
                    <a:lstStyle/>
                    <a:p>
                      <a:r>
                        <a:rPr lang="en-US" sz="1600" noProof="0" dirty="0"/>
                        <a:t>Objective 1 …</a:t>
                      </a:r>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extLst>
                  <a:ext uri="{0D108BD9-81ED-4DB2-BD59-A6C34878D82A}">
                    <a16:rowId xmlns:a16="http://schemas.microsoft.com/office/drawing/2014/main" val="1444459313"/>
                  </a:ext>
                </a:extLst>
              </a:tr>
              <a:tr h="370840">
                <a:tc>
                  <a:txBody>
                    <a:bodyPr/>
                    <a:lstStyle/>
                    <a:p>
                      <a:r>
                        <a:rPr lang="en-US" sz="1600" noProof="0" dirty="0"/>
                        <a:t>Objective 2 …</a:t>
                      </a:r>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extLst>
                  <a:ext uri="{0D108BD9-81ED-4DB2-BD59-A6C34878D82A}">
                    <a16:rowId xmlns:a16="http://schemas.microsoft.com/office/drawing/2014/main" val="1452154635"/>
                  </a:ext>
                </a:extLst>
              </a:tr>
              <a:tr h="370840">
                <a:tc>
                  <a:txBody>
                    <a:bodyPr/>
                    <a:lstStyle/>
                    <a:p>
                      <a:r>
                        <a:rPr lang="en-US" sz="1600" noProof="0" dirty="0"/>
                        <a:t>Objective 3 …</a:t>
                      </a:r>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tc>
                  <a:txBody>
                    <a:bodyPr/>
                    <a:lstStyle/>
                    <a:p>
                      <a:endParaRPr lang="en-US" sz="1600" noProof="0" dirty="0"/>
                    </a:p>
                  </a:txBody>
                  <a:tcPr>
                    <a:solidFill>
                      <a:srgbClr val="F1EFED"/>
                    </a:solidFill>
                  </a:tcPr>
                </a:tc>
                <a:extLst>
                  <a:ext uri="{0D108BD9-81ED-4DB2-BD59-A6C34878D82A}">
                    <a16:rowId xmlns:a16="http://schemas.microsoft.com/office/drawing/2014/main" val="1139903884"/>
                  </a:ext>
                </a:extLst>
              </a:tr>
            </a:tbl>
          </a:graphicData>
        </a:graphic>
      </p:graphicFrame>
      <p:sp>
        <p:nvSpPr>
          <p:cNvPr id="27" name="Rechteck 26">
            <a:extLst>
              <a:ext uri="{FF2B5EF4-FFF2-40B4-BE49-F238E27FC236}">
                <a16:creationId xmlns:a16="http://schemas.microsoft.com/office/drawing/2014/main" id="{59920C74-DC93-C7AF-406A-3937CC958A5B}"/>
              </a:ext>
            </a:extLst>
          </p:cNvPr>
          <p:cNvSpPr/>
          <p:nvPr/>
        </p:nvSpPr>
        <p:spPr bwMode="auto">
          <a:xfrm>
            <a:off x="246480" y="1418467"/>
            <a:ext cx="11713632" cy="43204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US" sz="1800" b="1" i="0" u="none" strike="noStrike" cap="none" normalizeH="0" baseline="0" noProof="0" dirty="0">
                <a:ln>
                  <a:noFill/>
                </a:ln>
                <a:solidFill>
                  <a:schemeClr val="tx1"/>
                </a:solidFill>
                <a:effectLst/>
                <a:latin typeface="Arial" charset="0"/>
              </a:rPr>
              <a:t>Vision: xx</a:t>
            </a:r>
            <a:r>
              <a:rPr kumimoji="0" lang="en-US" sz="1800" b="0" i="0" u="none" strike="noStrike" cap="none" normalizeH="0" baseline="0" noProof="0" dirty="0">
                <a:ln>
                  <a:noFill/>
                </a:ln>
                <a:solidFill>
                  <a:schemeClr val="tx1"/>
                </a:solidFill>
                <a:effectLst/>
                <a:latin typeface="Arial" charset="0"/>
              </a:rPr>
              <a:t> </a:t>
            </a:r>
          </a:p>
        </p:txBody>
      </p:sp>
    </p:spTree>
    <p:extLst>
      <p:ext uri="{BB962C8B-B14F-4D97-AF65-F5344CB8AC3E}">
        <p14:creationId xmlns:p14="http://schemas.microsoft.com/office/powerpoint/2010/main" val="1775924620"/>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leichschenkliges Dreieck 2">
            <a:extLst>
              <a:ext uri="{FF2B5EF4-FFF2-40B4-BE49-F238E27FC236}">
                <a16:creationId xmlns:a16="http://schemas.microsoft.com/office/drawing/2014/main" id="{93D78A06-A35F-2CB9-3481-E341A7BB74DC}"/>
              </a:ext>
            </a:extLst>
          </p:cNvPr>
          <p:cNvSpPr/>
          <p:nvPr/>
        </p:nvSpPr>
        <p:spPr bwMode="auto">
          <a:xfrm rot="5400000">
            <a:off x="6168249" y="3356850"/>
            <a:ext cx="4679950" cy="792000"/>
          </a:xfrm>
          <a:prstGeom prst="triangle">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de-DE" sz="1800" b="0" i="0" u="none" strike="noStrike" cap="none" normalizeH="0" baseline="0" dirty="0">
              <a:ln>
                <a:noFill/>
              </a:ln>
              <a:solidFill>
                <a:schemeClr val="tx1"/>
              </a:solidFill>
              <a:effectLst/>
              <a:latin typeface="Arial" charset="0"/>
            </a:endParaRPr>
          </a:p>
        </p:txBody>
      </p:sp>
      <p:sp>
        <p:nvSpPr>
          <p:cNvPr id="4" name="Rechteck 3">
            <a:extLst>
              <a:ext uri="{FF2B5EF4-FFF2-40B4-BE49-F238E27FC236}">
                <a16:creationId xmlns:a16="http://schemas.microsoft.com/office/drawing/2014/main" id="{05EC939E-E700-D335-0178-BBEC582DF538}"/>
              </a:ext>
            </a:extLst>
          </p:cNvPr>
          <p:cNvSpPr/>
          <p:nvPr/>
        </p:nvSpPr>
        <p:spPr bwMode="auto">
          <a:xfrm>
            <a:off x="10584" y="1412876"/>
            <a:ext cx="8040216" cy="4679949"/>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de-DE" sz="1800" b="0" i="0" u="none" strike="noStrike" cap="none" normalizeH="0" baseline="0" dirty="0">
              <a:ln>
                <a:noFill/>
              </a:ln>
              <a:solidFill>
                <a:schemeClr val="tx1"/>
              </a:solidFill>
              <a:effectLst/>
              <a:latin typeface="Arial" charset="0"/>
            </a:endParaRPr>
          </a:p>
        </p:txBody>
      </p:sp>
      <p:sp>
        <p:nvSpPr>
          <p:cNvPr id="2" name="Titel 1">
            <a:extLst>
              <a:ext uri="{FF2B5EF4-FFF2-40B4-BE49-F238E27FC236}">
                <a16:creationId xmlns:a16="http://schemas.microsoft.com/office/drawing/2014/main" id="{061F9920-8B96-41E2-9D7B-37BE69782C4B}"/>
              </a:ext>
            </a:extLst>
          </p:cNvPr>
          <p:cNvSpPr>
            <a:spLocks noGrp="1"/>
          </p:cNvSpPr>
          <p:nvPr>
            <p:ph type="title"/>
          </p:nvPr>
        </p:nvSpPr>
        <p:spPr/>
        <p:txBody>
          <a:bodyPr/>
          <a:lstStyle/>
          <a:p>
            <a:r>
              <a:rPr lang="en-US" dirty="0"/>
              <a:t>3| Strategic goals and implementation plan</a:t>
            </a:r>
            <a:endParaRPr lang="de-DE" dirty="0"/>
          </a:p>
        </p:txBody>
      </p:sp>
      <p:sp>
        <p:nvSpPr>
          <p:cNvPr id="5" name="Rechteck 4">
            <a:extLst>
              <a:ext uri="{FF2B5EF4-FFF2-40B4-BE49-F238E27FC236}">
                <a16:creationId xmlns:a16="http://schemas.microsoft.com/office/drawing/2014/main" id="{50E7013F-9664-1083-3A27-0D35D01A655B}"/>
              </a:ext>
            </a:extLst>
          </p:cNvPr>
          <p:cNvSpPr/>
          <p:nvPr/>
        </p:nvSpPr>
        <p:spPr bwMode="auto">
          <a:xfrm>
            <a:off x="8976320" y="1412875"/>
            <a:ext cx="2932774" cy="1003593"/>
          </a:xfrm>
          <a:prstGeom prst="rect">
            <a:avLst/>
          </a:prstGeom>
          <a:solidFill>
            <a:srgbClr val="FF5229"/>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a:ln>
                  <a:noFill/>
                </a:ln>
                <a:solidFill>
                  <a:schemeClr val="bg1"/>
                </a:solidFill>
                <a:effectLst/>
                <a:latin typeface="+mn-lt"/>
              </a:rPr>
              <a:t>Vision 2027</a:t>
            </a:r>
          </a:p>
          <a:p>
            <a:pPr marR="0" algn="ctr" defTabSz="914400" rtl="0" eaLnBrk="0" fontAlgn="base" latinLnBrk="0" hangingPunct="0">
              <a:lnSpc>
                <a:spcPct val="100000"/>
              </a:lnSpc>
              <a:spcBef>
                <a:spcPct val="0"/>
              </a:spcBef>
              <a:spcAft>
                <a:spcPct val="0"/>
              </a:spcAft>
              <a:buClrTx/>
              <a:buSzTx/>
              <a:tabLst/>
            </a:pPr>
            <a:r>
              <a:rPr lang="en-US" sz="1600" dirty="0">
                <a:solidFill>
                  <a:schemeClr val="bg1"/>
                </a:solidFill>
                <a:latin typeface="+mn-lt"/>
              </a:rPr>
              <a:t>xxx</a:t>
            </a:r>
            <a:endParaRPr kumimoji="0" lang="en-US" sz="1600" b="0" i="0" u="none" strike="noStrike" cap="none" normalizeH="0" baseline="0" dirty="0">
              <a:ln>
                <a:noFill/>
              </a:ln>
              <a:solidFill>
                <a:schemeClr val="bg1"/>
              </a:solidFill>
              <a:effectLst/>
              <a:latin typeface="+mn-lt"/>
            </a:endParaRPr>
          </a:p>
        </p:txBody>
      </p:sp>
      <p:sp>
        <p:nvSpPr>
          <p:cNvPr id="7" name="Fußzeilenplatzhalter 6">
            <a:extLst>
              <a:ext uri="{FF2B5EF4-FFF2-40B4-BE49-F238E27FC236}">
                <a16:creationId xmlns:a16="http://schemas.microsoft.com/office/drawing/2014/main" id="{AD513D13-A127-1166-4DBA-4A9EB9F04F59}"/>
              </a:ext>
            </a:extLst>
          </p:cNvPr>
          <p:cNvSpPr txBox="1">
            <a:spLocks/>
          </p:cNvSpPr>
          <p:nvPr/>
        </p:nvSpPr>
        <p:spPr>
          <a:xfrm>
            <a:off x="1559496" y="6597352"/>
            <a:ext cx="9721080" cy="168842"/>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800" kern="1200">
                <a:solidFill>
                  <a:srgbClr val="464E51"/>
                </a:solidFill>
                <a:latin typeface="+mn-lt"/>
                <a:ea typeface="+mn-ea"/>
                <a:cs typeface="+mn-cs"/>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a:lstStyle>
          <a:p>
            <a:r>
              <a:rPr lang="en-US"/>
              <a:t>Key Account Plan Vorlage - Hartmut Sieck - www.sieck-consulting.de</a:t>
            </a:r>
            <a:endParaRPr lang="de-DE" dirty="0"/>
          </a:p>
        </p:txBody>
      </p:sp>
      <p:sp>
        <p:nvSpPr>
          <p:cNvPr id="8" name="Foliennummernplatzhalter 16">
            <a:extLst>
              <a:ext uri="{FF2B5EF4-FFF2-40B4-BE49-F238E27FC236}">
                <a16:creationId xmlns:a16="http://schemas.microsoft.com/office/drawing/2014/main" id="{D0915810-5E7B-5A34-C661-A799C0B68E53}"/>
              </a:ext>
            </a:extLst>
          </p:cNvPr>
          <p:cNvSpPr txBox="1">
            <a:spLocks/>
          </p:cNvSpPr>
          <p:nvPr/>
        </p:nvSpPr>
        <p:spPr>
          <a:xfrm>
            <a:off x="11352584" y="6597352"/>
            <a:ext cx="600232" cy="168842"/>
          </a:xfrm>
          <a:prstGeom prst="rect">
            <a:avLst/>
          </a:prstGeom>
        </p:spPr>
        <p:txBody>
          <a:bodyPr vert="horz" lIns="91440" tIns="45720" rIns="91440" bIns="45720" rtlCol="0" anchor="ctr"/>
          <a:lstStyle>
            <a:defPPr>
              <a:defRPr lang="de-DE"/>
            </a:defPPr>
            <a:lvl1pPr algn="r" rtl="0" eaLnBrk="0" fontAlgn="base" hangingPunct="0">
              <a:spcBef>
                <a:spcPct val="0"/>
              </a:spcBef>
              <a:spcAft>
                <a:spcPct val="0"/>
              </a:spcAft>
              <a:defRPr sz="800" b="1" kern="1200">
                <a:solidFill>
                  <a:srgbClr val="464E51"/>
                </a:solidFill>
                <a:latin typeface="+mn-lt"/>
                <a:ea typeface="+mn-ea"/>
                <a:cs typeface="Arial" panose="020B0604020202020204" pitchFamily="34" charset="0"/>
              </a:defRPr>
            </a:lvl1pPr>
            <a:lvl2pPr marL="457200" algn="l" rtl="0" eaLnBrk="0" fontAlgn="base" hangingPunct="0">
              <a:spcBef>
                <a:spcPct val="0"/>
              </a:spcBef>
              <a:spcAft>
                <a:spcPct val="0"/>
              </a:spcAft>
              <a:defRPr sz="2400" kern="1200">
                <a:solidFill>
                  <a:srgbClr val="00AE00"/>
                </a:solidFill>
                <a:latin typeface="Arial" charset="0"/>
                <a:ea typeface="+mn-ea"/>
                <a:cs typeface="+mn-cs"/>
              </a:defRPr>
            </a:lvl2pPr>
            <a:lvl3pPr marL="914400" algn="l" rtl="0" eaLnBrk="0" fontAlgn="base" hangingPunct="0">
              <a:spcBef>
                <a:spcPct val="0"/>
              </a:spcBef>
              <a:spcAft>
                <a:spcPct val="0"/>
              </a:spcAft>
              <a:defRPr sz="2400" kern="1200">
                <a:solidFill>
                  <a:srgbClr val="00AE00"/>
                </a:solidFill>
                <a:latin typeface="Arial" charset="0"/>
                <a:ea typeface="+mn-ea"/>
                <a:cs typeface="+mn-cs"/>
              </a:defRPr>
            </a:lvl3pPr>
            <a:lvl4pPr marL="1371600" algn="l" rtl="0" eaLnBrk="0" fontAlgn="base" hangingPunct="0">
              <a:spcBef>
                <a:spcPct val="0"/>
              </a:spcBef>
              <a:spcAft>
                <a:spcPct val="0"/>
              </a:spcAft>
              <a:defRPr sz="2400" kern="1200">
                <a:solidFill>
                  <a:srgbClr val="00AE00"/>
                </a:solidFill>
                <a:latin typeface="Arial" charset="0"/>
                <a:ea typeface="+mn-ea"/>
                <a:cs typeface="+mn-cs"/>
              </a:defRPr>
            </a:lvl4pPr>
            <a:lvl5pPr marL="1828800" algn="l" rtl="0" eaLnBrk="0" fontAlgn="base" hangingPunct="0">
              <a:spcBef>
                <a:spcPct val="0"/>
              </a:spcBef>
              <a:spcAft>
                <a:spcPct val="0"/>
              </a:spcAft>
              <a:defRPr sz="2400" kern="1200">
                <a:solidFill>
                  <a:srgbClr val="00AE00"/>
                </a:solidFill>
                <a:latin typeface="Arial" charset="0"/>
                <a:ea typeface="+mn-ea"/>
                <a:cs typeface="+mn-cs"/>
              </a:defRPr>
            </a:lvl5pPr>
            <a:lvl6pPr marL="2286000" algn="l" defTabSz="914400" rtl="0" eaLnBrk="1" latinLnBrk="0" hangingPunct="1">
              <a:defRPr sz="2400" kern="1200">
                <a:solidFill>
                  <a:srgbClr val="00AE00"/>
                </a:solidFill>
                <a:latin typeface="Arial" charset="0"/>
                <a:ea typeface="+mn-ea"/>
                <a:cs typeface="+mn-cs"/>
              </a:defRPr>
            </a:lvl6pPr>
            <a:lvl7pPr marL="2743200" algn="l" defTabSz="914400" rtl="0" eaLnBrk="1" latinLnBrk="0" hangingPunct="1">
              <a:defRPr sz="2400" kern="1200">
                <a:solidFill>
                  <a:srgbClr val="00AE00"/>
                </a:solidFill>
                <a:latin typeface="Arial" charset="0"/>
                <a:ea typeface="+mn-ea"/>
                <a:cs typeface="+mn-cs"/>
              </a:defRPr>
            </a:lvl7pPr>
            <a:lvl8pPr marL="3200400" algn="l" defTabSz="914400" rtl="0" eaLnBrk="1" latinLnBrk="0" hangingPunct="1">
              <a:defRPr sz="2400" kern="1200">
                <a:solidFill>
                  <a:srgbClr val="00AE00"/>
                </a:solidFill>
                <a:latin typeface="Arial" charset="0"/>
                <a:ea typeface="+mn-ea"/>
                <a:cs typeface="+mn-cs"/>
              </a:defRPr>
            </a:lvl8pPr>
            <a:lvl9pPr marL="3657600" algn="l" defTabSz="914400" rtl="0" eaLnBrk="1" latinLnBrk="0" hangingPunct="1">
              <a:defRPr sz="2400" kern="1200">
                <a:solidFill>
                  <a:srgbClr val="00AE00"/>
                </a:solidFill>
                <a:latin typeface="Arial" charset="0"/>
                <a:ea typeface="+mn-ea"/>
                <a:cs typeface="+mn-cs"/>
              </a:defRPr>
            </a:lvl9pPr>
          </a:lstStyle>
          <a:p>
            <a:fld id="{31D0D8A1-E263-4FBF-9BF3-AA3869F8EB11}" type="slidenum">
              <a:rPr lang="de-DE" smtClean="0"/>
              <a:pPr/>
              <a:t>13</a:t>
            </a:fld>
            <a:endParaRPr lang="de-DE" dirty="0"/>
          </a:p>
        </p:txBody>
      </p:sp>
      <p:sp>
        <p:nvSpPr>
          <p:cNvPr id="9" name="Google Shape;856;p90">
            <a:extLst>
              <a:ext uri="{FF2B5EF4-FFF2-40B4-BE49-F238E27FC236}">
                <a16:creationId xmlns:a16="http://schemas.microsoft.com/office/drawing/2014/main" id="{4DA61962-1BCB-0408-31D7-E2D6DDDC1444}"/>
              </a:ext>
            </a:extLst>
          </p:cNvPr>
          <p:cNvSpPr/>
          <p:nvPr/>
        </p:nvSpPr>
        <p:spPr>
          <a:xfrm>
            <a:off x="12268368" y="1278920"/>
            <a:ext cx="3168352" cy="5579080"/>
          </a:xfrm>
          <a:prstGeom prst="rect">
            <a:avLst/>
          </a:prstGeom>
          <a:solidFill>
            <a:srgbClr val="F2F2F2"/>
          </a:solidFill>
          <a:ln>
            <a:noFill/>
          </a:ln>
        </p:spPr>
        <p:txBody>
          <a:bodyPr spcFirstLastPara="1" wrap="square" lIns="91433" tIns="45700" rIns="91433" bIns="45700" anchor="t" anchorCtr="0">
            <a:noAutofit/>
          </a:bodyPr>
          <a:lstStyle/>
          <a:p>
            <a:pPr>
              <a:spcBef>
                <a:spcPts val="0"/>
              </a:spcBef>
              <a:spcAft>
                <a:spcPts val="0"/>
              </a:spcAft>
              <a:buClr>
                <a:srgbClr val="000000"/>
              </a:buClr>
              <a:buSzPts val="1000"/>
            </a:pPr>
            <a:r>
              <a:rPr lang="en-US" sz="1200" b="1" dirty="0">
                <a:solidFill>
                  <a:schemeClr val="dk1"/>
                </a:solidFill>
                <a:latin typeface="Arial"/>
                <a:ea typeface="Arial"/>
                <a:cs typeface="Arial"/>
                <a:sym typeface="Arial"/>
              </a:rPr>
              <a:t>Tip:
Strategic Goals
</a:t>
            </a:r>
            <a:r>
              <a:rPr lang="en-US" sz="1200" dirty="0">
                <a:solidFill>
                  <a:schemeClr val="dk1"/>
                </a:solidFill>
                <a:latin typeface="Arial"/>
                <a:ea typeface="Arial"/>
                <a:cs typeface="Arial"/>
                <a:sym typeface="Arial"/>
              </a:rPr>
              <a:t>Please formulate the goals SMART! </a:t>
            </a:r>
          </a:p>
          <a:p>
            <a:pPr marL="171450" indent="-171450">
              <a:spcBef>
                <a:spcPts val="0"/>
              </a:spcBef>
              <a:spcAft>
                <a:spcPts val="0"/>
              </a:spcAft>
              <a:buClr>
                <a:srgbClr val="000000"/>
              </a:buClr>
              <a:buSzPts val="1000"/>
              <a:buFont typeface="Arial" panose="020B0604020202020204" pitchFamily="34" charset="0"/>
              <a:buChar char="•"/>
            </a:pPr>
            <a:r>
              <a:rPr lang="en-US" sz="1200" dirty="0">
                <a:solidFill>
                  <a:schemeClr val="dk1"/>
                </a:solidFill>
                <a:latin typeface="Arial"/>
                <a:ea typeface="Arial"/>
                <a:cs typeface="Arial"/>
                <a:sym typeface="Arial"/>
              </a:rPr>
              <a:t>Specific
Measurable
Attainable
Relevant
Timed</a:t>
            </a:r>
          </a:p>
          <a:p>
            <a:pPr marL="171450" indent="-171450">
              <a:spcBef>
                <a:spcPts val="0"/>
              </a:spcBef>
              <a:spcAft>
                <a:spcPts val="0"/>
              </a:spcAft>
              <a:buClr>
                <a:srgbClr val="000000"/>
              </a:buClr>
              <a:buSzPts val="1000"/>
              <a:buFont typeface="Arial" panose="020B0604020202020204" pitchFamily="34" charset="0"/>
              <a:buChar char="•"/>
            </a:pPr>
            <a:endParaRPr lang="en-US" sz="1200" dirty="0">
              <a:solidFill>
                <a:schemeClr val="dk1"/>
              </a:solidFill>
              <a:latin typeface="Arial"/>
              <a:ea typeface="Arial"/>
              <a:cs typeface="Arial"/>
              <a:sym typeface="Arial"/>
            </a:endParaRPr>
          </a:p>
          <a:p>
            <a:pPr>
              <a:spcBef>
                <a:spcPts val="0"/>
              </a:spcBef>
              <a:spcAft>
                <a:spcPts val="0"/>
              </a:spcAft>
              <a:buClr>
                <a:srgbClr val="000000"/>
              </a:buClr>
              <a:buSzPts val="1000"/>
            </a:pPr>
            <a:r>
              <a:rPr lang="en-US" sz="1200" dirty="0">
                <a:solidFill>
                  <a:schemeClr val="dk1"/>
                </a:solidFill>
                <a:latin typeface="Arial"/>
                <a:ea typeface="Arial"/>
                <a:cs typeface="Arial"/>
                <a:sym typeface="Arial"/>
              </a:rPr>
              <a:t>
The goals do not have to be limited to the current calendar year, but could also be geared to 2 years, for example. 
</a:t>
            </a:r>
          </a:p>
          <a:p>
            <a:pPr>
              <a:spcBef>
                <a:spcPts val="0"/>
              </a:spcBef>
              <a:spcAft>
                <a:spcPts val="0"/>
              </a:spcAft>
              <a:buClr>
                <a:srgbClr val="000000"/>
              </a:buClr>
              <a:buSzPts val="1000"/>
            </a:pPr>
            <a:r>
              <a:rPr lang="en-US" sz="1200" dirty="0">
                <a:solidFill>
                  <a:schemeClr val="dk1"/>
                </a:solidFill>
                <a:latin typeface="Arial"/>
                <a:ea typeface="Arial"/>
                <a:cs typeface="Arial"/>
                <a:sym typeface="Arial"/>
              </a:rPr>
              <a:t>The KAM focuses primarily on goals in the following areas:</a:t>
            </a:r>
          </a:p>
          <a:p>
            <a:pPr marL="171450" indent="-171450">
              <a:spcBef>
                <a:spcPts val="0"/>
              </a:spcBef>
              <a:spcAft>
                <a:spcPts val="0"/>
              </a:spcAft>
              <a:buClr>
                <a:srgbClr val="000000"/>
              </a:buClr>
              <a:buSzPts val="1000"/>
              <a:buFont typeface="Arial" panose="020B0604020202020204" pitchFamily="34" charset="0"/>
              <a:buChar char="•"/>
            </a:pPr>
            <a:r>
              <a:rPr lang="en-US" sz="1200" dirty="0">
                <a:solidFill>
                  <a:schemeClr val="dk1"/>
                </a:solidFill>
                <a:latin typeface="Arial"/>
                <a:ea typeface="Arial"/>
                <a:cs typeface="Arial"/>
                <a:sym typeface="Arial"/>
              </a:rPr>
              <a:t>Turnover
Profit
Placement of new / additional products /  services / solutions
Acquisition of new business areas / customer locations / countries</a:t>
            </a:r>
          </a:p>
          <a:p>
            <a:pPr marL="171450" indent="-171450">
              <a:spcBef>
                <a:spcPts val="0"/>
              </a:spcBef>
              <a:spcAft>
                <a:spcPts val="0"/>
              </a:spcAft>
              <a:buClr>
                <a:srgbClr val="000000"/>
              </a:buClr>
              <a:buSzPts val="1000"/>
              <a:buFont typeface="Arial" panose="020B0604020202020204" pitchFamily="34" charset="0"/>
              <a:buChar char="•"/>
            </a:pPr>
            <a:r>
              <a:rPr lang="en-US" sz="1200" dirty="0">
                <a:solidFill>
                  <a:schemeClr val="dk1"/>
                </a:solidFill>
                <a:latin typeface="Arial"/>
                <a:ea typeface="Arial"/>
                <a:cs typeface="Arial"/>
                <a:sym typeface="Arial"/>
              </a:rPr>
              <a:t>Winning of dedicated important RFQs / tenders of the customer</a:t>
            </a:r>
            <a:endParaRPr lang="de-DE" sz="1200" dirty="0">
              <a:solidFill>
                <a:srgbClr val="000000"/>
              </a:solidFill>
              <a:latin typeface="Arial"/>
              <a:ea typeface="Arial"/>
              <a:cs typeface="Arial"/>
              <a:sym typeface="Arial"/>
            </a:endParaRPr>
          </a:p>
        </p:txBody>
      </p:sp>
      <p:grpSp>
        <p:nvGrpSpPr>
          <p:cNvPr id="10" name="Gruppieren 9">
            <a:extLst>
              <a:ext uri="{FF2B5EF4-FFF2-40B4-BE49-F238E27FC236}">
                <a16:creationId xmlns:a16="http://schemas.microsoft.com/office/drawing/2014/main" id="{6034A0B1-E5CC-0182-24F3-A1078F778561}"/>
              </a:ext>
            </a:extLst>
          </p:cNvPr>
          <p:cNvGrpSpPr/>
          <p:nvPr/>
        </p:nvGrpSpPr>
        <p:grpSpPr>
          <a:xfrm>
            <a:off x="239184" y="1514003"/>
            <a:ext cx="7800944" cy="1264790"/>
            <a:chOff x="523270" y="1412776"/>
            <a:chExt cx="10325258" cy="1264790"/>
          </a:xfrm>
        </p:grpSpPr>
        <p:sp>
          <p:nvSpPr>
            <p:cNvPr id="11" name="Google Shape;841;p90">
              <a:extLst>
                <a:ext uri="{FF2B5EF4-FFF2-40B4-BE49-F238E27FC236}">
                  <a16:creationId xmlns:a16="http://schemas.microsoft.com/office/drawing/2014/main" id="{110599D7-73B4-7D79-4886-20ED5BC16A4D}"/>
                </a:ext>
              </a:extLst>
            </p:cNvPr>
            <p:cNvSpPr txBox="1"/>
            <p:nvPr/>
          </p:nvSpPr>
          <p:spPr>
            <a:xfrm>
              <a:off x="523270" y="1412776"/>
              <a:ext cx="409528" cy="526170"/>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2564"/>
              </a:pPr>
              <a:r>
                <a:rPr lang="de-DE" sz="3419" b="1" dirty="0">
                  <a:solidFill>
                    <a:srgbClr val="FF5229"/>
                  </a:solidFill>
                  <a:latin typeface="+mn-lt"/>
                  <a:ea typeface="Arial"/>
                  <a:cs typeface="Arial"/>
                  <a:sym typeface="Arial"/>
                </a:rPr>
                <a:t>1</a:t>
              </a:r>
              <a:endParaRPr lang="de-DE" sz="3419" dirty="0">
                <a:solidFill>
                  <a:srgbClr val="FF5229"/>
                </a:solidFill>
                <a:latin typeface="+mn-lt"/>
                <a:ea typeface="Arial"/>
                <a:cs typeface="Arial"/>
                <a:sym typeface="Arial"/>
              </a:endParaRPr>
            </a:p>
          </p:txBody>
        </p:sp>
        <p:sp>
          <p:nvSpPr>
            <p:cNvPr id="12" name="Google Shape;842;p90">
              <a:extLst>
                <a:ext uri="{FF2B5EF4-FFF2-40B4-BE49-F238E27FC236}">
                  <a16:creationId xmlns:a16="http://schemas.microsoft.com/office/drawing/2014/main" id="{CBA3C32D-0CE9-5AF2-7D38-C56BF36FF9C7}"/>
                </a:ext>
              </a:extLst>
            </p:cNvPr>
            <p:cNvSpPr txBox="1"/>
            <p:nvPr/>
          </p:nvSpPr>
          <p:spPr>
            <a:xfrm>
              <a:off x="1128528" y="1532570"/>
              <a:ext cx="9720000" cy="287323"/>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400"/>
              </a:pPr>
              <a:r>
                <a:rPr lang="de-DE" sz="1867" dirty="0">
                  <a:solidFill>
                    <a:schemeClr val="accent4"/>
                  </a:solidFill>
                  <a:latin typeface="+mn-lt"/>
                  <a:ea typeface="Arial"/>
                  <a:cs typeface="Arial"/>
                  <a:sym typeface="Arial"/>
                </a:rPr>
                <a:t>Strategic </a:t>
              </a:r>
              <a:r>
                <a:rPr lang="de-DE" sz="1867" dirty="0" err="1">
                  <a:solidFill>
                    <a:schemeClr val="accent4"/>
                  </a:solidFill>
                  <a:latin typeface="+mn-lt"/>
                  <a:ea typeface="Arial"/>
                  <a:cs typeface="Arial"/>
                  <a:sym typeface="Arial"/>
                </a:rPr>
                <a:t>goal</a:t>
              </a:r>
              <a:r>
                <a:rPr lang="de-DE" sz="1867" dirty="0">
                  <a:solidFill>
                    <a:schemeClr val="accent4"/>
                  </a:solidFill>
                  <a:latin typeface="+mn-lt"/>
                  <a:ea typeface="Arial"/>
                  <a:cs typeface="Arial"/>
                  <a:sym typeface="Arial"/>
                </a:rPr>
                <a:t> (SMART </a:t>
              </a:r>
              <a:r>
                <a:rPr lang="de-DE" sz="1867" dirty="0" err="1">
                  <a:solidFill>
                    <a:schemeClr val="accent4"/>
                  </a:solidFill>
                  <a:latin typeface="+mn-lt"/>
                  <a:ea typeface="Arial"/>
                  <a:cs typeface="Arial"/>
                  <a:sym typeface="Arial"/>
                </a:rPr>
                <a:t>formulated</a:t>
              </a:r>
              <a:r>
                <a:rPr lang="de-DE" sz="1867" dirty="0">
                  <a:solidFill>
                    <a:schemeClr val="accent4"/>
                  </a:solidFill>
                  <a:latin typeface="+mn-lt"/>
                  <a:ea typeface="Arial"/>
                  <a:cs typeface="Arial"/>
                  <a:sym typeface="Arial"/>
                </a:rPr>
                <a:t>)</a:t>
              </a:r>
            </a:p>
          </p:txBody>
        </p:sp>
        <p:sp>
          <p:nvSpPr>
            <p:cNvPr id="13" name="Textfeld 12">
              <a:extLst>
                <a:ext uri="{FF2B5EF4-FFF2-40B4-BE49-F238E27FC236}">
                  <a16:creationId xmlns:a16="http://schemas.microsoft.com/office/drawing/2014/main" id="{BBA98812-C43E-47B8-27E0-E860ABEDD7B5}"/>
                </a:ext>
              </a:extLst>
            </p:cNvPr>
            <p:cNvSpPr txBox="1"/>
            <p:nvPr/>
          </p:nvSpPr>
          <p:spPr>
            <a:xfrm>
              <a:off x="1128527" y="1938902"/>
              <a:ext cx="97200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4"/>
                  </a:solidFill>
                  <a:latin typeface="+mn-lt"/>
                </a:rPr>
                <a:t>Important steps, measures, milestones on the way to achieving the goal
Important steps, measures, milestones on the way to achieving the goal
Important steps, measures, milestones on the way to achieving the goal</a:t>
              </a:r>
              <a:endParaRPr lang="de-DE" sz="1400" dirty="0">
                <a:solidFill>
                  <a:schemeClr val="accent4"/>
                </a:solidFill>
                <a:latin typeface="+mn-lt"/>
              </a:endParaRPr>
            </a:p>
          </p:txBody>
        </p:sp>
      </p:grpSp>
      <p:grpSp>
        <p:nvGrpSpPr>
          <p:cNvPr id="14" name="Gruppieren 13">
            <a:extLst>
              <a:ext uri="{FF2B5EF4-FFF2-40B4-BE49-F238E27FC236}">
                <a16:creationId xmlns:a16="http://schemas.microsoft.com/office/drawing/2014/main" id="{425B6FEA-5D2D-953C-5981-A9AEB84E6E2E}"/>
              </a:ext>
            </a:extLst>
          </p:cNvPr>
          <p:cNvGrpSpPr/>
          <p:nvPr/>
        </p:nvGrpSpPr>
        <p:grpSpPr>
          <a:xfrm>
            <a:off x="239183" y="3040551"/>
            <a:ext cx="7800944" cy="1264790"/>
            <a:chOff x="523270" y="1412776"/>
            <a:chExt cx="10325258" cy="1264790"/>
          </a:xfrm>
        </p:grpSpPr>
        <p:sp>
          <p:nvSpPr>
            <p:cNvPr id="15" name="Google Shape;841;p90">
              <a:extLst>
                <a:ext uri="{FF2B5EF4-FFF2-40B4-BE49-F238E27FC236}">
                  <a16:creationId xmlns:a16="http://schemas.microsoft.com/office/drawing/2014/main" id="{3FEF0B1A-6F7E-9A7C-CA25-BFD41BA62B1F}"/>
                </a:ext>
              </a:extLst>
            </p:cNvPr>
            <p:cNvSpPr txBox="1"/>
            <p:nvPr/>
          </p:nvSpPr>
          <p:spPr>
            <a:xfrm>
              <a:off x="523270" y="1412776"/>
              <a:ext cx="409528" cy="526170"/>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2564"/>
              </a:pPr>
              <a:r>
                <a:rPr lang="de-DE" sz="3419" b="1" dirty="0">
                  <a:solidFill>
                    <a:srgbClr val="FF5229"/>
                  </a:solidFill>
                  <a:latin typeface="+mn-lt"/>
                  <a:ea typeface="Arial"/>
                  <a:cs typeface="Arial"/>
                  <a:sym typeface="Arial"/>
                </a:rPr>
                <a:t>2</a:t>
              </a:r>
              <a:endParaRPr lang="de-DE" sz="3419" dirty="0">
                <a:solidFill>
                  <a:srgbClr val="FF5229"/>
                </a:solidFill>
                <a:latin typeface="+mn-lt"/>
                <a:ea typeface="Arial"/>
                <a:cs typeface="Arial"/>
                <a:sym typeface="Arial"/>
              </a:endParaRPr>
            </a:p>
          </p:txBody>
        </p:sp>
        <p:sp>
          <p:nvSpPr>
            <p:cNvPr id="16" name="Google Shape;842;p90">
              <a:extLst>
                <a:ext uri="{FF2B5EF4-FFF2-40B4-BE49-F238E27FC236}">
                  <a16:creationId xmlns:a16="http://schemas.microsoft.com/office/drawing/2014/main" id="{B9CBB1E6-2A60-3752-1FE1-805E222592A3}"/>
                </a:ext>
              </a:extLst>
            </p:cNvPr>
            <p:cNvSpPr txBox="1"/>
            <p:nvPr/>
          </p:nvSpPr>
          <p:spPr>
            <a:xfrm>
              <a:off x="1128528" y="1532570"/>
              <a:ext cx="9720000" cy="287323"/>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400"/>
              </a:pPr>
              <a:r>
                <a:rPr lang="de-DE" sz="1867" dirty="0">
                  <a:solidFill>
                    <a:schemeClr val="accent4"/>
                  </a:solidFill>
                  <a:latin typeface="+mn-lt"/>
                  <a:ea typeface="Arial"/>
                  <a:cs typeface="Arial"/>
                  <a:sym typeface="Arial"/>
                </a:rPr>
                <a:t>Strategic </a:t>
              </a:r>
              <a:r>
                <a:rPr lang="de-DE" sz="1867" dirty="0" err="1">
                  <a:solidFill>
                    <a:schemeClr val="accent4"/>
                  </a:solidFill>
                  <a:latin typeface="+mn-lt"/>
                  <a:ea typeface="Arial"/>
                  <a:cs typeface="Arial"/>
                  <a:sym typeface="Arial"/>
                </a:rPr>
                <a:t>goal</a:t>
              </a:r>
              <a:r>
                <a:rPr lang="de-DE" sz="1867" dirty="0">
                  <a:solidFill>
                    <a:schemeClr val="accent4"/>
                  </a:solidFill>
                  <a:latin typeface="+mn-lt"/>
                  <a:ea typeface="Arial"/>
                  <a:cs typeface="Arial"/>
                  <a:sym typeface="Arial"/>
                </a:rPr>
                <a:t> (SMART </a:t>
              </a:r>
              <a:r>
                <a:rPr lang="de-DE" sz="1867" dirty="0" err="1">
                  <a:solidFill>
                    <a:schemeClr val="accent4"/>
                  </a:solidFill>
                  <a:latin typeface="+mn-lt"/>
                  <a:ea typeface="Arial"/>
                  <a:cs typeface="Arial"/>
                  <a:sym typeface="Arial"/>
                </a:rPr>
                <a:t>formulated</a:t>
              </a:r>
              <a:r>
                <a:rPr lang="de-DE" sz="1867" dirty="0">
                  <a:solidFill>
                    <a:schemeClr val="accent4"/>
                  </a:solidFill>
                  <a:latin typeface="+mn-lt"/>
                  <a:ea typeface="Arial"/>
                  <a:cs typeface="Arial"/>
                  <a:sym typeface="Arial"/>
                </a:rPr>
                <a:t>)</a:t>
              </a:r>
            </a:p>
          </p:txBody>
        </p:sp>
        <p:sp>
          <p:nvSpPr>
            <p:cNvPr id="17" name="Textfeld 16">
              <a:extLst>
                <a:ext uri="{FF2B5EF4-FFF2-40B4-BE49-F238E27FC236}">
                  <a16:creationId xmlns:a16="http://schemas.microsoft.com/office/drawing/2014/main" id="{AC6E758B-2DA9-266F-6DE0-1955D4613D65}"/>
                </a:ext>
              </a:extLst>
            </p:cNvPr>
            <p:cNvSpPr txBox="1"/>
            <p:nvPr/>
          </p:nvSpPr>
          <p:spPr>
            <a:xfrm>
              <a:off x="1128527" y="1938902"/>
              <a:ext cx="97200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4"/>
                  </a:solidFill>
                  <a:latin typeface="+mn-lt"/>
                </a:rPr>
                <a:t>Important steps, measures, milestones on the way to achieving the goal
Important steps, measures, milestones on the way to achieving the goal
Important steps, measures, milestones on the way to achieving the goal</a:t>
              </a:r>
              <a:endParaRPr lang="de-DE" sz="1400" dirty="0">
                <a:solidFill>
                  <a:schemeClr val="accent4"/>
                </a:solidFill>
                <a:latin typeface="+mn-lt"/>
              </a:endParaRPr>
            </a:p>
          </p:txBody>
        </p:sp>
      </p:grpSp>
      <p:grpSp>
        <p:nvGrpSpPr>
          <p:cNvPr id="18" name="Gruppieren 17">
            <a:extLst>
              <a:ext uri="{FF2B5EF4-FFF2-40B4-BE49-F238E27FC236}">
                <a16:creationId xmlns:a16="http://schemas.microsoft.com/office/drawing/2014/main" id="{5A4FE1EA-BA2C-81F7-07F1-1824BE451110}"/>
              </a:ext>
            </a:extLst>
          </p:cNvPr>
          <p:cNvGrpSpPr/>
          <p:nvPr/>
        </p:nvGrpSpPr>
        <p:grpSpPr>
          <a:xfrm>
            <a:off x="239182" y="4567099"/>
            <a:ext cx="7800944" cy="1264790"/>
            <a:chOff x="523270" y="1412776"/>
            <a:chExt cx="10325258" cy="1264790"/>
          </a:xfrm>
        </p:grpSpPr>
        <p:sp>
          <p:nvSpPr>
            <p:cNvPr id="19" name="Google Shape;841;p90">
              <a:extLst>
                <a:ext uri="{FF2B5EF4-FFF2-40B4-BE49-F238E27FC236}">
                  <a16:creationId xmlns:a16="http://schemas.microsoft.com/office/drawing/2014/main" id="{253FAAF3-C2A4-2E42-BA87-787147C4840A}"/>
                </a:ext>
              </a:extLst>
            </p:cNvPr>
            <p:cNvSpPr txBox="1"/>
            <p:nvPr/>
          </p:nvSpPr>
          <p:spPr>
            <a:xfrm>
              <a:off x="523270" y="1412776"/>
              <a:ext cx="409528" cy="526170"/>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2564"/>
              </a:pPr>
              <a:r>
                <a:rPr lang="de-DE" sz="3419" b="1" dirty="0">
                  <a:solidFill>
                    <a:srgbClr val="FF5229"/>
                  </a:solidFill>
                  <a:latin typeface="+mn-lt"/>
                  <a:ea typeface="Arial"/>
                  <a:cs typeface="Arial"/>
                  <a:sym typeface="Arial"/>
                </a:rPr>
                <a:t>3</a:t>
              </a:r>
              <a:endParaRPr lang="de-DE" sz="3419" dirty="0">
                <a:solidFill>
                  <a:srgbClr val="FF5229"/>
                </a:solidFill>
                <a:latin typeface="+mn-lt"/>
                <a:ea typeface="Arial"/>
                <a:cs typeface="Arial"/>
                <a:sym typeface="Arial"/>
              </a:endParaRPr>
            </a:p>
          </p:txBody>
        </p:sp>
        <p:sp>
          <p:nvSpPr>
            <p:cNvPr id="20" name="Google Shape;842;p90">
              <a:extLst>
                <a:ext uri="{FF2B5EF4-FFF2-40B4-BE49-F238E27FC236}">
                  <a16:creationId xmlns:a16="http://schemas.microsoft.com/office/drawing/2014/main" id="{72CE7D1D-C93A-30F3-22C2-C003B53DEDBE}"/>
                </a:ext>
              </a:extLst>
            </p:cNvPr>
            <p:cNvSpPr txBox="1"/>
            <p:nvPr/>
          </p:nvSpPr>
          <p:spPr>
            <a:xfrm>
              <a:off x="1128528" y="1532570"/>
              <a:ext cx="9720000" cy="287323"/>
            </a:xfrm>
            <a:prstGeom prst="rect">
              <a:avLst/>
            </a:prstGeom>
            <a:noFill/>
            <a:ln>
              <a:noFill/>
            </a:ln>
          </p:spPr>
          <p:txBody>
            <a:bodyPr spcFirstLastPara="1" wrap="square" lIns="0" tIns="0" rIns="0" bIns="0" anchor="t" anchorCtr="0">
              <a:spAutoFit/>
            </a:bodyPr>
            <a:lstStyle/>
            <a:p>
              <a:pPr>
                <a:spcBef>
                  <a:spcPts val="0"/>
                </a:spcBef>
                <a:spcAft>
                  <a:spcPts val="0"/>
                </a:spcAft>
                <a:buClr>
                  <a:srgbClr val="000000"/>
                </a:buClr>
                <a:buSzPts val="1400"/>
              </a:pPr>
              <a:r>
                <a:rPr lang="de-DE" sz="1867" dirty="0">
                  <a:solidFill>
                    <a:schemeClr val="accent4"/>
                  </a:solidFill>
                  <a:latin typeface="+mn-lt"/>
                  <a:ea typeface="Arial"/>
                  <a:cs typeface="Arial"/>
                  <a:sym typeface="Arial"/>
                </a:rPr>
                <a:t>Strategic </a:t>
              </a:r>
              <a:r>
                <a:rPr lang="de-DE" sz="1867" dirty="0" err="1">
                  <a:solidFill>
                    <a:schemeClr val="accent4"/>
                  </a:solidFill>
                  <a:latin typeface="+mn-lt"/>
                  <a:ea typeface="Arial"/>
                  <a:cs typeface="Arial"/>
                  <a:sym typeface="Arial"/>
                </a:rPr>
                <a:t>goal</a:t>
              </a:r>
              <a:r>
                <a:rPr lang="de-DE" sz="1867" dirty="0">
                  <a:solidFill>
                    <a:schemeClr val="accent4"/>
                  </a:solidFill>
                  <a:latin typeface="+mn-lt"/>
                  <a:ea typeface="Arial"/>
                  <a:cs typeface="Arial"/>
                  <a:sym typeface="Arial"/>
                </a:rPr>
                <a:t> (SMART </a:t>
              </a:r>
              <a:r>
                <a:rPr lang="de-DE" sz="1867" dirty="0" err="1">
                  <a:solidFill>
                    <a:schemeClr val="accent4"/>
                  </a:solidFill>
                  <a:latin typeface="+mn-lt"/>
                  <a:ea typeface="Arial"/>
                  <a:cs typeface="Arial"/>
                  <a:sym typeface="Arial"/>
                </a:rPr>
                <a:t>formulated</a:t>
              </a:r>
              <a:r>
                <a:rPr lang="de-DE" sz="1867" dirty="0">
                  <a:solidFill>
                    <a:schemeClr val="accent4"/>
                  </a:solidFill>
                  <a:latin typeface="+mn-lt"/>
                  <a:ea typeface="Arial"/>
                  <a:cs typeface="Arial"/>
                  <a:sym typeface="Arial"/>
                </a:rPr>
                <a:t>)</a:t>
              </a:r>
            </a:p>
          </p:txBody>
        </p:sp>
        <p:sp>
          <p:nvSpPr>
            <p:cNvPr id="21" name="Textfeld 20">
              <a:extLst>
                <a:ext uri="{FF2B5EF4-FFF2-40B4-BE49-F238E27FC236}">
                  <a16:creationId xmlns:a16="http://schemas.microsoft.com/office/drawing/2014/main" id="{D881A98B-6D60-3749-A6F9-DF89ABF40D24}"/>
                </a:ext>
              </a:extLst>
            </p:cNvPr>
            <p:cNvSpPr txBox="1"/>
            <p:nvPr/>
          </p:nvSpPr>
          <p:spPr>
            <a:xfrm>
              <a:off x="1128527" y="1938902"/>
              <a:ext cx="97200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4"/>
                  </a:solidFill>
                  <a:latin typeface="+mn-lt"/>
                </a:rPr>
                <a:t>Important steps, measures, milestones on the way to achieving the goal
Important steps, measures, milestones on the way to achieving the goal
Important steps, measures, milestones on the way to achieving the goal</a:t>
              </a:r>
              <a:endParaRPr lang="de-DE" sz="1400" dirty="0">
                <a:solidFill>
                  <a:schemeClr val="accent4"/>
                </a:solidFill>
                <a:latin typeface="+mn-lt"/>
              </a:endParaRPr>
            </a:p>
          </p:txBody>
        </p:sp>
      </p:grpSp>
      <p:sp>
        <p:nvSpPr>
          <p:cNvPr id="22" name="Rechteck 21">
            <a:extLst>
              <a:ext uri="{FF2B5EF4-FFF2-40B4-BE49-F238E27FC236}">
                <a16:creationId xmlns:a16="http://schemas.microsoft.com/office/drawing/2014/main" id="{E05F5F60-83AE-D1EE-7B33-60C1D374D996}"/>
              </a:ext>
            </a:extLst>
          </p:cNvPr>
          <p:cNvSpPr/>
          <p:nvPr/>
        </p:nvSpPr>
        <p:spPr bwMode="auto">
          <a:xfrm>
            <a:off x="8976320" y="5261828"/>
            <a:ext cx="2932774" cy="830997"/>
          </a:xfrm>
          <a:prstGeom prst="rect">
            <a:avLst/>
          </a:prstGeom>
          <a:solidFill>
            <a:schemeClr val="bg1"/>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chemeClr val="accent4"/>
                </a:solidFill>
                <a:latin typeface="+mn-lt"/>
              </a:rPr>
              <a:t>Results for the previous year 2025</a:t>
            </a:r>
          </a:p>
          <a:p>
            <a:pPr algn="ctr"/>
            <a:r>
              <a:rPr lang="de-DE" sz="1600" dirty="0">
                <a:solidFill>
                  <a:schemeClr val="accent4"/>
                </a:solidFill>
                <a:latin typeface="+mn-lt"/>
              </a:rPr>
              <a:t>xxx</a:t>
            </a:r>
            <a:endParaRPr kumimoji="0" lang="de-DE" sz="1600" b="0" i="0" u="none" strike="noStrike" cap="none" normalizeH="0" baseline="0" dirty="0">
              <a:ln>
                <a:noFill/>
              </a:ln>
              <a:solidFill>
                <a:schemeClr val="accent4"/>
              </a:solidFill>
              <a:effectLst/>
              <a:latin typeface="+mn-lt"/>
            </a:endParaRPr>
          </a:p>
        </p:txBody>
      </p:sp>
      <p:sp>
        <p:nvSpPr>
          <p:cNvPr id="23" name="Rechteck 22">
            <a:extLst>
              <a:ext uri="{FF2B5EF4-FFF2-40B4-BE49-F238E27FC236}">
                <a16:creationId xmlns:a16="http://schemas.microsoft.com/office/drawing/2014/main" id="{ACCDEDD3-225F-5286-7617-B9CCDB0766B0}"/>
              </a:ext>
            </a:extLst>
          </p:cNvPr>
          <p:cNvSpPr/>
          <p:nvPr/>
        </p:nvSpPr>
        <p:spPr bwMode="auto">
          <a:xfrm>
            <a:off x="8976320" y="2820034"/>
            <a:ext cx="2932774" cy="2038228"/>
          </a:xfrm>
          <a:prstGeom prst="rect">
            <a:avLst/>
          </a:prstGeom>
          <a:solidFill>
            <a:srgbClr val="F1EFED"/>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rgbClr val="000000"/>
                </a:solidFill>
                <a:latin typeface="+mn-lt"/>
              </a:rPr>
              <a:t>Overall target 2026</a:t>
            </a:r>
          </a:p>
          <a:p>
            <a:pPr algn="ctr"/>
            <a:endParaRPr lang="en-US" sz="1600" b="1" dirty="0">
              <a:solidFill>
                <a:srgbClr val="000000"/>
              </a:solidFill>
              <a:latin typeface="+mn-lt"/>
            </a:endParaRPr>
          </a:p>
          <a:p>
            <a:pPr algn="ctr"/>
            <a:r>
              <a:rPr lang="en-US" sz="1600" b="1" dirty="0">
                <a:solidFill>
                  <a:srgbClr val="000000"/>
                </a:solidFill>
                <a:latin typeface="+mn-lt"/>
              </a:rPr>
              <a:t>
</a:t>
            </a:r>
            <a:r>
              <a:rPr lang="en-US" sz="1600" dirty="0">
                <a:solidFill>
                  <a:srgbClr val="000000"/>
                </a:solidFill>
                <a:latin typeface="+mn-lt"/>
              </a:rPr>
              <a:t>e.g. No. 1 supplier for xxx with a total turnover of x€ in Europe</a:t>
            </a:r>
            <a:endParaRPr kumimoji="0" lang="de-DE" sz="1600" i="0" u="none" strike="noStrike" cap="none" normalizeH="0" baseline="0" dirty="0">
              <a:ln>
                <a:noFill/>
              </a:ln>
              <a:solidFill>
                <a:srgbClr val="000000"/>
              </a:solidFill>
              <a:effectLst/>
              <a:latin typeface="+mn-lt"/>
            </a:endParaRPr>
          </a:p>
        </p:txBody>
      </p:sp>
      <p:sp>
        <p:nvSpPr>
          <p:cNvPr id="24" name="Fußzeilenplatzhalter 23">
            <a:extLst>
              <a:ext uri="{FF2B5EF4-FFF2-40B4-BE49-F238E27FC236}">
                <a16:creationId xmlns:a16="http://schemas.microsoft.com/office/drawing/2014/main" id="{3E9878B6-74C9-40D5-8CEC-7E63B009551B}"/>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25" name="Foliennummernplatzhalter 24">
            <a:extLst>
              <a:ext uri="{FF2B5EF4-FFF2-40B4-BE49-F238E27FC236}">
                <a16:creationId xmlns:a16="http://schemas.microsoft.com/office/drawing/2014/main" id="{BA976503-16EF-DE9E-6517-52B448348435}"/>
              </a:ext>
            </a:extLst>
          </p:cNvPr>
          <p:cNvSpPr>
            <a:spLocks noGrp="1"/>
          </p:cNvSpPr>
          <p:nvPr>
            <p:ph type="sldNum" sz="quarter" idx="11"/>
          </p:nvPr>
        </p:nvSpPr>
        <p:spPr/>
        <p:txBody>
          <a:bodyPr/>
          <a:lstStyle/>
          <a:p>
            <a:fld id="{31D0D8A1-E263-4FBF-9BF3-AA3869F8EB11}" type="slidenum">
              <a:rPr lang="de-DE" smtClean="0"/>
              <a:pPr/>
              <a:t>13</a:t>
            </a:fld>
            <a:endParaRPr lang="de-DE" dirty="0">
              <a:latin typeface="+mn-lt"/>
            </a:endParaRPr>
          </a:p>
        </p:txBody>
      </p:sp>
    </p:spTree>
    <p:extLst>
      <p:ext uri="{BB962C8B-B14F-4D97-AF65-F5344CB8AC3E}">
        <p14:creationId xmlns:p14="http://schemas.microsoft.com/office/powerpoint/2010/main" val="1918052588"/>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31F37-9235-6378-497F-6A6B71ADC499}"/>
              </a:ext>
            </a:extLst>
          </p:cNvPr>
          <p:cNvSpPr>
            <a:spLocks noGrp="1"/>
          </p:cNvSpPr>
          <p:nvPr>
            <p:ph type="title"/>
          </p:nvPr>
        </p:nvSpPr>
        <p:spPr/>
        <p:txBody>
          <a:bodyPr/>
          <a:lstStyle/>
          <a:p>
            <a:r>
              <a:rPr lang="en-US" dirty="0"/>
              <a:t>3| Site-level implementation plan</a:t>
            </a:r>
          </a:p>
        </p:txBody>
      </p:sp>
      <p:graphicFrame>
        <p:nvGraphicFramePr>
          <p:cNvPr id="5" name="Tabelle 4">
            <a:extLst>
              <a:ext uri="{FF2B5EF4-FFF2-40B4-BE49-F238E27FC236}">
                <a16:creationId xmlns:a16="http://schemas.microsoft.com/office/drawing/2014/main" id="{851A71D8-31F7-A3D9-EF19-D1C4D4C0FCC5}"/>
              </a:ext>
            </a:extLst>
          </p:cNvPr>
          <p:cNvGraphicFramePr>
            <a:graphicFrameLocks noGrp="1"/>
          </p:cNvGraphicFramePr>
          <p:nvPr>
            <p:extLst>
              <p:ext uri="{D42A27DB-BD31-4B8C-83A1-F6EECF244321}">
                <p14:modId xmlns:p14="http://schemas.microsoft.com/office/powerpoint/2010/main" val="3188212756"/>
              </p:ext>
            </p:extLst>
          </p:nvPr>
        </p:nvGraphicFramePr>
        <p:xfrm>
          <a:off x="239184" y="1268760"/>
          <a:ext cx="11713632" cy="4434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52272">
                  <a:extLst>
                    <a:ext uri="{9D8B030D-6E8A-4147-A177-3AD203B41FA5}">
                      <a16:colId xmlns:a16="http://schemas.microsoft.com/office/drawing/2014/main" val="800880892"/>
                    </a:ext>
                  </a:extLst>
                </a:gridCol>
                <a:gridCol w="1952272">
                  <a:extLst>
                    <a:ext uri="{9D8B030D-6E8A-4147-A177-3AD203B41FA5}">
                      <a16:colId xmlns:a16="http://schemas.microsoft.com/office/drawing/2014/main" val="2823111207"/>
                    </a:ext>
                  </a:extLst>
                </a:gridCol>
                <a:gridCol w="1952272">
                  <a:extLst>
                    <a:ext uri="{9D8B030D-6E8A-4147-A177-3AD203B41FA5}">
                      <a16:colId xmlns:a16="http://schemas.microsoft.com/office/drawing/2014/main" val="3886550673"/>
                    </a:ext>
                  </a:extLst>
                </a:gridCol>
                <a:gridCol w="1952272">
                  <a:extLst>
                    <a:ext uri="{9D8B030D-6E8A-4147-A177-3AD203B41FA5}">
                      <a16:colId xmlns:a16="http://schemas.microsoft.com/office/drawing/2014/main" val="2324101630"/>
                    </a:ext>
                  </a:extLst>
                </a:gridCol>
                <a:gridCol w="1952272">
                  <a:extLst>
                    <a:ext uri="{9D8B030D-6E8A-4147-A177-3AD203B41FA5}">
                      <a16:colId xmlns:a16="http://schemas.microsoft.com/office/drawing/2014/main" val="970665941"/>
                    </a:ext>
                  </a:extLst>
                </a:gridCol>
                <a:gridCol w="1952272">
                  <a:extLst>
                    <a:ext uri="{9D8B030D-6E8A-4147-A177-3AD203B41FA5}">
                      <a16:colId xmlns:a16="http://schemas.microsoft.com/office/drawing/2014/main" val="205143327"/>
                    </a:ext>
                  </a:extLst>
                </a:gridCol>
              </a:tblGrid>
              <a:tr h="370840">
                <a:tc>
                  <a:txBody>
                    <a:bodyPr/>
                    <a:lstStyle/>
                    <a:p>
                      <a:r>
                        <a:rPr lang="en-US" sz="1200" noProof="0" dirty="0"/>
                        <a:t>Location</a:t>
                      </a:r>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t>Main contact person at the customer's site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t>Counterpart from our side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t>Objective 2024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t>Next actions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t>Status or remarks</a:t>
                      </a: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770195040"/>
                  </a:ext>
                </a:extLst>
              </a:tr>
              <a:tr h="370840">
                <a:tc>
                  <a:txBody>
                    <a:bodyPr/>
                    <a:lstStyle/>
                    <a:p>
                      <a:r>
                        <a:rPr lang="en-US" sz="1200" noProof="0" dirty="0">
                          <a:solidFill>
                            <a:schemeClr val="accent4"/>
                          </a:solidFill>
                        </a:rPr>
                        <a:t>Production facility  Hamburg</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Max Meyer (Buyer)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Carla </a:t>
                      </a:r>
                      <a:r>
                        <a:rPr lang="en-US" sz="1200" noProof="0" dirty="0" err="1">
                          <a:solidFill>
                            <a:schemeClr val="accent4"/>
                          </a:solidFill>
                        </a:rPr>
                        <a:t>Lipp</a:t>
                      </a:r>
                      <a:r>
                        <a:rPr lang="en-US" sz="1200" noProof="0" dirty="0">
                          <a:solidFill>
                            <a:schemeClr val="accent4"/>
                          </a:solidFill>
                        </a:rPr>
                        <a:t> (Account Manager)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Introduce 5 listed products to the site
Turnover &gt;100.000 €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171450" indent="-171450">
                        <a:buFont typeface="Arial" panose="020B0604020202020204" pitchFamily="34" charset="0"/>
                        <a:buChar char="•"/>
                      </a:pPr>
                      <a:r>
                        <a:rPr lang="en-US" sz="1200" noProof="0" dirty="0">
                          <a:solidFill>
                            <a:schemeClr val="accent4"/>
                          </a:solidFill>
                        </a:rPr>
                        <a:t>Product Training 14.05.2026
</a:t>
                      </a:r>
                      <a:r>
                        <a:rPr lang="en-US" sz="1200" noProof="0" dirty="0" err="1">
                          <a:solidFill>
                            <a:schemeClr val="accent4"/>
                          </a:solidFill>
                        </a:rPr>
                        <a:t>Xx</a:t>
                      </a:r>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242344202"/>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227584384"/>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141912144"/>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205711255"/>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539339172"/>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807966829"/>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820610191"/>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365068486"/>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419123962"/>
                  </a:ext>
                </a:extLst>
              </a:tr>
              <a:tr h="370840">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58673214"/>
                  </a:ext>
                </a:extLst>
              </a:tr>
            </a:tbl>
          </a:graphicData>
        </a:graphic>
      </p:graphicFrame>
      <p:sp>
        <p:nvSpPr>
          <p:cNvPr id="6" name="Google Shape;856;p90">
            <a:extLst>
              <a:ext uri="{FF2B5EF4-FFF2-40B4-BE49-F238E27FC236}">
                <a16:creationId xmlns:a16="http://schemas.microsoft.com/office/drawing/2014/main" id="{66DB431B-D12B-D070-A5BD-2F9982D11FE6}"/>
              </a:ext>
            </a:extLst>
          </p:cNvPr>
          <p:cNvSpPr/>
          <p:nvPr/>
        </p:nvSpPr>
        <p:spPr>
          <a:xfrm>
            <a:off x="12268368" y="1278920"/>
            <a:ext cx="3168352" cy="5579080"/>
          </a:xfrm>
          <a:prstGeom prst="rect">
            <a:avLst/>
          </a:prstGeom>
          <a:solidFill>
            <a:srgbClr val="F2F2F2"/>
          </a:solidFill>
          <a:ln>
            <a:noFill/>
          </a:ln>
        </p:spPr>
        <p:txBody>
          <a:bodyPr spcFirstLastPara="1" wrap="square" lIns="91433" tIns="45700" rIns="91433" bIns="45700" anchor="t" anchorCtr="0">
            <a:noAutofit/>
          </a:bodyPr>
          <a:lstStyle/>
          <a:p>
            <a:pPr>
              <a:spcBef>
                <a:spcPts val="0"/>
              </a:spcBef>
              <a:spcAft>
                <a:spcPts val="0"/>
              </a:spcAft>
              <a:buClr>
                <a:srgbClr val="000000"/>
              </a:buClr>
              <a:buSzPts val="1000"/>
            </a:pPr>
            <a:r>
              <a:rPr lang="en-US" sz="1200" b="1" dirty="0">
                <a:solidFill>
                  <a:schemeClr val="dk1"/>
                </a:solidFill>
                <a:latin typeface="Arial"/>
                <a:ea typeface="Arial"/>
                <a:cs typeface="Arial"/>
                <a:sym typeface="Arial"/>
              </a:rPr>
              <a:t>Tip:</a:t>
            </a:r>
          </a:p>
          <a:p>
            <a:pPr>
              <a:spcBef>
                <a:spcPts val="0"/>
              </a:spcBef>
              <a:spcAft>
                <a:spcPts val="0"/>
              </a:spcAft>
              <a:buClr>
                <a:srgbClr val="000000"/>
              </a:buClr>
              <a:buSzPts val="1000"/>
            </a:pPr>
            <a:r>
              <a:rPr lang="en-US" sz="1200" dirty="0">
                <a:solidFill>
                  <a:srgbClr val="000000"/>
                </a:solidFill>
                <a:latin typeface="Arial"/>
                <a:ea typeface="Arial"/>
                <a:cs typeface="Arial"/>
                <a:sym typeface="Arial"/>
              </a:rPr>
              <a:t>This slide is interesting if your key account has several locations or national subsidiaries. Then, in this simple spreadsheet, you can manage the goals and activities at this level with the team members.</a:t>
            </a:r>
          </a:p>
          <a:p>
            <a:pPr>
              <a:spcBef>
                <a:spcPts val="0"/>
              </a:spcBef>
              <a:spcAft>
                <a:spcPts val="0"/>
              </a:spcAft>
              <a:buClr>
                <a:srgbClr val="000000"/>
              </a:buClr>
              <a:buSzPts val="1000"/>
            </a:pPr>
            <a:endParaRPr lang="en-US" sz="1200" dirty="0">
              <a:solidFill>
                <a:srgbClr val="000000"/>
              </a:solidFill>
              <a:latin typeface="Arial"/>
              <a:ea typeface="Arial"/>
              <a:cs typeface="Arial"/>
              <a:sym typeface="Arial"/>
            </a:endParaRPr>
          </a:p>
        </p:txBody>
      </p:sp>
      <p:sp>
        <p:nvSpPr>
          <p:cNvPr id="7" name="Fußzeilenplatzhalter 6">
            <a:extLst>
              <a:ext uri="{FF2B5EF4-FFF2-40B4-BE49-F238E27FC236}">
                <a16:creationId xmlns:a16="http://schemas.microsoft.com/office/drawing/2014/main" id="{DA8AE07E-D947-B9EB-004F-47ECF6CA0BF2}"/>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8" name="Foliennummernplatzhalter 7">
            <a:extLst>
              <a:ext uri="{FF2B5EF4-FFF2-40B4-BE49-F238E27FC236}">
                <a16:creationId xmlns:a16="http://schemas.microsoft.com/office/drawing/2014/main" id="{B66B5FCA-ED2E-C378-104C-AC429A23E499}"/>
              </a:ext>
            </a:extLst>
          </p:cNvPr>
          <p:cNvSpPr>
            <a:spLocks noGrp="1"/>
          </p:cNvSpPr>
          <p:nvPr>
            <p:ph type="sldNum" sz="quarter" idx="11"/>
          </p:nvPr>
        </p:nvSpPr>
        <p:spPr/>
        <p:txBody>
          <a:bodyPr/>
          <a:lstStyle/>
          <a:p>
            <a:fld id="{31D0D8A1-E263-4FBF-9BF3-AA3869F8EB11}" type="slidenum">
              <a:rPr lang="de-DE" smtClean="0"/>
              <a:pPr/>
              <a:t>14</a:t>
            </a:fld>
            <a:endParaRPr lang="de-DE" dirty="0">
              <a:latin typeface="+mn-lt"/>
            </a:endParaRPr>
          </a:p>
        </p:txBody>
      </p:sp>
    </p:spTree>
    <p:extLst>
      <p:ext uri="{BB962C8B-B14F-4D97-AF65-F5344CB8AC3E}">
        <p14:creationId xmlns:p14="http://schemas.microsoft.com/office/powerpoint/2010/main" val="862889191"/>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en-US" dirty="0"/>
              <a:t>3| Touchpoint and communication plan</a:t>
            </a:r>
            <a:endParaRPr lang="de-DE" dirty="0"/>
          </a:p>
        </p:txBody>
      </p:sp>
      <p:graphicFrame>
        <p:nvGraphicFramePr>
          <p:cNvPr id="11" name="Tabelle 10">
            <a:extLst>
              <a:ext uri="{FF2B5EF4-FFF2-40B4-BE49-F238E27FC236}">
                <a16:creationId xmlns:a16="http://schemas.microsoft.com/office/drawing/2014/main" id="{073E3FD8-7C4D-455D-87C4-2095554BA550}"/>
              </a:ext>
            </a:extLst>
          </p:cNvPr>
          <p:cNvGraphicFramePr>
            <a:graphicFrameLocks noGrp="1"/>
          </p:cNvGraphicFramePr>
          <p:nvPr>
            <p:extLst>
              <p:ext uri="{D42A27DB-BD31-4B8C-83A1-F6EECF244321}">
                <p14:modId xmlns:p14="http://schemas.microsoft.com/office/powerpoint/2010/main" val="3876018615"/>
              </p:ext>
            </p:extLst>
          </p:nvPr>
        </p:nvGraphicFramePr>
        <p:xfrm>
          <a:off x="335361" y="1268760"/>
          <a:ext cx="11573735" cy="4728394"/>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314747">
                  <a:extLst>
                    <a:ext uri="{9D8B030D-6E8A-4147-A177-3AD203B41FA5}">
                      <a16:colId xmlns:a16="http://schemas.microsoft.com/office/drawing/2014/main" val="20000"/>
                    </a:ext>
                  </a:extLst>
                </a:gridCol>
                <a:gridCol w="2314747">
                  <a:extLst>
                    <a:ext uri="{9D8B030D-6E8A-4147-A177-3AD203B41FA5}">
                      <a16:colId xmlns:a16="http://schemas.microsoft.com/office/drawing/2014/main" val="20001"/>
                    </a:ext>
                  </a:extLst>
                </a:gridCol>
                <a:gridCol w="2314747">
                  <a:extLst>
                    <a:ext uri="{9D8B030D-6E8A-4147-A177-3AD203B41FA5}">
                      <a16:colId xmlns:a16="http://schemas.microsoft.com/office/drawing/2014/main" val="20002"/>
                    </a:ext>
                  </a:extLst>
                </a:gridCol>
                <a:gridCol w="2314747">
                  <a:extLst>
                    <a:ext uri="{9D8B030D-6E8A-4147-A177-3AD203B41FA5}">
                      <a16:colId xmlns:a16="http://schemas.microsoft.com/office/drawing/2014/main" val="20003"/>
                    </a:ext>
                  </a:extLst>
                </a:gridCol>
                <a:gridCol w="2314747">
                  <a:extLst>
                    <a:ext uri="{9D8B030D-6E8A-4147-A177-3AD203B41FA5}">
                      <a16:colId xmlns:a16="http://schemas.microsoft.com/office/drawing/2014/main" val="20004"/>
                    </a:ext>
                  </a:extLst>
                </a:gridCol>
              </a:tblGrid>
              <a:tr h="29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rPr>
                        <a:t>Key people from the account</a:t>
                      </a:r>
                    </a:p>
                  </a:txBody>
                  <a:tcPr marL="91439" marR="91439" marT="45722" marB="4572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b="1" noProof="0" dirty="0">
                          <a:solidFill>
                            <a:schemeClr val="bg1"/>
                          </a:solidFill>
                        </a:rPr>
                        <a:t>Actions</a:t>
                      </a:r>
                      <a:br>
                        <a:rPr lang="en-US" sz="1200" b="1" noProof="0" dirty="0">
                          <a:solidFill>
                            <a:schemeClr val="bg1"/>
                          </a:solidFill>
                        </a:rPr>
                      </a:br>
                      <a:r>
                        <a:rPr lang="en-US" sz="1200" b="1" noProof="0" dirty="0">
                          <a:solidFill>
                            <a:schemeClr val="bg1"/>
                          </a:solidFill>
                        </a:rPr>
                        <a:t>Quarter 1 – 202</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rPr>
                        <a:t>Actions</a:t>
                      </a:r>
                      <a:br>
                        <a:rPr lang="en-US" sz="1200" b="1" noProof="0" dirty="0">
                          <a:solidFill>
                            <a:schemeClr val="bg1"/>
                          </a:solidFill>
                        </a:rPr>
                      </a:br>
                      <a:r>
                        <a:rPr lang="en-US" sz="1200" b="1" noProof="0" dirty="0">
                          <a:solidFill>
                            <a:schemeClr val="bg1"/>
                          </a:solidFill>
                        </a:rPr>
                        <a:t>Quarter 2 – 2026</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rPr>
                        <a:t>Actions</a:t>
                      </a:r>
                      <a:br>
                        <a:rPr lang="en-US" sz="1200" b="1" noProof="0" dirty="0">
                          <a:solidFill>
                            <a:schemeClr val="bg1"/>
                          </a:solidFill>
                        </a:rPr>
                      </a:br>
                      <a:r>
                        <a:rPr lang="en-US" sz="1200" b="1" noProof="0" dirty="0">
                          <a:solidFill>
                            <a:schemeClr val="bg1"/>
                          </a:solidFill>
                        </a:rPr>
                        <a:t>Quarter 3 – 2026</a:t>
                      </a: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noProof="0" dirty="0">
                          <a:solidFill>
                            <a:schemeClr val="bg1"/>
                          </a:solidFill>
                        </a:rPr>
                        <a:t>Actions</a:t>
                      </a:r>
                      <a:br>
                        <a:rPr lang="en-US" sz="1200" b="1" noProof="0" dirty="0">
                          <a:solidFill>
                            <a:schemeClr val="bg1"/>
                          </a:solidFill>
                        </a:rPr>
                      </a:br>
                      <a:r>
                        <a:rPr lang="en-US" sz="1200" b="1" noProof="0" dirty="0">
                          <a:solidFill>
                            <a:schemeClr val="bg1"/>
                          </a:solidFill>
                        </a:rPr>
                        <a:t>Quarter 4 – 2026</a:t>
                      </a:r>
                    </a:p>
                  </a:txBody>
                  <a:tcPr marL="91439" marR="91439" marT="45722" marB="4572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0001"/>
                  </a:ext>
                </a:extLst>
              </a:tr>
              <a:tr h="607370">
                <a:tc>
                  <a:txBody>
                    <a:bodyPr/>
                    <a:lstStyle/>
                    <a:p>
                      <a:r>
                        <a:rPr lang="en-US" sz="1200" noProof="0" dirty="0">
                          <a:solidFill>
                            <a:schemeClr val="accent4"/>
                          </a:solidFill>
                        </a:rPr>
                        <a:t>Max Meier</a:t>
                      </a:r>
                      <a:br>
                        <a:rPr lang="en-US" sz="1200" noProof="0" dirty="0">
                          <a:solidFill>
                            <a:schemeClr val="accent4"/>
                          </a:solidFill>
                        </a:rPr>
                      </a:br>
                      <a:r>
                        <a:rPr lang="en-US" sz="1200" noProof="0" dirty="0">
                          <a:solidFill>
                            <a:schemeClr val="accent4"/>
                          </a:solidFill>
                        </a:rPr>
                        <a:t>(CEO)</a:t>
                      </a:r>
                    </a:p>
                  </a:txBody>
                  <a:tcPr marL="91439" marR="91439" marT="45722" marB="4572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Fair </a:t>
                      </a:r>
                      <a:r>
                        <a:rPr lang="en-US" sz="1200" noProof="0" dirty="0" err="1">
                          <a:solidFill>
                            <a:schemeClr val="accent4"/>
                          </a:solidFill>
                        </a:rPr>
                        <a:t>abc</a:t>
                      </a:r>
                      <a:r>
                        <a:rPr lang="en-US" sz="1200" noProof="0" dirty="0">
                          <a:solidFill>
                            <a:schemeClr val="accent4"/>
                          </a:solidFill>
                        </a:rPr>
                        <a:t> in New York</a:t>
                      </a: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a:solidFill>
                            <a:schemeClr val="accent4"/>
                          </a:solidFill>
                        </a:rPr>
                        <a:t>Annual meeting</a:t>
                      </a:r>
                    </a:p>
                  </a:txBody>
                  <a:tcPr marL="91439" marR="91439" marT="45723" marB="45723">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2"/>
                  </a:ext>
                </a:extLst>
              </a:tr>
              <a:tr h="612503">
                <a:tc>
                  <a:txBody>
                    <a:bodyPr/>
                    <a:lstStyle/>
                    <a:p>
                      <a:r>
                        <a:rPr lang="en-US" sz="1200" noProof="0" dirty="0" err="1">
                          <a:solidFill>
                            <a:schemeClr val="accent4"/>
                          </a:solidFill>
                        </a:rPr>
                        <a:t>Hort</a:t>
                      </a:r>
                      <a:r>
                        <a:rPr lang="en-US" sz="1200" noProof="0" dirty="0">
                          <a:solidFill>
                            <a:schemeClr val="accent4"/>
                          </a:solidFill>
                        </a:rPr>
                        <a:t> Schulze</a:t>
                      </a:r>
                      <a:br>
                        <a:rPr lang="en-US" sz="1200" noProof="0" dirty="0">
                          <a:solidFill>
                            <a:schemeClr val="accent4"/>
                          </a:solidFill>
                        </a:rPr>
                      </a:br>
                      <a:r>
                        <a:rPr lang="en-US" sz="1200" noProof="0" dirty="0">
                          <a:solidFill>
                            <a:schemeClr val="accent4"/>
                          </a:solidFill>
                        </a:rPr>
                        <a:t>(Head of Procurement)</a:t>
                      </a:r>
                    </a:p>
                  </a:txBody>
                  <a:tcPr marL="91439" marR="91439" marT="45722" marB="4572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accent4"/>
                          </a:solidFill>
                        </a:rPr>
                        <a:t>Monthly report</a:t>
                      </a: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a:solidFill>
                            <a:schemeClr val="accent4"/>
                          </a:solidFill>
                        </a:rPr>
                        <a:t>Monthly report</a:t>
                      </a: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Monthly report</a:t>
                      </a: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a:solidFill>
                            <a:schemeClr val="accent4"/>
                          </a:solidFill>
                        </a:rPr>
                        <a:t>Monthly report</a:t>
                      </a:r>
                    </a:p>
                  </a:txBody>
                  <a:tcPr marL="91439" marR="91439" marT="45723" marB="45723">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3"/>
                  </a:ext>
                </a:extLst>
              </a:tr>
              <a:tr h="621837">
                <a:tc>
                  <a:txBody>
                    <a:bodyPr/>
                    <a:lstStyle/>
                    <a:p>
                      <a:r>
                        <a:rPr lang="en-US" sz="1200" noProof="0" dirty="0">
                          <a:solidFill>
                            <a:schemeClr val="accent4"/>
                          </a:solidFill>
                        </a:rPr>
                        <a:t>Key users</a:t>
                      </a:r>
                    </a:p>
                  </a:txBody>
                  <a:tcPr marL="91439" marR="91439" marT="45722" marB="4572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In-house exhibition</a:t>
                      </a: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a:solidFill>
                            <a:schemeClr val="accent4"/>
                          </a:solidFill>
                        </a:rPr>
                        <a:t>Customer event (musical in Paris)</a:t>
                      </a:r>
                    </a:p>
                  </a:txBody>
                  <a:tcPr marL="91439" marR="91439" marT="45723" marB="45723">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endParaRPr>
                    </a:p>
                  </a:txBody>
                  <a:tcPr marL="91439" marR="91439" marT="45723" marB="45723">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4"/>
                  </a:ext>
                </a:extLst>
              </a:tr>
              <a:tr h="607370">
                <a:tc>
                  <a:txBody>
                    <a:bodyPr/>
                    <a:lstStyle/>
                    <a:p>
                      <a:r>
                        <a:rPr lang="en-US" sz="1200" noProof="0">
                          <a:solidFill>
                            <a:schemeClr val="accent4"/>
                          </a:solidFill>
                        </a:rPr>
                        <a:t>…</a:t>
                      </a:r>
                    </a:p>
                  </a:txBody>
                  <a:tcPr marL="91439" marR="91439" marT="45722" marB="4572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5"/>
                  </a:ext>
                </a:extLst>
              </a:tr>
              <a:tr h="607370">
                <a:tc>
                  <a:txBody>
                    <a:bodyPr/>
                    <a:lstStyle/>
                    <a:p>
                      <a:r>
                        <a:rPr lang="en-US" sz="1200" noProof="0">
                          <a:solidFill>
                            <a:schemeClr val="accent4"/>
                          </a:solidFill>
                        </a:rPr>
                        <a:t>…</a:t>
                      </a:r>
                    </a:p>
                  </a:txBody>
                  <a:tcPr marL="91439" marR="91439" marT="45722" marB="4572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6"/>
                  </a:ext>
                </a:extLst>
              </a:tr>
              <a:tr h="607370">
                <a:tc>
                  <a:txBody>
                    <a:bodyPr/>
                    <a:lstStyle/>
                    <a:p>
                      <a:endParaRPr lang="en-US" sz="1200" noProof="0">
                        <a:solidFill>
                          <a:schemeClr val="accent4"/>
                        </a:solidFill>
                      </a:endParaRPr>
                    </a:p>
                  </a:txBody>
                  <a:tcPr marL="91439" marR="91439" marT="45722" marB="4572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7"/>
                  </a:ext>
                </a:extLst>
              </a:tr>
              <a:tr h="607370">
                <a:tc>
                  <a:txBody>
                    <a:bodyPr/>
                    <a:lstStyle/>
                    <a:p>
                      <a:endParaRPr lang="en-US" sz="1200" noProof="0">
                        <a:solidFill>
                          <a:schemeClr val="accent4"/>
                        </a:solidFill>
                      </a:endParaRPr>
                    </a:p>
                  </a:txBody>
                  <a:tcPr marL="91439" marR="91439" marT="45722" marB="4572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marL="91439" marR="91439" marT="45722" marB="4572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8"/>
                  </a:ext>
                </a:extLst>
              </a:tr>
            </a:tbl>
          </a:graphicData>
        </a:graphic>
      </p:graphicFrame>
      <p:sp>
        <p:nvSpPr>
          <p:cNvPr id="10" name="Rechteck 9">
            <a:extLst>
              <a:ext uri="{FF2B5EF4-FFF2-40B4-BE49-F238E27FC236}">
                <a16:creationId xmlns:a16="http://schemas.microsoft.com/office/drawing/2014/main" id="{B890744D-7C8F-41E4-BA4A-E1DA22DCA67A}"/>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When it comes to key accounts, we are very regularly present with some of the contact persons. This is not always the case with other people (e.g. from management). Here it comes to the phenomenon again and again that we organize a meeting and then nothing happens for months. The Touchpoint Plan is designed to ensure that you are regularly present / visible to all important people.</a:t>
            </a:r>
          </a:p>
          <a:p>
            <a:r>
              <a:rPr lang="en-US" sz="1200" dirty="0">
                <a:solidFill>
                  <a:schemeClr val="tx1"/>
                </a:solidFill>
                <a:latin typeface="+mn-lt"/>
              </a:rPr>
              <a:t>
Here are a few ideas:</a:t>
            </a:r>
          </a:p>
          <a:p>
            <a:pPr marL="171450" indent="-171450">
              <a:buFont typeface="Arial" panose="020B0604020202020204" pitchFamily="34" charset="0"/>
              <a:buChar char="•"/>
            </a:pPr>
            <a:r>
              <a:rPr lang="en-US" sz="1200" dirty="0">
                <a:solidFill>
                  <a:schemeClr val="tx1"/>
                </a:solidFill>
                <a:latin typeface="+mn-lt"/>
              </a:rPr>
              <a:t>Personal appointments
Virtual Appointments 
Phone calls
E-mails
Reports, Reports
LinkedIn Posts
Measure
Events
...</a:t>
            </a:r>
          </a:p>
        </p:txBody>
      </p:sp>
      <p:sp>
        <p:nvSpPr>
          <p:cNvPr id="4" name="Fußzeilenplatzhalter 3">
            <a:extLst>
              <a:ext uri="{FF2B5EF4-FFF2-40B4-BE49-F238E27FC236}">
                <a16:creationId xmlns:a16="http://schemas.microsoft.com/office/drawing/2014/main" id="{68DEFB62-1D60-5994-8091-09F8592D738E}"/>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6F7086E1-C166-7D42-F104-42F58B859AEE}"/>
              </a:ext>
            </a:extLst>
          </p:cNvPr>
          <p:cNvSpPr>
            <a:spLocks noGrp="1"/>
          </p:cNvSpPr>
          <p:nvPr>
            <p:ph type="sldNum" sz="quarter" idx="11"/>
          </p:nvPr>
        </p:nvSpPr>
        <p:spPr/>
        <p:txBody>
          <a:bodyPr/>
          <a:lstStyle/>
          <a:p>
            <a:fld id="{31D0D8A1-E263-4FBF-9BF3-AA3869F8EB11}" type="slidenum">
              <a:rPr lang="de-DE" smtClean="0"/>
              <a:pPr/>
              <a:t>15</a:t>
            </a:fld>
            <a:endParaRPr lang="de-DE" dirty="0">
              <a:latin typeface="+mn-lt"/>
            </a:endParaRPr>
          </a:p>
        </p:txBody>
      </p:sp>
    </p:spTree>
    <p:extLst>
      <p:ext uri="{BB962C8B-B14F-4D97-AF65-F5344CB8AC3E}">
        <p14:creationId xmlns:p14="http://schemas.microsoft.com/office/powerpoint/2010/main" val="108646685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dirty="0"/>
              <a:t>3| Framework agreement: key data, scope, ...</a:t>
            </a:r>
            <a:endParaRPr lang="de-DE" dirty="0"/>
          </a:p>
        </p:txBody>
      </p:sp>
      <p:sp>
        <p:nvSpPr>
          <p:cNvPr id="18" name="Rechteck 17">
            <a:extLst>
              <a:ext uri="{FF2B5EF4-FFF2-40B4-BE49-F238E27FC236}">
                <a16:creationId xmlns:a16="http://schemas.microsoft.com/office/drawing/2014/main" id="{21027719-C76C-470B-AFF3-0F8A03485FFC}"/>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Describe the key points that everyone in the team should know.
In some key account plans, a hyperlink to the contract is also included on this page.</a:t>
            </a:r>
            <a:r>
              <a:rPr lang="en-US" sz="1200" b="1" dirty="0">
                <a:solidFill>
                  <a:schemeClr val="tx1"/>
                </a:solidFill>
                <a:latin typeface="+mn-lt"/>
              </a:rPr>
              <a:t>:</a:t>
            </a:r>
          </a:p>
          <a:p>
            <a:r>
              <a:rPr lang="en-US" sz="1200" dirty="0">
                <a:solidFill>
                  <a:schemeClr val="tx1"/>
                </a:solidFill>
                <a:latin typeface="+mn-lt"/>
              </a:rPr>
              <a:t> </a:t>
            </a:r>
          </a:p>
        </p:txBody>
      </p:sp>
      <p:graphicFrame>
        <p:nvGraphicFramePr>
          <p:cNvPr id="2" name="Tabelle 1">
            <a:extLst>
              <a:ext uri="{FF2B5EF4-FFF2-40B4-BE49-F238E27FC236}">
                <a16:creationId xmlns:a16="http://schemas.microsoft.com/office/drawing/2014/main" id="{D7EDEB7C-B4E9-B50E-8337-3BD57089AF30}"/>
              </a:ext>
            </a:extLst>
          </p:cNvPr>
          <p:cNvGraphicFramePr>
            <a:graphicFrameLocks noGrp="1"/>
          </p:cNvGraphicFramePr>
          <p:nvPr>
            <p:extLst>
              <p:ext uri="{D42A27DB-BD31-4B8C-83A1-F6EECF244321}">
                <p14:modId xmlns:p14="http://schemas.microsoft.com/office/powerpoint/2010/main" val="1559248764"/>
              </p:ext>
            </p:extLst>
          </p:nvPr>
        </p:nvGraphicFramePr>
        <p:xfrm>
          <a:off x="335360" y="1268760"/>
          <a:ext cx="5544616"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93846">
                  <a:extLst>
                    <a:ext uri="{9D8B030D-6E8A-4147-A177-3AD203B41FA5}">
                      <a16:colId xmlns:a16="http://schemas.microsoft.com/office/drawing/2014/main" val="1657471441"/>
                    </a:ext>
                  </a:extLst>
                </a:gridCol>
                <a:gridCol w="3750770">
                  <a:extLst>
                    <a:ext uri="{9D8B030D-6E8A-4147-A177-3AD203B41FA5}">
                      <a16:colId xmlns:a16="http://schemas.microsoft.com/office/drawing/2014/main" val="665460969"/>
                    </a:ext>
                  </a:extLst>
                </a:gridCol>
              </a:tblGrid>
              <a:tr h="360000">
                <a:tc gridSpan="2">
                  <a:txBody>
                    <a:bodyPr/>
                    <a:lstStyle/>
                    <a:p>
                      <a:r>
                        <a:rPr lang="en-US" sz="1200" noProof="0" dirty="0"/>
                        <a:t>Key data</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dirty="0"/>
                    </a:p>
                  </a:txBody>
                  <a:tcPr/>
                </a:tc>
                <a:extLst>
                  <a:ext uri="{0D108BD9-81ED-4DB2-BD59-A6C34878D82A}">
                    <a16:rowId xmlns:a16="http://schemas.microsoft.com/office/drawing/2014/main" val="65438811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accent4"/>
                          </a:solidFill>
                        </a:rPr>
                        <a:t>Duration until</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7143257"/>
                  </a:ext>
                </a:extLst>
              </a:tr>
              <a:tr h="360000">
                <a:tc>
                  <a:txBody>
                    <a:bodyPr/>
                    <a:lstStyle/>
                    <a:p>
                      <a:r>
                        <a:rPr lang="en-US" sz="1200" noProof="0" dirty="0">
                          <a:solidFill>
                            <a:schemeClr val="accent4"/>
                          </a:solidFill>
                        </a:rPr>
                        <a:t>Period of notice </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709610547"/>
                  </a:ext>
                </a:extLst>
              </a:tr>
              <a:tr h="360000">
                <a:tc>
                  <a:txBody>
                    <a:bodyPr/>
                    <a:lstStyle/>
                    <a:p>
                      <a:r>
                        <a:rPr lang="en-US" sz="1200" noProof="0" dirty="0">
                          <a:solidFill>
                            <a:schemeClr val="accent4"/>
                          </a:solidFill>
                        </a:rPr>
                        <a:t>Last price adjustment</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486890680"/>
                  </a:ext>
                </a:extLst>
              </a:tr>
              <a:tr h="360000">
                <a:tc>
                  <a:txBody>
                    <a:bodyPr/>
                    <a:lstStyle/>
                    <a:p>
                      <a:r>
                        <a:rPr lang="en-US" sz="1200" noProof="0" dirty="0">
                          <a:solidFill>
                            <a:schemeClr val="accent4"/>
                          </a:solidFill>
                        </a:rPr>
                        <a:t>Bonus agreement</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77333782"/>
                  </a:ext>
                </a:extLst>
              </a:tr>
              <a:tr h="360000">
                <a:tc>
                  <a:txBody>
                    <a:bodyPr/>
                    <a:lstStyle/>
                    <a:p>
                      <a:r>
                        <a:rPr lang="en-US" sz="1200" noProof="0" dirty="0">
                          <a:solidFill>
                            <a:schemeClr val="accent4"/>
                          </a:solidFill>
                        </a:rPr>
                        <a:t>Payment terms</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538513352"/>
                  </a:ext>
                </a:extLst>
              </a:tr>
            </a:tbl>
          </a:graphicData>
        </a:graphic>
      </p:graphicFrame>
      <p:graphicFrame>
        <p:nvGraphicFramePr>
          <p:cNvPr id="3" name="Tabelle 2">
            <a:extLst>
              <a:ext uri="{FF2B5EF4-FFF2-40B4-BE49-F238E27FC236}">
                <a16:creationId xmlns:a16="http://schemas.microsoft.com/office/drawing/2014/main" id="{81CC07D7-D6A7-3614-8B0A-BE8A2AECAB5F}"/>
              </a:ext>
            </a:extLst>
          </p:cNvPr>
          <p:cNvGraphicFramePr>
            <a:graphicFrameLocks noGrp="1"/>
          </p:cNvGraphicFramePr>
          <p:nvPr>
            <p:extLst>
              <p:ext uri="{D42A27DB-BD31-4B8C-83A1-F6EECF244321}">
                <p14:modId xmlns:p14="http://schemas.microsoft.com/office/powerpoint/2010/main" val="3204277632"/>
              </p:ext>
            </p:extLst>
          </p:nvPr>
        </p:nvGraphicFramePr>
        <p:xfrm>
          <a:off x="6384032" y="1268760"/>
          <a:ext cx="5544616"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44616">
                  <a:extLst>
                    <a:ext uri="{9D8B030D-6E8A-4147-A177-3AD203B41FA5}">
                      <a16:colId xmlns:a16="http://schemas.microsoft.com/office/drawing/2014/main" val="1657471441"/>
                    </a:ext>
                  </a:extLst>
                </a:gridCol>
              </a:tblGrid>
              <a:tr h="360000">
                <a:tc>
                  <a:txBody>
                    <a:bodyPr/>
                    <a:lstStyle/>
                    <a:p>
                      <a:r>
                        <a:rPr lang="en-US" sz="1200" noProof="0" dirty="0"/>
                        <a:t>Included Product Groups</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654388110"/>
                  </a:ext>
                </a:extLst>
              </a:tr>
              <a:tr h="18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accent4"/>
                          </a:solidFill>
                        </a:rPr>
                        <a:t>xx</a:t>
                      </a: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7143257"/>
                  </a:ext>
                </a:extLst>
              </a:tr>
            </a:tbl>
          </a:graphicData>
        </a:graphic>
      </p:graphicFrame>
      <p:graphicFrame>
        <p:nvGraphicFramePr>
          <p:cNvPr id="8" name="Tabelle 7">
            <a:extLst>
              <a:ext uri="{FF2B5EF4-FFF2-40B4-BE49-F238E27FC236}">
                <a16:creationId xmlns:a16="http://schemas.microsoft.com/office/drawing/2014/main" id="{C6738A1D-12F5-B7ED-125A-6F31B63B4BA8}"/>
              </a:ext>
            </a:extLst>
          </p:cNvPr>
          <p:cNvGraphicFramePr>
            <a:graphicFrameLocks noGrp="1"/>
          </p:cNvGraphicFramePr>
          <p:nvPr>
            <p:extLst>
              <p:ext uri="{D42A27DB-BD31-4B8C-83A1-F6EECF244321}">
                <p14:modId xmlns:p14="http://schemas.microsoft.com/office/powerpoint/2010/main" val="1687103253"/>
              </p:ext>
            </p:extLst>
          </p:nvPr>
        </p:nvGraphicFramePr>
        <p:xfrm>
          <a:off x="308623" y="3933056"/>
          <a:ext cx="5544616"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44616">
                  <a:extLst>
                    <a:ext uri="{9D8B030D-6E8A-4147-A177-3AD203B41FA5}">
                      <a16:colId xmlns:a16="http://schemas.microsoft.com/office/drawing/2014/main" val="1657471441"/>
                    </a:ext>
                  </a:extLst>
                </a:gridCol>
              </a:tblGrid>
              <a:tr h="360000">
                <a:tc>
                  <a:txBody>
                    <a:bodyPr/>
                    <a:lstStyle/>
                    <a:p>
                      <a:r>
                        <a:rPr lang="en-US" sz="1200" noProof="0" dirty="0"/>
                        <a:t>Special Agreements</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654388110"/>
                  </a:ext>
                </a:extLst>
              </a:tr>
              <a:tr h="1800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solidFill>
                            <a:schemeClr val="accent4"/>
                          </a:solidFill>
                        </a:rPr>
                        <a:t>No minimum order value for free delivery</a:t>
                      </a: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7143257"/>
                  </a:ext>
                </a:extLst>
              </a:tr>
            </a:tbl>
          </a:graphicData>
        </a:graphic>
      </p:graphicFrame>
      <p:graphicFrame>
        <p:nvGraphicFramePr>
          <p:cNvPr id="9" name="Tabelle 8">
            <a:extLst>
              <a:ext uri="{FF2B5EF4-FFF2-40B4-BE49-F238E27FC236}">
                <a16:creationId xmlns:a16="http://schemas.microsoft.com/office/drawing/2014/main" id="{44A3C863-1992-BC6D-B78D-91074A530966}"/>
              </a:ext>
            </a:extLst>
          </p:cNvPr>
          <p:cNvGraphicFramePr>
            <a:graphicFrameLocks noGrp="1"/>
          </p:cNvGraphicFramePr>
          <p:nvPr>
            <p:extLst>
              <p:ext uri="{D42A27DB-BD31-4B8C-83A1-F6EECF244321}">
                <p14:modId xmlns:p14="http://schemas.microsoft.com/office/powerpoint/2010/main" val="2505229613"/>
              </p:ext>
            </p:extLst>
          </p:nvPr>
        </p:nvGraphicFramePr>
        <p:xfrm>
          <a:off x="6384032" y="3933056"/>
          <a:ext cx="5544616"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44616">
                  <a:extLst>
                    <a:ext uri="{9D8B030D-6E8A-4147-A177-3AD203B41FA5}">
                      <a16:colId xmlns:a16="http://schemas.microsoft.com/office/drawing/2014/main" val="1657471441"/>
                    </a:ext>
                  </a:extLst>
                </a:gridCol>
              </a:tblGrid>
              <a:tr h="360000">
                <a:tc>
                  <a:txBody>
                    <a:bodyPr/>
                    <a:lstStyle/>
                    <a:p>
                      <a:r>
                        <a:rPr lang="en-US" sz="1200" noProof="0" dirty="0"/>
                        <a:t>Included services</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654388110"/>
                  </a:ext>
                </a:extLst>
              </a:tr>
              <a:tr h="18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accent4"/>
                          </a:solidFill>
                        </a:rPr>
                        <a:t>xx</a:t>
                      </a:r>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117143257"/>
                  </a:ext>
                </a:extLst>
              </a:tr>
            </a:tbl>
          </a:graphicData>
        </a:graphic>
      </p:graphicFrame>
      <p:sp>
        <p:nvSpPr>
          <p:cNvPr id="4" name="Fußzeilenplatzhalter 3">
            <a:extLst>
              <a:ext uri="{FF2B5EF4-FFF2-40B4-BE49-F238E27FC236}">
                <a16:creationId xmlns:a16="http://schemas.microsoft.com/office/drawing/2014/main" id="{138C5EF5-3E70-E989-DDBF-5C116C6D3F94}"/>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62A16363-2CC1-62A0-C7F3-1FAF89F7C1C6}"/>
              </a:ext>
            </a:extLst>
          </p:cNvPr>
          <p:cNvSpPr>
            <a:spLocks noGrp="1"/>
          </p:cNvSpPr>
          <p:nvPr>
            <p:ph type="sldNum" sz="quarter" idx="11"/>
          </p:nvPr>
        </p:nvSpPr>
        <p:spPr/>
        <p:txBody>
          <a:bodyPr/>
          <a:lstStyle/>
          <a:p>
            <a:fld id="{31D0D8A1-E263-4FBF-9BF3-AA3869F8EB11}" type="slidenum">
              <a:rPr lang="de-DE" smtClean="0"/>
              <a:pPr/>
              <a:t>16</a:t>
            </a:fld>
            <a:endParaRPr lang="de-DE" dirty="0">
              <a:latin typeface="+mn-lt"/>
            </a:endParaRPr>
          </a:p>
        </p:txBody>
      </p:sp>
    </p:spTree>
    <p:extLst>
      <p:ext uri="{BB962C8B-B14F-4D97-AF65-F5344CB8AC3E}">
        <p14:creationId xmlns:p14="http://schemas.microsoft.com/office/powerpoint/2010/main" val="4088685521"/>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43E1BC7-35C9-4C2C-BDEA-1488E12DF1C5}"/>
              </a:ext>
            </a:extLst>
          </p:cNvPr>
          <p:cNvSpPr>
            <a:spLocks noGrp="1"/>
          </p:cNvSpPr>
          <p:nvPr>
            <p:ph type="title"/>
          </p:nvPr>
        </p:nvSpPr>
        <p:spPr/>
        <p:txBody>
          <a:bodyPr/>
          <a:lstStyle/>
          <a:p>
            <a:r>
              <a:rPr lang="en-US" dirty="0"/>
              <a:t>3| Results from the strategic annual meeting</a:t>
            </a:r>
          </a:p>
        </p:txBody>
      </p:sp>
      <p:sp>
        <p:nvSpPr>
          <p:cNvPr id="21" name="Rechteck 20">
            <a:extLst>
              <a:ext uri="{FF2B5EF4-FFF2-40B4-BE49-F238E27FC236}">
                <a16:creationId xmlns:a16="http://schemas.microsoft.com/office/drawing/2014/main" id="{1DAED3C4-5ABF-4BFF-B2E8-91D61BA528BC}"/>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p:txBody>
      </p:sp>
      <p:graphicFrame>
        <p:nvGraphicFramePr>
          <p:cNvPr id="20" name="Tabelle 6">
            <a:extLst>
              <a:ext uri="{FF2B5EF4-FFF2-40B4-BE49-F238E27FC236}">
                <a16:creationId xmlns:a16="http://schemas.microsoft.com/office/drawing/2014/main" id="{9CF588E8-4659-418F-9058-D0B3B5FDD7A7}"/>
              </a:ext>
            </a:extLst>
          </p:cNvPr>
          <p:cNvGraphicFramePr>
            <a:graphicFrameLocks noGrp="1"/>
          </p:cNvGraphicFramePr>
          <p:nvPr>
            <p:extLst>
              <p:ext uri="{D42A27DB-BD31-4B8C-83A1-F6EECF244321}">
                <p14:modId xmlns:p14="http://schemas.microsoft.com/office/powerpoint/2010/main" val="3143473448"/>
              </p:ext>
            </p:extLst>
          </p:nvPr>
        </p:nvGraphicFramePr>
        <p:xfrm>
          <a:off x="335360" y="2210126"/>
          <a:ext cx="11521281" cy="373915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97982">
                  <a:extLst>
                    <a:ext uri="{9D8B030D-6E8A-4147-A177-3AD203B41FA5}">
                      <a16:colId xmlns:a16="http://schemas.microsoft.com/office/drawing/2014/main" val="439336202"/>
                    </a:ext>
                  </a:extLst>
                </a:gridCol>
                <a:gridCol w="1512685">
                  <a:extLst>
                    <a:ext uri="{9D8B030D-6E8A-4147-A177-3AD203B41FA5}">
                      <a16:colId xmlns:a16="http://schemas.microsoft.com/office/drawing/2014/main" val="1221159598"/>
                    </a:ext>
                  </a:extLst>
                </a:gridCol>
                <a:gridCol w="2418814">
                  <a:extLst>
                    <a:ext uri="{9D8B030D-6E8A-4147-A177-3AD203B41FA5}">
                      <a16:colId xmlns:a16="http://schemas.microsoft.com/office/drawing/2014/main" val="2073169007"/>
                    </a:ext>
                  </a:extLst>
                </a:gridCol>
                <a:gridCol w="2418814">
                  <a:extLst>
                    <a:ext uri="{9D8B030D-6E8A-4147-A177-3AD203B41FA5}">
                      <a16:colId xmlns:a16="http://schemas.microsoft.com/office/drawing/2014/main" val="257687842"/>
                    </a:ext>
                  </a:extLst>
                </a:gridCol>
                <a:gridCol w="1772986">
                  <a:extLst>
                    <a:ext uri="{9D8B030D-6E8A-4147-A177-3AD203B41FA5}">
                      <a16:colId xmlns:a16="http://schemas.microsoft.com/office/drawing/2014/main" val="1771345803"/>
                    </a:ext>
                  </a:extLst>
                </a:gridCol>
              </a:tblGrid>
              <a:tr h="402145">
                <a:tc gridSpan="5">
                  <a:txBody>
                    <a:bodyPr/>
                    <a:lstStyle/>
                    <a:p>
                      <a:r>
                        <a:rPr lang="en-US" sz="1600" noProof="0" dirty="0"/>
                        <a:t>Results</a:t>
                      </a: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sz="1200" dirty="0"/>
                    </a:p>
                  </a:txBody>
                  <a:tcPr>
                    <a:solidFill>
                      <a:srgbClr val="464E51"/>
                    </a:solidFill>
                  </a:tcPr>
                </a:tc>
                <a:tc hMerge="1">
                  <a:txBody>
                    <a:bodyPr/>
                    <a:lstStyle/>
                    <a:p>
                      <a:endParaRPr lang="de-DE" sz="1200" dirty="0"/>
                    </a:p>
                  </a:txBody>
                  <a:tcPr>
                    <a:solidFill>
                      <a:srgbClr val="464E51"/>
                    </a:solidFill>
                  </a:tcPr>
                </a:tc>
                <a:tc hMerge="1">
                  <a:txBody>
                    <a:bodyPr/>
                    <a:lstStyle/>
                    <a:p>
                      <a:endParaRPr lang="de-DE" sz="1200" dirty="0"/>
                    </a:p>
                  </a:txBody>
                  <a:tcPr>
                    <a:solidFill>
                      <a:srgbClr val="464E51"/>
                    </a:solidFill>
                  </a:tcPr>
                </a:tc>
                <a:tc hMerge="1">
                  <a:txBody>
                    <a:bodyPr/>
                    <a:lstStyle/>
                    <a:p>
                      <a:endParaRPr lang="de-DE" sz="1200" dirty="0"/>
                    </a:p>
                  </a:txBody>
                  <a:tcPr>
                    <a:solidFill>
                      <a:srgbClr val="464E51"/>
                    </a:solidFill>
                  </a:tcPr>
                </a:tc>
                <a:extLst>
                  <a:ext uri="{0D108BD9-81ED-4DB2-BD59-A6C34878D82A}">
                    <a16:rowId xmlns:a16="http://schemas.microsoft.com/office/drawing/2014/main" val="2730750675"/>
                  </a:ext>
                </a:extLst>
              </a:tr>
              <a:tr h="576064">
                <a:tc>
                  <a:txBody>
                    <a:bodyPr/>
                    <a:lstStyle/>
                    <a:p>
                      <a:r>
                        <a:rPr lang="en-US" sz="1200" noProof="0" dirty="0">
                          <a:solidFill>
                            <a:schemeClr val="bg1"/>
                          </a:solidFill>
                        </a:rPr>
                        <a:t>What do we want to implement in concrete terms?</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chemeClr val="bg1"/>
                          </a:solidFill>
                        </a:rPr>
                        <a:t>Contact</a:t>
                      </a:r>
                      <a:br>
                        <a:rPr lang="en-US" sz="1200" noProof="0" dirty="0">
                          <a:solidFill>
                            <a:schemeClr val="bg1"/>
                          </a:solidFill>
                        </a:rPr>
                      </a:br>
                      <a:r>
                        <a:rPr lang="en-US" sz="1200" noProof="0" dirty="0">
                          <a:solidFill>
                            <a:schemeClr val="bg1"/>
                          </a:solidFill>
                        </a:rPr>
                        <a:t>Key Account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chemeClr val="bg1"/>
                          </a:solidFill>
                        </a:rPr>
                        <a:t>Contact </a:t>
                      </a:r>
                      <a:br>
                        <a:rPr lang="en-US" sz="1200" noProof="0" dirty="0">
                          <a:solidFill>
                            <a:schemeClr val="bg1"/>
                          </a:solidFill>
                        </a:rPr>
                      </a:br>
                      <a:r>
                        <a:rPr lang="en-US" sz="1200" noProof="0" dirty="0">
                          <a:solidFill>
                            <a:schemeClr val="bg1"/>
                          </a:solidFill>
                        </a:rPr>
                        <a:t>Supplier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chemeClr val="bg1"/>
                          </a:solidFill>
                        </a:rPr>
                        <a:t>Next 3 Measures / Actions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chemeClr val="bg1"/>
                          </a:solidFill>
                        </a:rPr>
                        <a:t>Current status</a:t>
                      </a: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788098170"/>
                  </a:ext>
                </a:extLst>
              </a:tr>
              <a:tr h="552189">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34210370"/>
                  </a:ext>
                </a:extLst>
              </a:tr>
              <a:tr h="552189">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828146902"/>
                  </a:ext>
                </a:extLst>
              </a:tr>
              <a:tr h="552189">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397647372"/>
                  </a:ext>
                </a:extLst>
              </a:tr>
              <a:tr h="552189">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72624493"/>
                  </a:ext>
                </a:extLst>
              </a:tr>
              <a:tr h="552189">
                <a:tc>
                  <a:txBody>
                    <a:bodyPr/>
                    <a:lstStyle/>
                    <a:p>
                      <a:endParaRPr lang="en-US" sz="1200" noProof="0" dirty="0">
                        <a:solidFill>
                          <a:schemeClr val="accent4"/>
                        </a:solidFill>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389087957"/>
                  </a:ext>
                </a:extLst>
              </a:tr>
            </a:tbl>
          </a:graphicData>
        </a:graphic>
      </p:graphicFrame>
      <p:sp>
        <p:nvSpPr>
          <p:cNvPr id="2" name="Textfeld 1">
            <a:extLst>
              <a:ext uri="{FF2B5EF4-FFF2-40B4-BE49-F238E27FC236}">
                <a16:creationId xmlns:a16="http://schemas.microsoft.com/office/drawing/2014/main" id="{10A9BD0C-2A91-92FA-C5CE-9F8C2F24FF93}"/>
              </a:ext>
            </a:extLst>
          </p:cNvPr>
          <p:cNvSpPr txBox="1"/>
          <p:nvPr/>
        </p:nvSpPr>
        <p:spPr>
          <a:xfrm>
            <a:off x="341298" y="1578078"/>
            <a:ext cx="1877437" cy="369332"/>
          </a:xfrm>
          <a:prstGeom prst="rect">
            <a:avLst/>
          </a:prstGeom>
          <a:noFill/>
        </p:spPr>
        <p:txBody>
          <a:bodyPr wrap="none" rtlCol="0">
            <a:spAutoFit/>
          </a:bodyPr>
          <a:lstStyle/>
          <a:p>
            <a:r>
              <a:rPr lang="en-US" sz="1800" b="1" dirty="0">
                <a:solidFill>
                  <a:schemeClr val="accent4"/>
                </a:solidFill>
                <a:latin typeface="+mn-lt"/>
                <a:cs typeface="Calibri" panose="020F0502020204030204" pitchFamily="34" charset="0"/>
              </a:rPr>
              <a:t>Participants:</a:t>
            </a:r>
            <a:r>
              <a:rPr lang="en-US" sz="1800" dirty="0">
                <a:solidFill>
                  <a:schemeClr val="accent4"/>
                </a:solidFill>
                <a:latin typeface="+mn-lt"/>
                <a:cs typeface="Calibri" panose="020F0502020204030204" pitchFamily="34" charset="0"/>
              </a:rPr>
              <a:t> xx</a:t>
            </a:r>
          </a:p>
        </p:txBody>
      </p:sp>
      <p:sp>
        <p:nvSpPr>
          <p:cNvPr id="7" name="Textfeld 6">
            <a:extLst>
              <a:ext uri="{FF2B5EF4-FFF2-40B4-BE49-F238E27FC236}">
                <a16:creationId xmlns:a16="http://schemas.microsoft.com/office/drawing/2014/main" id="{67B54CC7-470B-B8B0-9469-8B293637A928}"/>
              </a:ext>
            </a:extLst>
          </p:cNvPr>
          <p:cNvSpPr txBox="1"/>
          <p:nvPr/>
        </p:nvSpPr>
        <p:spPr>
          <a:xfrm>
            <a:off x="9927907" y="1578078"/>
            <a:ext cx="1928733" cy="369332"/>
          </a:xfrm>
          <a:prstGeom prst="rect">
            <a:avLst/>
          </a:prstGeom>
          <a:noFill/>
        </p:spPr>
        <p:txBody>
          <a:bodyPr wrap="none" rtlCol="0">
            <a:spAutoFit/>
          </a:bodyPr>
          <a:lstStyle/>
          <a:p>
            <a:pPr algn="r"/>
            <a:r>
              <a:rPr lang="en-US" sz="1800" b="1" dirty="0">
                <a:solidFill>
                  <a:schemeClr val="accent4"/>
                </a:solidFill>
                <a:latin typeface="+mn-lt"/>
                <a:cs typeface="Calibri" panose="020F0502020204030204" pitchFamily="34" charset="0"/>
              </a:rPr>
              <a:t>Date:</a:t>
            </a:r>
            <a:r>
              <a:rPr lang="en-US" sz="1800" dirty="0">
                <a:solidFill>
                  <a:schemeClr val="accent4"/>
                </a:solidFill>
                <a:latin typeface="+mn-lt"/>
                <a:cs typeface="Calibri" panose="020F0502020204030204" pitchFamily="34" charset="0"/>
              </a:rPr>
              <a:t> xx.xx.2026</a:t>
            </a:r>
          </a:p>
        </p:txBody>
      </p:sp>
      <p:sp>
        <p:nvSpPr>
          <p:cNvPr id="12" name="Rechteck 11">
            <a:extLst>
              <a:ext uri="{FF2B5EF4-FFF2-40B4-BE49-F238E27FC236}">
                <a16:creationId xmlns:a16="http://schemas.microsoft.com/office/drawing/2014/main" id="{696BB2A7-BC7D-19A2-8899-0C8289FF5A01}"/>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Use in customer meetings
</a:t>
            </a:r>
            <a:r>
              <a:rPr lang="en-US" sz="1200" dirty="0">
                <a:solidFill>
                  <a:schemeClr val="tx1"/>
                </a:solidFill>
                <a:latin typeface="+mn-lt"/>
              </a:rPr>
              <a:t>You can use this page 1-to-1 in a strategic annual review to record the most important results in a compact minutes of meeting.</a:t>
            </a:r>
          </a:p>
        </p:txBody>
      </p:sp>
      <p:sp>
        <p:nvSpPr>
          <p:cNvPr id="3" name="Fußzeilenplatzhalter 2">
            <a:extLst>
              <a:ext uri="{FF2B5EF4-FFF2-40B4-BE49-F238E27FC236}">
                <a16:creationId xmlns:a16="http://schemas.microsoft.com/office/drawing/2014/main" id="{ECF04A6D-8121-C250-C411-20CD5A592495}"/>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7BDD624E-7CCB-7CE1-7E1B-F850423FAFAA}"/>
              </a:ext>
            </a:extLst>
          </p:cNvPr>
          <p:cNvSpPr>
            <a:spLocks noGrp="1"/>
          </p:cNvSpPr>
          <p:nvPr>
            <p:ph type="sldNum" sz="quarter" idx="11"/>
          </p:nvPr>
        </p:nvSpPr>
        <p:spPr/>
        <p:txBody>
          <a:bodyPr/>
          <a:lstStyle/>
          <a:p>
            <a:fld id="{31D0D8A1-E263-4FBF-9BF3-AA3869F8EB11}" type="slidenum">
              <a:rPr lang="de-DE" smtClean="0"/>
              <a:pPr/>
              <a:t>17</a:t>
            </a:fld>
            <a:endParaRPr lang="de-DE" dirty="0">
              <a:latin typeface="+mn-lt"/>
            </a:endParaRPr>
          </a:p>
        </p:txBody>
      </p:sp>
    </p:spTree>
    <p:extLst>
      <p:ext uri="{BB962C8B-B14F-4D97-AF65-F5344CB8AC3E}">
        <p14:creationId xmlns:p14="http://schemas.microsoft.com/office/powerpoint/2010/main" val="360676357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AFE1E2AF-F6FC-4B87-95DC-C8E7918B0412}"/>
              </a:ext>
            </a:extLst>
          </p:cNvPr>
          <p:cNvSpPr txBox="1"/>
          <p:nvPr/>
        </p:nvSpPr>
        <p:spPr>
          <a:xfrm>
            <a:off x="4607326" y="4973106"/>
            <a:ext cx="2980560" cy="400110"/>
          </a:xfrm>
          <a:prstGeom prst="rect">
            <a:avLst/>
          </a:prstGeom>
          <a:noFill/>
        </p:spPr>
        <p:txBody>
          <a:bodyPr wrap="none" rtlCol="0">
            <a:spAutoFit/>
          </a:bodyPr>
          <a:lstStyle/>
          <a:p>
            <a:pPr algn="ctr"/>
            <a:r>
              <a:rPr lang="de-DE" sz="2000" dirty="0">
                <a:solidFill>
                  <a:schemeClr val="accent4"/>
                </a:solidFill>
                <a:latin typeface="+mn-lt"/>
              </a:rPr>
              <a:t>www.sieck-consulting.de</a:t>
            </a:r>
          </a:p>
        </p:txBody>
      </p:sp>
      <p:pic>
        <p:nvPicPr>
          <p:cNvPr id="7" name="Grafik 6" descr="Ein Bild, das Zeichnung, Teller enthält.&#10;&#10;Automatisch generierte Beschreibung">
            <a:extLst>
              <a:ext uri="{FF2B5EF4-FFF2-40B4-BE49-F238E27FC236}">
                <a16:creationId xmlns:a16="http://schemas.microsoft.com/office/drawing/2014/main" id="{AB4192E6-754B-4A46-B689-0FD65D83B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59" y="3212976"/>
            <a:ext cx="7200801" cy="1800200"/>
          </a:xfrm>
          <a:prstGeom prst="rect">
            <a:avLst/>
          </a:prstGeom>
        </p:spPr>
      </p:pic>
    </p:spTree>
    <p:extLst>
      <p:ext uri="{BB962C8B-B14F-4D97-AF65-F5344CB8AC3E}">
        <p14:creationId xmlns:p14="http://schemas.microsoft.com/office/powerpoint/2010/main" val="97831257"/>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orange, rot, Design enthält.&#10;&#10;Automatisch generierte Beschreibung">
            <a:extLst>
              <a:ext uri="{FF2B5EF4-FFF2-40B4-BE49-F238E27FC236}">
                <a16:creationId xmlns:a16="http://schemas.microsoft.com/office/drawing/2014/main" id="{BB766B9F-060A-B126-2D1D-E61B2AD75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feld 10">
            <a:extLst>
              <a:ext uri="{FF2B5EF4-FFF2-40B4-BE49-F238E27FC236}">
                <a16:creationId xmlns:a16="http://schemas.microsoft.com/office/drawing/2014/main" id="{B9524933-D287-3B41-7CAC-039A8A51055D}"/>
              </a:ext>
            </a:extLst>
          </p:cNvPr>
          <p:cNvSpPr txBox="1"/>
          <p:nvPr/>
        </p:nvSpPr>
        <p:spPr>
          <a:xfrm>
            <a:off x="2279576" y="2780928"/>
            <a:ext cx="7128792" cy="1569660"/>
          </a:xfrm>
          <a:prstGeom prst="rect">
            <a:avLst/>
          </a:prstGeom>
          <a:noFill/>
        </p:spPr>
        <p:txBody>
          <a:bodyPr wrap="square">
            <a:spAutoFit/>
          </a:bodyPr>
          <a:lstStyle/>
          <a:p>
            <a:r>
              <a:rPr lang="en-US" sz="3200" dirty="0">
                <a:solidFill>
                  <a:schemeClr val="bg1"/>
                </a:solidFill>
                <a:latin typeface="+mn-lt"/>
              </a:rPr>
              <a:t>Optional elements that you could add to your individual Key Account Plan,</a:t>
            </a:r>
            <a:br>
              <a:rPr lang="en-US" sz="3200" dirty="0">
                <a:solidFill>
                  <a:schemeClr val="bg1"/>
                </a:solidFill>
                <a:latin typeface="+mn-lt"/>
              </a:rPr>
            </a:br>
            <a:r>
              <a:rPr lang="en-US" sz="3200" dirty="0">
                <a:solidFill>
                  <a:schemeClr val="bg1"/>
                </a:solidFill>
                <a:latin typeface="+mn-lt"/>
              </a:rPr>
              <a:t>if required.</a:t>
            </a:r>
            <a:endParaRPr lang="de-DE" sz="3200" dirty="0">
              <a:solidFill>
                <a:schemeClr val="bg1"/>
              </a:solidFill>
              <a:latin typeface="+mn-lt"/>
            </a:endParaRPr>
          </a:p>
        </p:txBody>
      </p:sp>
    </p:spTree>
    <p:extLst>
      <p:ext uri="{BB962C8B-B14F-4D97-AF65-F5344CB8AC3E}">
        <p14:creationId xmlns:p14="http://schemas.microsoft.com/office/powerpoint/2010/main" val="114118701"/>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1EEBE2A-5C69-B35E-00FF-C78F9BB4BAE0}"/>
              </a:ext>
            </a:extLst>
          </p:cNvPr>
          <p:cNvSpPr>
            <a:spLocks noGrp="1"/>
          </p:cNvSpPr>
          <p:nvPr>
            <p:ph type="title"/>
          </p:nvPr>
        </p:nvSpPr>
        <p:spPr/>
        <p:txBody>
          <a:bodyPr/>
          <a:lstStyle/>
          <a:p>
            <a:r>
              <a:rPr lang="en-US" dirty="0"/>
              <a:t>Content Key Account Plan</a:t>
            </a:r>
          </a:p>
        </p:txBody>
      </p:sp>
      <p:sp>
        <p:nvSpPr>
          <p:cNvPr id="4" name="Fußzeilenplatzhalter 3">
            <a:extLst>
              <a:ext uri="{FF2B5EF4-FFF2-40B4-BE49-F238E27FC236}">
                <a16:creationId xmlns:a16="http://schemas.microsoft.com/office/drawing/2014/main" id="{552243C5-7B31-4C08-F61A-BD831983A7E1}"/>
              </a:ext>
            </a:extLst>
          </p:cNvPr>
          <p:cNvSpPr>
            <a:spLocks noGrp="1"/>
          </p:cNvSpPr>
          <p:nvPr>
            <p:ph type="ftr" sz="quarter" idx="10"/>
          </p:nvPr>
        </p:nvSpPr>
        <p:spPr/>
        <p:txBody>
          <a:bodyPr/>
          <a:lstStyle/>
          <a:p>
            <a:r>
              <a:rPr lang="en-US" dirty="0">
                <a:latin typeface="+mn-lt"/>
              </a:rPr>
              <a:t>Key Account Plan Vorlage - Hartmut Sieck - www.sieck-consulting.de</a:t>
            </a:r>
          </a:p>
        </p:txBody>
      </p:sp>
      <p:sp>
        <p:nvSpPr>
          <p:cNvPr id="5" name="Foliennummernplatzhalter 4">
            <a:extLst>
              <a:ext uri="{FF2B5EF4-FFF2-40B4-BE49-F238E27FC236}">
                <a16:creationId xmlns:a16="http://schemas.microsoft.com/office/drawing/2014/main" id="{EADA7E6B-D7BF-0AE7-F71F-C6B29B45BF8F}"/>
              </a:ext>
            </a:extLst>
          </p:cNvPr>
          <p:cNvSpPr>
            <a:spLocks noGrp="1"/>
          </p:cNvSpPr>
          <p:nvPr>
            <p:ph type="sldNum" sz="quarter" idx="11"/>
          </p:nvPr>
        </p:nvSpPr>
        <p:spPr/>
        <p:txBody>
          <a:bodyPr/>
          <a:lstStyle/>
          <a:p>
            <a:fld id="{31D0D8A1-E263-4FBF-9BF3-AA3869F8EB11}" type="slidenum">
              <a:rPr lang="en-US" smtClean="0"/>
              <a:pPr/>
              <a:t>2</a:t>
            </a:fld>
            <a:endParaRPr lang="en-US" dirty="0">
              <a:latin typeface="+mn-lt"/>
            </a:endParaRPr>
          </a:p>
        </p:txBody>
      </p:sp>
      <p:sp>
        <p:nvSpPr>
          <p:cNvPr id="7" name="Rechteck 6">
            <a:extLst>
              <a:ext uri="{FF2B5EF4-FFF2-40B4-BE49-F238E27FC236}">
                <a16:creationId xmlns:a16="http://schemas.microsoft.com/office/drawing/2014/main" id="{CDC5EE03-8E2D-863C-2D77-BF0711B34C70}"/>
              </a:ext>
            </a:extLst>
          </p:cNvPr>
          <p:cNvSpPr/>
          <p:nvPr/>
        </p:nvSpPr>
        <p:spPr bwMode="auto">
          <a:xfrm>
            <a:off x="983432" y="1145096"/>
            <a:ext cx="3096344" cy="5112568"/>
          </a:xfrm>
          <a:prstGeom prst="rect">
            <a:avLst/>
          </a:prstGeom>
          <a:solidFill>
            <a:srgbClr val="FF5229"/>
          </a:solidFill>
          <a:ln w="2857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a:ln>
                <a:noFill/>
              </a:ln>
              <a:solidFill>
                <a:schemeClr val="tx1"/>
              </a:solidFill>
              <a:effectLst/>
              <a:latin typeface="+mn-lt"/>
            </a:endParaRPr>
          </a:p>
        </p:txBody>
      </p:sp>
      <p:sp>
        <p:nvSpPr>
          <p:cNvPr id="8" name="Textfeld 7">
            <a:extLst>
              <a:ext uri="{FF2B5EF4-FFF2-40B4-BE49-F238E27FC236}">
                <a16:creationId xmlns:a16="http://schemas.microsoft.com/office/drawing/2014/main" id="{9F82E7EB-61E2-3ACC-67DD-4F7250C1EDDE}"/>
              </a:ext>
            </a:extLst>
          </p:cNvPr>
          <p:cNvSpPr txBox="1"/>
          <p:nvPr/>
        </p:nvSpPr>
        <p:spPr>
          <a:xfrm>
            <a:off x="1051046" y="1124744"/>
            <a:ext cx="813043" cy="1446550"/>
          </a:xfrm>
          <a:prstGeom prst="rect">
            <a:avLst/>
          </a:prstGeom>
          <a:noFill/>
          <a:ln>
            <a:noFill/>
          </a:ln>
        </p:spPr>
        <p:txBody>
          <a:bodyPr wrap="none" rtlCol="0">
            <a:spAutoFit/>
          </a:bodyPr>
          <a:lstStyle/>
          <a:p>
            <a:pPr algn="l"/>
            <a:r>
              <a:rPr lang="en-US" sz="8800" dirty="0">
                <a:solidFill>
                  <a:schemeClr val="bg1"/>
                </a:solidFill>
                <a:latin typeface="+mn-lt"/>
                <a:cs typeface="Calibri" panose="020F0502020204030204" pitchFamily="34" charset="0"/>
              </a:rPr>
              <a:t>1</a:t>
            </a:r>
          </a:p>
        </p:txBody>
      </p:sp>
      <p:sp>
        <p:nvSpPr>
          <p:cNvPr id="9" name="Textfeld 8">
            <a:extLst>
              <a:ext uri="{FF2B5EF4-FFF2-40B4-BE49-F238E27FC236}">
                <a16:creationId xmlns:a16="http://schemas.microsoft.com/office/drawing/2014/main" id="{1304E423-B0AA-AF8F-0A57-4F28989E4000}"/>
              </a:ext>
            </a:extLst>
          </p:cNvPr>
          <p:cNvSpPr txBox="1"/>
          <p:nvPr/>
        </p:nvSpPr>
        <p:spPr>
          <a:xfrm>
            <a:off x="1213053" y="2529483"/>
            <a:ext cx="1752403" cy="707886"/>
          </a:xfrm>
          <a:prstGeom prst="rect">
            <a:avLst/>
          </a:prstGeom>
          <a:solidFill>
            <a:srgbClr val="FF5229"/>
          </a:solidFill>
          <a:ln>
            <a:noFill/>
          </a:ln>
        </p:spPr>
        <p:txBody>
          <a:bodyPr wrap="none" rtlCol="0">
            <a:spAutoFit/>
          </a:bodyPr>
          <a:lstStyle/>
          <a:p>
            <a:pPr algn="l"/>
            <a:r>
              <a:rPr lang="en-US" sz="2000" b="1" dirty="0">
                <a:solidFill>
                  <a:schemeClr val="bg1"/>
                </a:solidFill>
                <a:latin typeface="+mn-lt"/>
                <a:cs typeface="Calibri" panose="020F0502020204030204" pitchFamily="34" charset="0"/>
              </a:rPr>
              <a:t>Management</a:t>
            </a:r>
          </a:p>
          <a:p>
            <a:pPr algn="l"/>
            <a:r>
              <a:rPr lang="en-US" sz="2000" b="1" dirty="0">
                <a:solidFill>
                  <a:schemeClr val="bg1"/>
                </a:solidFill>
                <a:latin typeface="+mn-lt"/>
                <a:cs typeface="Calibri" panose="020F0502020204030204" pitchFamily="34" charset="0"/>
              </a:rPr>
              <a:t>Summary</a:t>
            </a:r>
          </a:p>
        </p:txBody>
      </p:sp>
      <p:sp>
        <p:nvSpPr>
          <p:cNvPr id="10" name="Textfeld 9">
            <a:extLst>
              <a:ext uri="{FF2B5EF4-FFF2-40B4-BE49-F238E27FC236}">
                <a16:creationId xmlns:a16="http://schemas.microsoft.com/office/drawing/2014/main" id="{8AC39290-2C8E-7FFD-5DF8-CFB7F199C44D}"/>
              </a:ext>
            </a:extLst>
          </p:cNvPr>
          <p:cNvSpPr txBox="1"/>
          <p:nvPr/>
        </p:nvSpPr>
        <p:spPr>
          <a:xfrm>
            <a:off x="1213053" y="3753787"/>
            <a:ext cx="1563826" cy="830997"/>
          </a:xfrm>
          <a:prstGeom prst="rect">
            <a:avLst/>
          </a:prstGeom>
          <a:solidFill>
            <a:srgbClr val="FF5229"/>
          </a:solidFill>
          <a:ln>
            <a:noFill/>
          </a:ln>
        </p:spPr>
        <p:txBody>
          <a:bodyPr wrap="none" rtlCol="0">
            <a:spAutoFit/>
          </a:bodyPr>
          <a:lstStyle/>
          <a:p>
            <a:pPr marL="174625" indent="-174625">
              <a:buFont typeface="Arial" panose="020B0604020202020204" pitchFamily="34" charset="0"/>
              <a:buChar char="•"/>
            </a:pPr>
            <a:r>
              <a:rPr lang="en-US" sz="1200" dirty="0">
                <a:solidFill>
                  <a:schemeClr val="bg1"/>
                </a:solidFill>
                <a:latin typeface="+mn-lt"/>
                <a:cs typeface="Calibri" panose="020F0502020204030204" pitchFamily="34" charset="0"/>
              </a:rPr>
              <a:t>News &amp; updates </a:t>
            </a:r>
          </a:p>
          <a:p>
            <a:pPr marL="174625" indent="-174625">
              <a:buFont typeface="Arial" panose="020B0604020202020204" pitchFamily="34" charset="0"/>
              <a:buChar char="•"/>
            </a:pPr>
            <a:r>
              <a:rPr lang="en-US" sz="1200" dirty="0">
                <a:solidFill>
                  <a:schemeClr val="bg1"/>
                </a:solidFill>
                <a:latin typeface="+mn-lt"/>
                <a:cs typeface="Calibri" panose="020F0502020204030204" pitchFamily="34" charset="0"/>
              </a:rPr>
              <a:t>Key figures</a:t>
            </a:r>
          </a:p>
          <a:p>
            <a:pPr marL="174625" indent="-174625">
              <a:buFont typeface="Arial" panose="020B0604020202020204" pitchFamily="34" charset="0"/>
              <a:buChar char="•"/>
            </a:pPr>
            <a:r>
              <a:rPr lang="en-US" sz="1200" dirty="0">
                <a:solidFill>
                  <a:schemeClr val="bg1"/>
                </a:solidFill>
                <a:latin typeface="+mn-lt"/>
                <a:cs typeface="Calibri" panose="020F0502020204030204" pitchFamily="34" charset="0"/>
              </a:rPr>
              <a:t>Top Opportunities</a:t>
            </a:r>
          </a:p>
          <a:p>
            <a:pPr marL="174625" indent="-174625" algn="l">
              <a:buFont typeface="Arial" panose="020B0604020202020204" pitchFamily="34" charset="0"/>
              <a:buChar char="•"/>
            </a:pPr>
            <a:r>
              <a:rPr lang="en-US" sz="1200" dirty="0">
                <a:solidFill>
                  <a:schemeClr val="bg1"/>
                </a:solidFill>
                <a:latin typeface="+mn-lt"/>
                <a:cs typeface="Calibri" panose="020F0502020204030204" pitchFamily="34" charset="0"/>
              </a:rPr>
              <a:t>Green / red flags</a:t>
            </a:r>
          </a:p>
        </p:txBody>
      </p:sp>
      <p:sp>
        <p:nvSpPr>
          <p:cNvPr id="39" name="Rechteck 38">
            <a:extLst>
              <a:ext uri="{FF2B5EF4-FFF2-40B4-BE49-F238E27FC236}">
                <a16:creationId xmlns:a16="http://schemas.microsoft.com/office/drawing/2014/main" id="{2D40A390-367C-E05F-E9FE-64A51EB9FCC9}"/>
              </a:ext>
            </a:extLst>
          </p:cNvPr>
          <p:cNvSpPr/>
          <p:nvPr/>
        </p:nvSpPr>
        <p:spPr bwMode="auto">
          <a:xfrm>
            <a:off x="4511824" y="1145096"/>
            <a:ext cx="3096344" cy="5112568"/>
          </a:xfrm>
          <a:prstGeom prst="rect">
            <a:avLst/>
          </a:prstGeom>
          <a:solidFill>
            <a:srgbClr val="FF5229"/>
          </a:solidFill>
          <a:ln w="2857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a:ln>
                <a:noFill/>
              </a:ln>
              <a:solidFill>
                <a:schemeClr val="bg1"/>
              </a:solidFill>
              <a:effectLst/>
              <a:latin typeface="+mn-lt"/>
            </a:endParaRPr>
          </a:p>
        </p:txBody>
      </p:sp>
      <p:sp>
        <p:nvSpPr>
          <p:cNvPr id="40" name="Textfeld 39">
            <a:extLst>
              <a:ext uri="{FF2B5EF4-FFF2-40B4-BE49-F238E27FC236}">
                <a16:creationId xmlns:a16="http://schemas.microsoft.com/office/drawing/2014/main" id="{80313519-69C3-F83B-B8CD-16ABAF512B82}"/>
              </a:ext>
            </a:extLst>
          </p:cNvPr>
          <p:cNvSpPr txBox="1"/>
          <p:nvPr/>
        </p:nvSpPr>
        <p:spPr>
          <a:xfrm>
            <a:off x="4579438" y="1124744"/>
            <a:ext cx="813043" cy="1446550"/>
          </a:xfrm>
          <a:prstGeom prst="rect">
            <a:avLst/>
          </a:prstGeom>
          <a:noFill/>
          <a:ln>
            <a:noFill/>
          </a:ln>
        </p:spPr>
        <p:txBody>
          <a:bodyPr wrap="none" rtlCol="0">
            <a:spAutoFit/>
          </a:bodyPr>
          <a:lstStyle/>
          <a:p>
            <a:pPr algn="l"/>
            <a:r>
              <a:rPr lang="en-US" sz="8800" dirty="0">
                <a:solidFill>
                  <a:schemeClr val="bg1"/>
                </a:solidFill>
                <a:latin typeface="+mn-lt"/>
                <a:cs typeface="Calibri" panose="020F0502020204030204" pitchFamily="34" charset="0"/>
              </a:rPr>
              <a:t>2</a:t>
            </a:r>
          </a:p>
        </p:txBody>
      </p:sp>
      <p:sp>
        <p:nvSpPr>
          <p:cNvPr id="41" name="Textfeld 40">
            <a:extLst>
              <a:ext uri="{FF2B5EF4-FFF2-40B4-BE49-F238E27FC236}">
                <a16:creationId xmlns:a16="http://schemas.microsoft.com/office/drawing/2014/main" id="{3B5D0044-531A-00E1-DBBB-A87F84DADF02}"/>
              </a:ext>
            </a:extLst>
          </p:cNvPr>
          <p:cNvSpPr txBox="1"/>
          <p:nvPr/>
        </p:nvSpPr>
        <p:spPr>
          <a:xfrm>
            <a:off x="4741445" y="2529483"/>
            <a:ext cx="2029851" cy="400110"/>
          </a:xfrm>
          <a:prstGeom prst="rect">
            <a:avLst/>
          </a:prstGeom>
          <a:solidFill>
            <a:srgbClr val="FF5229"/>
          </a:solidFill>
          <a:ln>
            <a:noFill/>
          </a:ln>
        </p:spPr>
        <p:txBody>
          <a:bodyPr wrap="none" rtlCol="0">
            <a:spAutoFit/>
          </a:bodyPr>
          <a:lstStyle/>
          <a:p>
            <a:pPr algn="l"/>
            <a:r>
              <a:rPr lang="en-US" sz="2000" b="1" dirty="0">
                <a:solidFill>
                  <a:schemeClr val="bg1"/>
                </a:solidFill>
                <a:latin typeface="+mn-lt"/>
                <a:cs typeface="Calibri" panose="020F0502020204030204" pitchFamily="34" charset="0"/>
              </a:rPr>
              <a:t>360° – Analysis</a:t>
            </a:r>
          </a:p>
        </p:txBody>
      </p:sp>
      <p:sp>
        <p:nvSpPr>
          <p:cNvPr id="42" name="Textfeld 41">
            <a:extLst>
              <a:ext uri="{FF2B5EF4-FFF2-40B4-BE49-F238E27FC236}">
                <a16:creationId xmlns:a16="http://schemas.microsoft.com/office/drawing/2014/main" id="{C0ECEACE-84BD-C6D5-CB8F-DD95D8D866C8}"/>
              </a:ext>
            </a:extLst>
          </p:cNvPr>
          <p:cNvSpPr txBox="1"/>
          <p:nvPr/>
        </p:nvSpPr>
        <p:spPr>
          <a:xfrm>
            <a:off x="4741445" y="3753787"/>
            <a:ext cx="2650699" cy="2308324"/>
          </a:xfrm>
          <a:prstGeom prst="rect">
            <a:avLst/>
          </a:prstGeom>
          <a:solidFill>
            <a:srgbClr val="FF5229"/>
          </a:solidFill>
          <a:ln>
            <a:noFill/>
          </a:ln>
        </p:spPr>
        <p:txBody>
          <a:bodyPr wrap="square" rtlCol="0">
            <a:spAutoFit/>
          </a:bodyPr>
          <a:lstStyle/>
          <a:p>
            <a:pPr marL="174625" indent="-174625">
              <a:buFont typeface="Arial" panose="020B0604020202020204" pitchFamily="34" charset="0"/>
              <a:buChar char="•"/>
            </a:pPr>
            <a:r>
              <a:rPr lang="en-US" sz="1200" dirty="0">
                <a:solidFill>
                  <a:schemeClr val="bg1"/>
                </a:solidFill>
                <a:latin typeface="+mn-lt"/>
                <a:cs typeface="Calibri" panose="020F0502020204030204" pitchFamily="34" charset="0"/>
              </a:rPr>
              <a:t>Account profile
Key Account goals, market environment</a:t>
            </a:r>
          </a:p>
          <a:p>
            <a:pPr marL="174625" indent="-174625">
              <a:buFont typeface="Arial" panose="020B0604020202020204" pitchFamily="34" charset="0"/>
              <a:buChar char="•"/>
            </a:pPr>
            <a:r>
              <a:rPr lang="en-US" sz="1200" dirty="0">
                <a:solidFill>
                  <a:schemeClr val="bg1"/>
                </a:solidFill>
                <a:latin typeface="+mn-lt"/>
                <a:cs typeface="Calibri" panose="020F0502020204030204" pitchFamily="34" charset="0"/>
              </a:rPr>
              <a:t>Purchasing strategy
Important people
Top locations, purchasing volume, addressable potentials
Lessons learned: won – lost – learned 
Lean KAM or strategic partnership
Our top opportunities and risks</a:t>
            </a:r>
          </a:p>
        </p:txBody>
      </p:sp>
      <p:sp>
        <p:nvSpPr>
          <p:cNvPr id="44" name="Rechteck 43">
            <a:extLst>
              <a:ext uri="{FF2B5EF4-FFF2-40B4-BE49-F238E27FC236}">
                <a16:creationId xmlns:a16="http://schemas.microsoft.com/office/drawing/2014/main" id="{C727DF91-48CA-B1F5-DB88-672CD5910D74}"/>
              </a:ext>
            </a:extLst>
          </p:cNvPr>
          <p:cNvSpPr/>
          <p:nvPr/>
        </p:nvSpPr>
        <p:spPr bwMode="auto">
          <a:xfrm>
            <a:off x="8040216" y="1145096"/>
            <a:ext cx="3096344" cy="5112568"/>
          </a:xfrm>
          <a:prstGeom prst="rect">
            <a:avLst/>
          </a:prstGeom>
          <a:solidFill>
            <a:srgbClr val="FF5229"/>
          </a:solidFill>
          <a:ln w="2857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a:ln>
                <a:noFill/>
              </a:ln>
              <a:solidFill>
                <a:schemeClr val="bg1"/>
              </a:solidFill>
              <a:effectLst/>
              <a:latin typeface="+mn-lt"/>
            </a:endParaRPr>
          </a:p>
        </p:txBody>
      </p:sp>
      <p:sp>
        <p:nvSpPr>
          <p:cNvPr id="45" name="Textfeld 44">
            <a:extLst>
              <a:ext uri="{FF2B5EF4-FFF2-40B4-BE49-F238E27FC236}">
                <a16:creationId xmlns:a16="http://schemas.microsoft.com/office/drawing/2014/main" id="{0A858CF3-7CAF-045F-48D7-23BE68592C79}"/>
              </a:ext>
            </a:extLst>
          </p:cNvPr>
          <p:cNvSpPr txBox="1"/>
          <p:nvPr/>
        </p:nvSpPr>
        <p:spPr>
          <a:xfrm>
            <a:off x="8107830" y="1124744"/>
            <a:ext cx="813043" cy="1446550"/>
          </a:xfrm>
          <a:prstGeom prst="rect">
            <a:avLst/>
          </a:prstGeom>
          <a:noFill/>
          <a:ln w="28575">
            <a:noFill/>
          </a:ln>
        </p:spPr>
        <p:txBody>
          <a:bodyPr wrap="none" rtlCol="0">
            <a:spAutoFit/>
          </a:bodyPr>
          <a:lstStyle/>
          <a:p>
            <a:pPr algn="l"/>
            <a:r>
              <a:rPr lang="en-US" sz="8800" dirty="0">
                <a:solidFill>
                  <a:schemeClr val="bg1"/>
                </a:solidFill>
                <a:latin typeface="+mn-lt"/>
                <a:cs typeface="Calibri" panose="020F0502020204030204" pitchFamily="34" charset="0"/>
              </a:rPr>
              <a:t>3</a:t>
            </a:r>
          </a:p>
        </p:txBody>
      </p:sp>
      <p:sp>
        <p:nvSpPr>
          <p:cNvPr id="46" name="Textfeld 45">
            <a:extLst>
              <a:ext uri="{FF2B5EF4-FFF2-40B4-BE49-F238E27FC236}">
                <a16:creationId xmlns:a16="http://schemas.microsoft.com/office/drawing/2014/main" id="{3150737B-8FE5-CBEC-8B05-BFD058C15D54}"/>
              </a:ext>
            </a:extLst>
          </p:cNvPr>
          <p:cNvSpPr txBox="1"/>
          <p:nvPr/>
        </p:nvSpPr>
        <p:spPr>
          <a:xfrm>
            <a:off x="8269837" y="2529483"/>
            <a:ext cx="2735044" cy="400110"/>
          </a:xfrm>
          <a:prstGeom prst="rect">
            <a:avLst/>
          </a:prstGeom>
          <a:solidFill>
            <a:srgbClr val="FF5229"/>
          </a:solidFill>
          <a:ln w="28575">
            <a:noFill/>
          </a:ln>
        </p:spPr>
        <p:txBody>
          <a:bodyPr wrap="none" rtlCol="0">
            <a:spAutoFit/>
          </a:bodyPr>
          <a:lstStyle/>
          <a:p>
            <a:pPr algn="l"/>
            <a:r>
              <a:rPr lang="en-US" sz="2000" b="1" dirty="0">
                <a:solidFill>
                  <a:schemeClr val="bg1"/>
                </a:solidFill>
                <a:latin typeface="+mn-lt"/>
                <a:cs typeface="Calibri" panose="020F0502020204030204" pitchFamily="34" charset="0"/>
              </a:rPr>
              <a:t>Strategy – Roadmap </a:t>
            </a:r>
          </a:p>
        </p:txBody>
      </p:sp>
      <p:sp>
        <p:nvSpPr>
          <p:cNvPr id="47" name="Textfeld 46">
            <a:extLst>
              <a:ext uri="{FF2B5EF4-FFF2-40B4-BE49-F238E27FC236}">
                <a16:creationId xmlns:a16="http://schemas.microsoft.com/office/drawing/2014/main" id="{FEA239EF-3A6D-FA2E-9144-ED2C4520F986}"/>
              </a:ext>
            </a:extLst>
          </p:cNvPr>
          <p:cNvSpPr txBox="1"/>
          <p:nvPr/>
        </p:nvSpPr>
        <p:spPr>
          <a:xfrm>
            <a:off x="8269838" y="3753787"/>
            <a:ext cx="2709110" cy="1754326"/>
          </a:xfrm>
          <a:prstGeom prst="rect">
            <a:avLst/>
          </a:prstGeom>
          <a:solidFill>
            <a:srgbClr val="FF5229"/>
          </a:solidFill>
          <a:ln w="28575">
            <a:noFill/>
          </a:ln>
        </p:spPr>
        <p:txBody>
          <a:bodyPr wrap="square" rtlCol="0">
            <a:spAutoFit/>
          </a:bodyPr>
          <a:lstStyle/>
          <a:p>
            <a:pPr marL="174625" indent="-174625">
              <a:buFont typeface="Arial" panose="020B0604020202020204" pitchFamily="34" charset="0"/>
              <a:buChar char="•"/>
            </a:pPr>
            <a:r>
              <a:rPr lang="en-US" sz="1200" dirty="0">
                <a:solidFill>
                  <a:schemeClr val="bg1"/>
                </a:solidFill>
                <a:latin typeface="+mn-lt"/>
                <a:cs typeface="Calibri" panose="020F0502020204030204" pitchFamily="34" charset="0"/>
              </a:rPr>
              <a:t>Strategic goals and implementation plan
Action plan per customer site</a:t>
            </a:r>
          </a:p>
          <a:p>
            <a:pPr marL="174625" indent="-174625">
              <a:buFont typeface="Arial" panose="020B0604020202020204" pitchFamily="34" charset="0"/>
              <a:buChar char="•"/>
            </a:pPr>
            <a:r>
              <a:rPr lang="en-US" sz="1200" dirty="0">
                <a:solidFill>
                  <a:schemeClr val="bg1"/>
                </a:solidFill>
                <a:latin typeface="+mn-lt"/>
                <a:cs typeface="Calibri" panose="020F0502020204030204" pitchFamily="34" charset="0"/>
              </a:rPr>
              <a:t>Touchpoint and communication plan
Framework agreement: key data, scope, ...
Minutes of the strategic annual meeting</a:t>
            </a:r>
          </a:p>
        </p:txBody>
      </p:sp>
      <p:sp>
        <p:nvSpPr>
          <p:cNvPr id="2" name="Rechteck 1">
            <a:extLst>
              <a:ext uri="{FF2B5EF4-FFF2-40B4-BE49-F238E27FC236}">
                <a16:creationId xmlns:a16="http://schemas.microsoft.com/office/drawing/2014/main" id="{02B97342-3DA3-6A63-9335-799870BF4092}"/>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rgbClr val="000000"/>
                </a:solidFill>
                <a:latin typeface="+mn-lt"/>
              </a:rPr>
              <a:t>Tipp:</a:t>
            </a:r>
          </a:p>
          <a:p>
            <a:r>
              <a:rPr lang="en-US" sz="1200" dirty="0">
                <a:solidFill>
                  <a:srgbClr val="000000"/>
                </a:solidFill>
                <a:latin typeface="+mn-lt"/>
              </a:rPr>
              <a:t> </a:t>
            </a:r>
          </a:p>
        </p:txBody>
      </p:sp>
    </p:spTree>
    <p:extLst>
      <p:ext uri="{BB962C8B-B14F-4D97-AF65-F5344CB8AC3E}">
        <p14:creationId xmlns:p14="http://schemas.microsoft.com/office/powerpoint/2010/main" val="3799029647"/>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4E226-5211-4A01-92BC-B8EA106DC7E1}"/>
              </a:ext>
            </a:extLst>
          </p:cNvPr>
          <p:cNvSpPr>
            <a:spLocks noGrp="1"/>
          </p:cNvSpPr>
          <p:nvPr>
            <p:ph type="title"/>
          </p:nvPr>
        </p:nvSpPr>
        <p:spPr/>
        <p:txBody>
          <a:bodyPr/>
          <a:lstStyle/>
          <a:p>
            <a:r>
              <a:rPr lang="en-US" dirty="0"/>
              <a:t>Other aspects of key account analysis
</a:t>
            </a:r>
            <a:endParaRPr lang="de-DE" dirty="0"/>
          </a:p>
        </p:txBody>
      </p:sp>
      <p:sp>
        <p:nvSpPr>
          <p:cNvPr id="6" name="Fußzeilenplatzhalter 5">
            <a:extLst>
              <a:ext uri="{FF2B5EF4-FFF2-40B4-BE49-F238E27FC236}">
                <a16:creationId xmlns:a16="http://schemas.microsoft.com/office/drawing/2014/main" id="{0F46AC7D-69A2-3B92-8177-C70DA5838B23}"/>
              </a:ext>
            </a:extLst>
          </p:cNvPr>
          <p:cNvSpPr>
            <a:spLocks noGrp="1"/>
          </p:cNvSpPr>
          <p:nvPr>
            <p:ph type="ftr" sz="quarter" idx="10"/>
          </p:nvPr>
        </p:nvSpPr>
        <p:spPr/>
        <p:txBody>
          <a:bodyPr/>
          <a:lstStyle/>
          <a:p>
            <a:r>
              <a:rPr lang="en-US"/>
              <a:t>Key Account Plan Template - Hartmut Sieck - www.sieck-consulting.de</a:t>
            </a:r>
            <a:endParaRPr lang="de-DE" dirty="0"/>
          </a:p>
        </p:txBody>
      </p:sp>
      <p:sp>
        <p:nvSpPr>
          <p:cNvPr id="7" name="Foliennummernplatzhalter 6">
            <a:extLst>
              <a:ext uri="{FF2B5EF4-FFF2-40B4-BE49-F238E27FC236}">
                <a16:creationId xmlns:a16="http://schemas.microsoft.com/office/drawing/2014/main" id="{5E25D35E-1D91-7178-AA7D-BD326446A990}"/>
              </a:ext>
            </a:extLst>
          </p:cNvPr>
          <p:cNvSpPr>
            <a:spLocks noGrp="1"/>
          </p:cNvSpPr>
          <p:nvPr>
            <p:ph type="sldNum" sz="quarter" idx="11"/>
          </p:nvPr>
        </p:nvSpPr>
        <p:spPr/>
        <p:txBody>
          <a:bodyPr/>
          <a:lstStyle/>
          <a:p>
            <a:fld id="{31D0D8A1-E263-4FBF-9BF3-AA3869F8EB11}" type="slidenum">
              <a:rPr lang="de-DE" smtClean="0"/>
              <a:pPr/>
              <a:t>20</a:t>
            </a:fld>
            <a:endParaRPr lang="de-DE" dirty="0"/>
          </a:p>
        </p:txBody>
      </p:sp>
    </p:spTree>
    <p:extLst>
      <p:ext uri="{BB962C8B-B14F-4D97-AF65-F5344CB8AC3E}">
        <p14:creationId xmlns:p14="http://schemas.microsoft.com/office/powerpoint/2010/main" val="4265000511"/>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US" dirty="0"/>
              <a:t>2| Key Account Locations, Global Activities</a:t>
            </a:r>
          </a:p>
        </p:txBody>
      </p:sp>
      <p:sp>
        <p:nvSpPr>
          <p:cNvPr id="9" name="Freeform 4"/>
          <p:cNvSpPr>
            <a:spLocks/>
          </p:cNvSpPr>
          <p:nvPr>
            <p:custDataLst>
              <p:tags r:id="rId1"/>
            </p:custDataLst>
          </p:nvPr>
        </p:nvSpPr>
        <p:spPr bwMode="auto">
          <a:xfrm>
            <a:off x="4043364" y="5754142"/>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0" name="Freeform 5"/>
          <p:cNvSpPr>
            <a:spLocks/>
          </p:cNvSpPr>
          <p:nvPr>
            <p:custDataLst>
              <p:tags r:id="rId2"/>
            </p:custDataLst>
          </p:nvPr>
        </p:nvSpPr>
        <p:spPr bwMode="auto">
          <a:xfrm>
            <a:off x="2201864" y="1855242"/>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11" name="Freeform 6"/>
          <p:cNvSpPr>
            <a:spLocks/>
          </p:cNvSpPr>
          <p:nvPr>
            <p:custDataLst>
              <p:tags r:id="rId3"/>
            </p:custDataLst>
          </p:nvPr>
        </p:nvSpPr>
        <p:spPr bwMode="auto">
          <a:xfrm>
            <a:off x="2662239" y="2471192"/>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 name="Freeform 7"/>
          <p:cNvSpPr>
            <a:spLocks/>
          </p:cNvSpPr>
          <p:nvPr>
            <p:custDataLst>
              <p:tags r:id="rId4"/>
            </p:custDataLst>
          </p:nvPr>
        </p:nvSpPr>
        <p:spPr bwMode="auto">
          <a:xfrm>
            <a:off x="3495676" y="4022180"/>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13" name="Freeform 8"/>
          <p:cNvSpPr>
            <a:spLocks/>
          </p:cNvSpPr>
          <p:nvPr>
            <p:custDataLst>
              <p:tags r:id="rId5"/>
            </p:custDataLst>
          </p:nvPr>
        </p:nvSpPr>
        <p:spPr bwMode="auto">
          <a:xfrm>
            <a:off x="3795714" y="4585742"/>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14" name="Freeform 9"/>
          <p:cNvSpPr>
            <a:spLocks/>
          </p:cNvSpPr>
          <p:nvPr>
            <p:custDataLst>
              <p:tags r:id="rId6"/>
            </p:custDataLst>
          </p:nvPr>
        </p:nvSpPr>
        <p:spPr bwMode="auto">
          <a:xfrm>
            <a:off x="3700464" y="3868193"/>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19" name="Freeform 10"/>
          <p:cNvSpPr>
            <a:spLocks/>
          </p:cNvSpPr>
          <p:nvPr>
            <p:custDataLst>
              <p:tags r:id="rId7"/>
            </p:custDataLst>
          </p:nvPr>
        </p:nvSpPr>
        <p:spPr bwMode="auto">
          <a:xfrm>
            <a:off x="5813425" y="2814093"/>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0" name="Freeform 11"/>
          <p:cNvSpPr>
            <a:spLocks/>
          </p:cNvSpPr>
          <p:nvPr>
            <p:custDataLst>
              <p:tags r:id="rId8"/>
            </p:custDataLst>
          </p:nvPr>
        </p:nvSpPr>
        <p:spPr bwMode="auto">
          <a:xfrm>
            <a:off x="5311775" y="2688681"/>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 name="Freeform 12"/>
          <p:cNvSpPr>
            <a:spLocks/>
          </p:cNvSpPr>
          <p:nvPr>
            <p:custDataLst>
              <p:tags r:id="rId9"/>
            </p:custDataLst>
          </p:nvPr>
        </p:nvSpPr>
        <p:spPr bwMode="auto">
          <a:xfrm>
            <a:off x="5392738" y="2174331"/>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4" name="Freeform 13"/>
          <p:cNvSpPr>
            <a:spLocks/>
          </p:cNvSpPr>
          <p:nvPr>
            <p:custDataLst>
              <p:tags r:id="rId10"/>
            </p:custDataLst>
          </p:nvPr>
        </p:nvSpPr>
        <p:spPr bwMode="auto">
          <a:xfrm>
            <a:off x="5751513" y="2477542"/>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5" name="Freeform 14"/>
          <p:cNvSpPr>
            <a:spLocks/>
          </p:cNvSpPr>
          <p:nvPr>
            <p:custDataLst>
              <p:tags r:id="rId11"/>
            </p:custDataLst>
          </p:nvPr>
        </p:nvSpPr>
        <p:spPr bwMode="auto">
          <a:xfrm>
            <a:off x="7243763" y="2326731"/>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 name="Freeform 15"/>
          <p:cNvSpPr>
            <a:spLocks/>
          </p:cNvSpPr>
          <p:nvPr>
            <p:custDataLst>
              <p:tags r:id="rId12"/>
            </p:custDataLst>
          </p:nvPr>
        </p:nvSpPr>
        <p:spPr bwMode="auto">
          <a:xfrm>
            <a:off x="5935663" y="1867942"/>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7" name="Freeform 16"/>
          <p:cNvSpPr>
            <a:spLocks/>
          </p:cNvSpPr>
          <p:nvPr>
            <p:custDataLst>
              <p:tags r:id="rId13"/>
            </p:custDataLst>
          </p:nvPr>
        </p:nvSpPr>
        <p:spPr bwMode="auto">
          <a:xfrm>
            <a:off x="5672138" y="2285456"/>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8" name="Freeform 17"/>
          <p:cNvSpPr>
            <a:spLocks/>
          </p:cNvSpPr>
          <p:nvPr>
            <p:custDataLst>
              <p:tags r:id="rId14"/>
            </p:custDataLst>
          </p:nvPr>
        </p:nvSpPr>
        <p:spPr bwMode="auto">
          <a:xfrm>
            <a:off x="5697539" y="2542631"/>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9" name="Freeform 18"/>
          <p:cNvSpPr>
            <a:spLocks/>
          </p:cNvSpPr>
          <p:nvPr>
            <p:custDataLst>
              <p:tags r:id="rId15"/>
            </p:custDataLst>
          </p:nvPr>
        </p:nvSpPr>
        <p:spPr bwMode="auto">
          <a:xfrm>
            <a:off x="5715000" y="2710905"/>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nvGrpSpPr>
          <p:cNvPr id="30" name="Group 19"/>
          <p:cNvGrpSpPr>
            <a:grpSpLocks/>
          </p:cNvGrpSpPr>
          <p:nvPr>
            <p:custDataLst>
              <p:tags r:id="rId16"/>
            </p:custDataLst>
          </p:nvPr>
        </p:nvGrpSpPr>
        <p:grpSpPr bwMode="auto">
          <a:xfrm>
            <a:off x="8034339" y="3771356"/>
            <a:ext cx="473075" cy="212725"/>
            <a:chOff x="4488" y="2394"/>
            <a:chExt cx="358" cy="124"/>
          </a:xfrm>
        </p:grpSpPr>
        <p:sp>
          <p:nvSpPr>
            <p:cNvPr id="31"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sp>
        <p:nvSpPr>
          <p:cNvPr id="33" name="Freeform 22"/>
          <p:cNvSpPr>
            <a:spLocks/>
          </p:cNvSpPr>
          <p:nvPr>
            <p:custDataLst>
              <p:tags r:id="rId17"/>
            </p:custDataLst>
          </p:nvPr>
        </p:nvSpPr>
        <p:spPr bwMode="auto">
          <a:xfrm>
            <a:off x="6056313" y="1647281"/>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 name="Freeform 23"/>
          <p:cNvSpPr>
            <a:spLocks/>
          </p:cNvSpPr>
          <p:nvPr>
            <p:custDataLst>
              <p:tags r:id="rId18"/>
            </p:custDataLst>
          </p:nvPr>
        </p:nvSpPr>
        <p:spPr bwMode="auto">
          <a:xfrm>
            <a:off x="5319714" y="2634705"/>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5" name="Freeform 24"/>
          <p:cNvSpPr>
            <a:spLocks/>
          </p:cNvSpPr>
          <p:nvPr>
            <p:custDataLst>
              <p:tags r:id="rId19"/>
            </p:custDataLst>
          </p:nvPr>
        </p:nvSpPr>
        <p:spPr bwMode="auto">
          <a:xfrm>
            <a:off x="7951788" y="3372893"/>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6" name="Freeform 25"/>
          <p:cNvSpPr>
            <a:spLocks/>
          </p:cNvSpPr>
          <p:nvPr>
            <p:custDataLst>
              <p:tags r:id="rId20"/>
            </p:custDataLst>
          </p:nvPr>
        </p:nvSpPr>
        <p:spPr bwMode="auto">
          <a:xfrm>
            <a:off x="4060826" y="5760492"/>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7" name="Line 26" descr="Horizontal dunkel"/>
          <p:cNvSpPr>
            <a:spLocks noChangeShapeType="1"/>
          </p:cNvSpPr>
          <p:nvPr>
            <p:custDataLst>
              <p:tags r:id="rId21"/>
            </p:custDataLst>
          </p:nvPr>
        </p:nvSpPr>
        <p:spPr bwMode="auto">
          <a:xfrm>
            <a:off x="2522539" y="2682331"/>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 name="Freeform 27"/>
          <p:cNvSpPr>
            <a:spLocks/>
          </p:cNvSpPr>
          <p:nvPr>
            <p:custDataLst>
              <p:tags r:id="rId22"/>
            </p:custDataLst>
          </p:nvPr>
        </p:nvSpPr>
        <p:spPr bwMode="auto">
          <a:xfrm>
            <a:off x="2525714" y="2679155"/>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9" name="Freeform 28"/>
          <p:cNvSpPr>
            <a:spLocks/>
          </p:cNvSpPr>
          <p:nvPr>
            <p:custDataLst>
              <p:tags r:id="rId23"/>
            </p:custDataLst>
          </p:nvPr>
        </p:nvSpPr>
        <p:spPr bwMode="auto">
          <a:xfrm>
            <a:off x="2501901" y="2733130"/>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0" name="Freeform 29"/>
          <p:cNvSpPr>
            <a:spLocks/>
          </p:cNvSpPr>
          <p:nvPr>
            <p:custDataLst>
              <p:tags r:id="rId24"/>
            </p:custDataLst>
          </p:nvPr>
        </p:nvSpPr>
        <p:spPr bwMode="auto">
          <a:xfrm>
            <a:off x="3827463" y="2728367"/>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1" name="Freeform 30"/>
          <p:cNvSpPr>
            <a:spLocks/>
          </p:cNvSpPr>
          <p:nvPr>
            <p:custDataLst>
              <p:tags r:id="rId25"/>
            </p:custDataLst>
          </p:nvPr>
        </p:nvSpPr>
        <p:spPr bwMode="auto">
          <a:xfrm>
            <a:off x="6565901" y="2285456"/>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2" name="Freeform 31"/>
          <p:cNvSpPr>
            <a:spLocks/>
          </p:cNvSpPr>
          <p:nvPr>
            <p:custDataLst>
              <p:tags r:id="rId26"/>
            </p:custDataLst>
          </p:nvPr>
        </p:nvSpPr>
        <p:spPr bwMode="auto">
          <a:xfrm>
            <a:off x="6796089" y="2588667"/>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3" name="Freeform 32"/>
          <p:cNvSpPr>
            <a:spLocks/>
          </p:cNvSpPr>
          <p:nvPr>
            <p:custDataLst>
              <p:tags r:id="rId27"/>
            </p:custDataLst>
          </p:nvPr>
        </p:nvSpPr>
        <p:spPr bwMode="auto">
          <a:xfrm>
            <a:off x="5603876" y="3591968"/>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4" name="Freeform 33"/>
          <p:cNvSpPr>
            <a:spLocks/>
          </p:cNvSpPr>
          <p:nvPr>
            <p:custDataLst>
              <p:tags r:id="rId28"/>
            </p:custDataLst>
          </p:nvPr>
        </p:nvSpPr>
        <p:spPr bwMode="auto">
          <a:xfrm>
            <a:off x="6446838" y="3457030"/>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5" name="Freeform 34"/>
          <p:cNvSpPr>
            <a:spLocks/>
          </p:cNvSpPr>
          <p:nvPr>
            <p:custDataLst>
              <p:tags r:id="rId29"/>
            </p:custDataLst>
          </p:nvPr>
        </p:nvSpPr>
        <p:spPr bwMode="auto">
          <a:xfrm>
            <a:off x="5908676" y="2461667"/>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6" name="Freeform 35"/>
          <p:cNvSpPr>
            <a:spLocks/>
          </p:cNvSpPr>
          <p:nvPr>
            <p:custDataLst>
              <p:tags r:id="rId30"/>
            </p:custDataLst>
          </p:nvPr>
        </p:nvSpPr>
        <p:spPr bwMode="auto">
          <a:xfrm>
            <a:off x="6772275" y="3182392"/>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7" name="Freeform 36"/>
          <p:cNvSpPr>
            <a:spLocks/>
          </p:cNvSpPr>
          <p:nvPr>
            <p:custDataLst>
              <p:tags r:id="rId31"/>
            </p:custDataLst>
          </p:nvPr>
        </p:nvSpPr>
        <p:spPr bwMode="auto">
          <a:xfrm>
            <a:off x="6891339" y="3187155"/>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8" name="Freeform 37"/>
          <p:cNvSpPr>
            <a:spLocks/>
          </p:cNvSpPr>
          <p:nvPr>
            <p:custDataLst>
              <p:tags r:id="rId32"/>
            </p:custDataLst>
          </p:nvPr>
        </p:nvSpPr>
        <p:spPr bwMode="auto">
          <a:xfrm>
            <a:off x="8378825" y="3847555"/>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49" name="Group 38"/>
          <p:cNvGrpSpPr>
            <a:grpSpLocks/>
          </p:cNvGrpSpPr>
          <p:nvPr>
            <p:custDataLst>
              <p:tags r:id="rId33"/>
            </p:custDataLst>
          </p:nvPr>
        </p:nvGrpSpPr>
        <p:grpSpPr bwMode="auto">
          <a:xfrm>
            <a:off x="4230689" y="5655718"/>
            <a:ext cx="65087" cy="55563"/>
            <a:chOff x="1654" y="3671"/>
            <a:chExt cx="49" cy="17"/>
          </a:xfrm>
        </p:grpSpPr>
        <p:sp>
          <p:nvSpPr>
            <p:cNvPr id="50"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1"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sp>
        <p:nvSpPr>
          <p:cNvPr id="52" name="Freeform 41"/>
          <p:cNvSpPr>
            <a:spLocks/>
          </p:cNvSpPr>
          <p:nvPr>
            <p:custDataLst>
              <p:tags r:id="rId34"/>
            </p:custDataLst>
          </p:nvPr>
        </p:nvSpPr>
        <p:spPr bwMode="auto">
          <a:xfrm>
            <a:off x="3878263" y="3450681"/>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3" name="Freeform 42"/>
          <p:cNvSpPr>
            <a:spLocks/>
          </p:cNvSpPr>
          <p:nvPr>
            <p:custDataLst>
              <p:tags r:id="rId35"/>
            </p:custDataLst>
          </p:nvPr>
        </p:nvSpPr>
        <p:spPr bwMode="auto">
          <a:xfrm>
            <a:off x="3933825" y="3457031"/>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4" name="Freeform 43"/>
          <p:cNvSpPr>
            <a:spLocks/>
          </p:cNvSpPr>
          <p:nvPr>
            <p:custDataLst>
              <p:tags r:id="rId36"/>
            </p:custDataLst>
          </p:nvPr>
        </p:nvSpPr>
        <p:spPr bwMode="auto">
          <a:xfrm>
            <a:off x="3946525" y="3458617"/>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5" name="Freeform 44"/>
          <p:cNvSpPr>
            <a:spLocks/>
          </p:cNvSpPr>
          <p:nvPr>
            <p:custDataLst>
              <p:tags r:id="rId37"/>
            </p:custDataLst>
          </p:nvPr>
        </p:nvSpPr>
        <p:spPr bwMode="auto">
          <a:xfrm>
            <a:off x="3960814" y="3449092"/>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6" name="Freeform 45"/>
          <p:cNvSpPr>
            <a:spLocks/>
          </p:cNvSpPr>
          <p:nvPr>
            <p:custDataLst>
              <p:tags r:id="rId38"/>
            </p:custDataLst>
          </p:nvPr>
        </p:nvSpPr>
        <p:spPr bwMode="auto">
          <a:xfrm>
            <a:off x="3940176" y="3441156"/>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7" name="Freeform 46"/>
          <p:cNvSpPr>
            <a:spLocks/>
          </p:cNvSpPr>
          <p:nvPr>
            <p:custDataLst>
              <p:tags r:id="rId39"/>
            </p:custDataLst>
          </p:nvPr>
        </p:nvSpPr>
        <p:spPr bwMode="auto">
          <a:xfrm>
            <a:off x="3989389" y="3469731"/>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8" name="Line 47"/>
          <p:cNvSpPr>
            <a:spLocks noChangeShapeType="1"/>
          </p:cNvSpPr>
          <p:nvPr>
            <p:custDataLst>
              <p:tags r:id="rId40"/>
            </p:custDataLst>
          </p:nvPr>
        </p:nvSpPr>
        <p:spPr bwMode="auto">
          <a:xfrm flipH="1" flipV="1">
            <a:off x="3997325" y="3466556"/>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59" name="Line 48"/>
          <p:cNvSpPr>
            <a:spLocks noChangeShapeType="1"/>
          </p:cNvSpPr>
          <p:nvPr>
            <p:custDataLst>
              <p:tags r:id="rId41"/>
            </p:custDataLst>
          </p:nvPr>
        </p:nvSpPr>
        <p:spPr bwMode="auto">
          <a:xfrm flipH="1">
            <a:off x="3997325" y="3491955"/>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60" name="Freeform 49"/>
          <p:cNvSpPr>
            <a:spLocks/>
          </p:cNvSpPr>
          <p:nvPr>
            <p:custDataLst>
              <p:tags r:id="rId42"/>
            </p:custDataLst>
          </p:nvPr>
        </p:nvSpPr>
        <p:spPr bwMode="auto">
          <a:xfrm>
            <a:off x="3997326" y="3487192"/>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61" name="Freeform 50"/>
          <p:cNvSpPr>
            <a:spLocks/>
          </p:cNvSpPr>
          <p:nvPr>
            <p:custDataLst>
              <p:tags r:id="rId43"/>
            </p:custDataLst>
          </p:nvPr>
        </p:nvSpPr>
        <p:spPr bwMode="auto">
          <a:xfrm>
            <a:off x="4003676" y="3515768"/>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62" name="Freeform 51"/>
          <p:cNvSpPr>
            <a:spLocks/>
          </p:cNvSpPr>
          <p:nvPr>
            <p:custDataLst>
              <p:tags r:id="rId44"/>
            </p:custDataLst>
          </p:nvPr>
        </p:nvSpPr>
        <p:spPr bwMode="auto">
          <a:xfrm>
            <a:off x="4010026" y="3563392"/>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63" name="Freeform 52"/>
          <p:cNvSpPr>
            <a:spLocks/>
          </p:cNvSpPr>
          <p:nvPr>
            <p:custDataLst>
              <p:tags r:id="rId45"/>
            </p:custDataLst>
          </p:nvPr>
        </p:nvSpPr>
        <p:spPr bwMode="auto">
          <a:xfrm>
            <a:off x="4019551" y="3588792"/>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64" name="Freeform 53"/>
          <p:cNvSpPr>
            <a:spLocks/>
          </p:cNvSpPr>
          <p:nvPr>
            <p:custDataLst>
              <p:tags r:id="rId46"/>
            </p:custDataLst>
          </p:nvPr>
        </p:nvSpPr>
        <p:spPr bwMode="auto">
          <a:xfrm>
            <a:off x="4041775" y="3618955"/>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65" name="Freeform 54"/>
          <p:cNvSpPr>
            <a:spLocks/>
          </p:cNvSpPr>
          <p:nvPr>
            <p:custDataLst>
              <p:tags r:id="rId47"/>
            </p:custDataLst>
          </p:nvPr>
        </p:nvSpPr>
        <p:spPr bwMode="auto">
          <a:xfrm>
            <a:off x="4003676" y="3631656"/>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66" name="Freeform 55"/>
          <p:cNvSpPr>
            <a:spLocks/>
          </p:cNvSpPr>
          <p:nvPr>
            <p:custDataLst>
              <p:tags r:id="rId48"/>
            </p:custDataLst>
          </p:nvPr>
        </p:nvSpPr>
        <p:spPr bwMode="auto">
          <a:xfrm>
            <a:off x="3989388" y="3696742"/>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67" name="Freeform 56"/>
          <p:cNvSpPr>
            <a:spLocks/>
          </p:cNvSpPr>
          <p:nvPr>
            <p:custDataLst>
              <p:tags r:id="rId49"/>
            </p:custDataLst>
          </p:nvPr>
        </p:nvSpPr>
        <p:spPr bwMode="auto">
          <a:xfrm>
            <a:off x="4008438" y="3672930"/>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68" name="Freeform 57"/>
          <p:cNvSpPr>
            <a:spLocks/>
          </p:cNvSpPr>
          <p:nvPr>
            <p:custDataLst>
              <p:tags r:id="rId50"/>
            </p:custDataLst>
          </p:nvPr>
        </p:nvSpPr>
        <p:spPr bwMode="auto">
          <a:xfrm>
            <a:off x="3490914" y="3344317"/>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69" name="Group 58"/>
          <p:cNvGrpSpPr>
            <a:grpSpLocks/>
          </p:cNvGrpSpPr>
          <p:nvPr>
            <p:custDataLst>
              <p:tags r:id="rId51"/>
            </p:custDataLst>
          </p:nvPr>
        </p:nvGrpSpPr>
        <p:grpSpPr bwMode="auto">
          <a:xfrm>
            <a:off x="3616326" y="3177630"/>
            <a:ext cx="131763" cy="195262"/>
            <a:chOff x="1199" y="2121"/>
            <a:chExt cx="97" cy="123"/>
          </a:xfrm>
        </p:grpSpPr>
        <p:sp>
          <p:nvSpPr>
            <p:cNvPr id="70"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1"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2"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3"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4"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5"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6"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7"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8"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79"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sp>
        <p:nvSpPr>
          <p:cNvPr id="80" name="Freeform 69"/>
          <p:cNvSpPr>
            <a:spLocks/>
          </p:cNvSpPr>
          <p:nvPr>
            <p:custDataLst>
              <p:tags r:id="rId52"/>
            </p:custDataLst>
          </p:nvPr>
        </p:nvSpPr>
        <p:spPr bwMode="auto">
          <a:xfrm>
            <a:off x="9429750" y="4604792"/>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81" name="Freeform 70"/>
          <p:cNvSpPr>
            <a:spLocks/>
          </p:cNvSpPr>
          <p:nvPr>
            <p:custDataLst>
              <p:tags r:id="rId53"/>
            </p:custDataLst>
          </p:nvPr>
        </p:nvSpPr>
        <p:spPr bwMode="auto">
          <a:xfrm>
            <a:off x="9439276" y="4695281"/>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82" name="Freeform 71"/>
          <p:cNvSpPr>
            <a:spLocks/>
          </p:cNvSpPr>
          <p:nvPr>
            <p:custDataLst>
              <p:tags r:id="rId54"/>
            </p:custDataLst>
          </p:nvPr>
        </p:nvSpPr>
        <p:spPr bwMode="auto">
          <a:xfrm>
            <a:off x="9553575" y="4604793"/>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83" name="Freeform 72"/>
          <p:cNvSpPr>
            <a:spLocks/>
          </p:cNvSpPr>
          <p:nvPr>
            <p:custDataLst>
              <p:tags r:id="rId55"/>
            </p:custDataLst>
          </p:nvPr>
        </p:nvSpPr>
        <p:spPr bwMode="auto">
          <a:xfrm>
            <a:off x="9553575" y="4577805"/>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84" name="Group 73"/>
          <p:cNvGrpSpPr>
            <a:grpSpLocks/>
          </p:cNvGrpSpPr>
          <p:nvPr>
            <p:custDataLst>
              <p:tags r:id="rId56"/>
            </p:custDataLst>
          </p:nvPr>
        </p:nvGrpSpPr>
        <p:grpSpPr bwMode="auto">
          <a:xfrm>
            <a:off x="9244014" y="5098505"/>
            <a:ext cx="458787" cy="404812"/>
            <a:chOff x="5372" y="3323"/>
            <a:chExt cx="341" cy="253"/>
          </a:xfrm>
        </p:grpSpPr>
        <p:sp>
          <p:nvSpPr>
            <p:cNvPr id="85"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86"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87"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sp>
        <p:nvSpPr>
          <p:cNvPr id="88" name="Freeform 77"/>
          <p:cNvSpPr>
            <a:spLocks/>
          </p:cNvSpPr>
          <p:nvPr>
            <p:custDataLst>
              <p:tags r:id="rId57"/>
            </p:custDataLst>
          </p:nvPr>
        </p:nvSpPr>
        <p:spPr bwMode="auto">
          <a:xfrm>
            <a:off x="8886826" y="3755480"/>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89" name="Freeform 78"/>
          <p:cNvSpPr>
            <a:spLocks/>
          </p:cNvSpPr>
          <p:nvPr>
            <p:custDataLst>
              <p:tags r:id="rId58"/>
            </p:custDataLst>
          </p:nvPr>
        </p:nvSpPr>
        <p:spPr bwMode="auto">
          <a:xfrm>
            <a:off x="9613900" y="4657180"/>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0" name="Freeform 79"/>
          <p:cNvSpPr>
            <a:spLocks/>
          </p:cNvSpPr>
          <p:nvPr>
            <p:custDataLst>
              <p:tags r:id="rId59"/>
            </p:custDataLst>
          </p:nvPr>
        </p:nvSpPr>
        <p:spPr bwMode="auto">
          <a:xfrm>
            <a:off x="9636126" y="4666706"/>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1" name="Freeform 80"/>
          <p:cNvSpPr>
            <a:spLocks/>
          </p:cNvSpPr>
          <p:nvPr>
            <p:custDataLst>
              <p:tags r:id="rId60"/>
            </p:custDataLst>
          </p:nvPr>
        </p:nvSpPr>
        <p:spPr bwMode="auto">
          <a:xfrm>
            <a:off x="8950325" y="3744368"/>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2" name="Freeform 81"/>
          <p:cNvSpPr>
            <a:spLocks/>
          </p:cNvSpPr>
          <p:nvPr>
            <p:custDataLst>
              <p:tags r:id="rId61"/>
            </p:custDataLst>
          </p:nvPr>
        </p:nvSpPr>
        <p:spPr bwMode="auto">
          <a:xfrm>
            <a:off x="9009063" y="3688805"/>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3" name="Freeform 82"/>
          <p:cNvSpPr>
            <a:spLocks/>
          </p:cNvSpPr>
          <p:nvPr>
            <p:custDataLst>
              <p:tags r:id="rId62"/>
            </p:custDataLst>
          </p:nvPr>
        </p:nvSpPr>
        <p:spPr bwMode="auto">
          <a:xfrm>
            <a:off x="9121776" y="3577680"/>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4" name="Freeform 83"/>
          <p:cNvSpPr>
            <a:spLocks/>
          </p:cNvSpPr>
          <p:nvPr>
            <p:custDataLst>
              <p:tags r:id="rId63"/>
            </p:custDataLst>
          </p:nvPr>
        </p:nvSpPr>
        <p:spPr bwMode="auto">
          <a:xfrm>
            <a:off x="9274175" y="4276181"/>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5" name="Freeform 84"/>
          <p:cNvSpPr>
            <a:spLocks/>
          </p:cNvSpPr>
          <p:nvPr>
            <p:custDataLst>
              <p:tags r:id="rId64"/>
            </p:custDataLst>
          </p:nvPr>
        </p:nvSpPr>
        <p:spPr bwMode="auto">
          <a:xfrm>
            <a:off x="9337675" y="4290467"/>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6" name="Freeform 85"/>
          <p:cNvSpPr>
            <a:spLocks/>
          </p:cNvSpPr>
          <p:nvPr>
            <p:custDataLst>
              <p:tags r:id="rId65"/>
            </p:custDataLst>
          </p:nvPr>
        </p:nvSpPr>
        <p:spPr bwMode="auto">
          <a:xfrm>
            <a:off x="9194800" y="4066630"/>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7" name="Freeform 86"/>
          <p:cNvSpPr>
            <a:spLocks/>
          </p:cNvSpPr>
          <p:nvPr>
            <p:custDataLst>
              <p:tags r:id="rId66"/>
            </p:custDataLst>
          </p:nvPr>
        </p:nvSpPr>
        <p:spPr bwMode="auto">
          <a:xfrm>
            <a:off x="9137651" y="4041230"/>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8" name="Freeform 87"/>
          <p:cNvSpPr>
            <a:spLocks/>
          </p:cNvSpPr>
          <p:nvPr>
            <p:custDataLst>
              <p:tags r:id="rId67"/>
            </p:custDataLst>
          </p:nvPr>
        </p:nvSpPr>
        <p:spPr bwMode="auto">
          <a:xfrm>
            <a:off x="9337675" y="4373017"/>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99" name="Freeform 88"/>
          <p:cNvSpPr>
            <a:spLocks/>
          </p:cNvSpPr>
          <p:nvPr>
            <p:custDataLst>
              <p:tags r:id="rId68"/>
            </p:custDataLst>
          </p:nvPr>
        </p:nvSpPr>
        <p:spPr bwMode="auto">
          <a:xfrm>
            <a:off x="9293226" y="4361905"/>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00" name="Line 89"/>
          <p:cNvSpPr>
            <a:spLocks noChangeShapeType="1"/>
          </p:cNvSpPr>
          <p:nvPr>
            <p:custDataLst>
              <p:tags r:id="rId69"/>
            </p:custDataLst>
          </p:nvPr>
        </p:nvSpPr>
        <p:spPr bwMode="auto">
          <a:xfrm>
            <a:off x="9326564" y="4347617"/>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01" name="Freeform 90"/>
          <p:cNvSpPr>
            <a:spLocks/>
          </p:cNvSpPr>
          <p:nvPr>
            <p:custDataLst>
              <p:tags r:id="rId70"/>
            </p:custDataLst>
          </p:nvPr>
        </p:nvSpPr>
        <p:spPr bwMode="auto">
          <a:xfrm>
            <a:off x="9347200" y="4353967"/>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02" name="Freeform 91"/>
          <p:cNvSpPr>
            <a:spLocks/>
          </p:cNvSpPr>
          <p:nvPr>
            <p:custDataLst>
              <p:tags r:id="rId71"/>
            </p:custDataLst>
          </p:nvPr>
        </p:nvSpPr>
        <p:spPr bwMode="auto">
          <a:xfrm>
            <a:off x="9301164" y="4347617"/>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03" name="Freeform 92"/>
          <p:cNvSpPr>
            <a:spLocks/>
          </p:cNvSpPr>
          <p:nvPr>
            <p:custDataLst>
              <p:tags r:id="rId72"/>
            </p:custDataLst>
          </p:nvPr>
        </p:nvSpPr>
        <p:spPr bwMode="auto">
          <a:xfrm>
            <a:off x="9294813" y="4328568"/>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04" name="Freeform 93"/>
          <p:cNvSpPr>
            <a:spLocks/>
          </p:cNvSpPr>
          <p:nvPr>
            <p:custDataLst>
              <p:tags r:id="rId73"/>
            </p:custDataLst>
          </p:nvPr>
        </p:nvSpPr>
        <p:spPr bwMode="auto">
          <a:xfrm>
            <a:off x="9375775" y="4055517"/>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105" name="Group 94"/>
          <p:cNvGrpSpPr>
            <a:grpSpLocks/>
          </p:cNvGrpSpPr>
          <p:nvPr>
            <p:custDataLst>
              <p:tags r:id="rId74"/>
            </p:custDataLst>
          </p:nvPr>
        </p:nvGrpSpPr>
        <p:grpSpPr bwMode="auto">
          <a:xfrm>
            <a:off x="9250363" y="3726905"/>
            <a:ext cx="163512" cy="114300"/>
            <a:chOff x="5379" y="2466"/>
            <a:chExt cx="122" cy="71"/>
          </a:xfrm>
        </p:grpSpPr>
        <p:sp>
          <p:nvSpPr>
            <p:cNvPr id="106"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07"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08"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09"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10"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11"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12"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13"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14"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sp>
        <p:nvSpPr>
          <p:cNvPr id="115" name="Freeform 104"/>
          <p:cNvSpPr>
            <a:spLocks/>
          </p:cNvSpPr>
          <p:nvPr>
            <p:custDataLst>
              <p:tags r:id="rId75"/>
            </p:custDataLst>
          </p:nvPr>
        </p:nvSpPr>
        <p:spPr bwMode="auto">
          <a:xfrm>
            <a:off x="7834313" y="3588792"/>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16" name="Freeform 105"/>
          <p:cNvSpPr>
            <a:spLocks/>
          </p:cNvSpPr>
          <p:nvPr>
            <p:custDataLst>
              <p:tags r:id="rId76"/>
            </p:custDataLst>
          </p:nvPr>
        </p:nvSpPr>
        <p:spPr bwMode="auto">
          <a:xfrm>
            <a:off x="4733926" y="5728742"/>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17" name="Freeform 106"/>
          <p:cNvSpPr>
            <a:spLocks/>
          </p:cNvSpPr>
          <p:nvPr>
            <p:custDataLst>
              <p:tags r:id="rId77"/>
            </p:custDataLst>
          </p:nvPr>
        </p:nvSpPr>
        <p:spPr bwMode="auto">
          <a:xfrm>
            <a:off x="7035801" y="5566818"/>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18" name="Freeform 107"/>
          <p:cNvSpPr>
            <a:spLocks/>
          </p:cNvSpPr>
          <p:nvPr>
            <p:custDataLst>
              <p:tags r:id="rId78"/>
            </p:custDataLst>
          </p:nvPr>
        </p:nvSpPr>
        <p:spPr bwMode="auto">
          <a:xfrm>
            <a:off x="9190039" y="2337842"/>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19" name="Freeform 108"/>
          <p:cNvSpPr>
            <a:spLocks/>
          </p:cNvSpPr>
          <p:nvPr>
            <p:custDataLst>
              <p:tags r:id="rId79"/>
            </p:custDataLst>
          </p:nvPr>
        </p:nvSpPr>
        <p:spPr bwMode="auto">
          <a:xfrm>
            <a:off x="9366251" y="2371180"/>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0" name="Freeform 109"/>
          <p:cNvSpPr>
            <a:spLocks/>
          </p:cNvSpPr>
          <p:nvPr>
            <p:custDataLst>
              <p:tags r:id="rId80"/>
            </p:custDataLst>
          </p:nvPr>
        </p:nvSpPr>
        <p:spPr bwMode="auto">
          <a:xfrm>
            <a:off x="8815388" y="2601367"/>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1" name="Freeform 110"/>
          <p:cNvSpPr>
            <a:spLocks/>
          </p:cNvSpPr>
          <p:nvPr>
            <p:custDataLst>
              <p:tags r:id="rId81"/>
            </p:custDataLst>
          </p:nvPr>
        </p:nvSpPr>
        <p:spPr bwMode="auto">
          <a:xfrm>
            <a:off x="8629650" y="3163342"/>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2" name="Freeform 111"/>
          <p:cNvSpPr>
            <a:spLocks/>
          </p:cNvSpPr>
          <p:nvPr>
            <p:custDataLst>
              <p:tags r:id="rId82"/>
            </p:custDataLst>
          </p:nvPr>
        </p:nvSpPr>
        <p:spPr bwMode="auto">
          <a:xfrm>
            <a:off x="8647114" y="3098255"/>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3" name="Freeform 112"/>
          <p:cNvSpPr>
            <a:spLocks/>
          </p:cNvSpPr>
          <p:nvPr>
            <p:custDataLst>
              <p:tags r:id="rId83"/>
            </p:custDataLst>
          </p:nvPr>
        </p:nvSpPr>
        <p:spPr bwMode="auto">
          <a:xfrm>
            <a:off x="8535989" y="2947443"/>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4" name="Freeform 113"/>
          <p:cNvSpPr>
            <a:spLocks/>
          </p:cNvSpPr>
          <p:nvPr>
            <p:custDataLst>
              <p:tags r:id="rId84"/>
            </p:custDataLst>
          </p:nvPr>
        </p:nvSpPr>
        <p:spPr bwMode="auto">
          <a:xfrm>
            <a:off x="5387976" y="2074317"/>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5" name="Freeform 114"/>
          <p:cNvSpPr>
            <a:spLocks/>
          </p:cNvSpPr>
          <p:nvPr>
            <p:custDataLst>
              <p:tags r:id="rId85"/>
            </p:custDataLst>
          </p:nvPr>
        </p:nvSpPr>
        <p:spPr bwMode="auto">
          <a:xfrm>
            <a:off x="5373689" y="1842542"/>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6" name="Freeform 115"/>
          <p:cNvSpPr>
            <a:spLocks/>
          </p:cNvSpPr>
          <p:nvPr>
            <p:custDataLst>
              <p:tags r:id="rId86"/>
            </p:custDataLst>
          </p:nvPr>
        </p:nvSpPr>
        <p:spPr bwMode="auto">
          <a:xfrm>
            <a:off x="6854825" y="3620543"/>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27" name="Freeform 116"/>
          <p:cNvSpPr>
            <a:spLocks/>
          </p:cNvSpPr>
          <p:nvPr>
            <p:custDataLst>
              <p:tags r:id="rId87"/>
            </p:custDataLst>
          </p:nvPr>
        </p:nvSpPr>
        <p:spPr bwMode="auto">
          <a:xfrm>
            <a:off x="6557963" y="3482431"/>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128" name="Group 117"/>
          <p:cNvGrpSpPr>
            <a:grpSpLocks/>
          </p:cNvGrpSpPr>
          <p:nvPr>
            <p:custDataLst>
              <p:tags r:id="rId88"/>
            </p:custDataLst>
          </p:nvPr>
        </p:nvGrpSpPr>
        <p:grpSpPr bwMode="auto">
          <a:xfrm>
            <a:off x="7329489" y="3669755"/>
            <a:ext cx="46037" cy="374650"/>
            <a:chOff x="3950" y="2430"/>
            <a:chExt cx="36" cy="234"/>
          </a:xfrm>
        </p:grpSpPr>
        <p:sp>
          <p:nvSpPr>
            <p:cNvPr id="129"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30"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31"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32"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de-DE" dirty="0">
                <a:latin typeface="+mn-lt"/>
              </a:endParaRPr>
            </a:p>
          </p:txBody>
        </p:sp>
        <p:sp>
          <p:nvSpPr>
            <p:cNvPr id="133"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34"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35"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36"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37"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38"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39"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40"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41"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42"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43"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44"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45"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46"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47"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de-DE" dirty="0">
                <a:latin typeface="+mn-lt"/>
              </a:endParaRPr>
            </a:p>
          </p:txBody>
        </p:sp>
        <p:sp>
          <p:nvSpPr>
            <p:cNvPr id="148"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49"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50"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51"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52"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53"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54"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55"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56"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57"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58"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59"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grpSp>
        <p:nvGrpSpPr>
          <p:cNvPr id="160" name="Group 149"/>
          <p:cNvGrpSpPr>
            <a:grpSpLocks/>
          </p:cNvGrpSpPr>
          <p:nvPr>
            <p:custDataLst>
              <p:tags r:id="rId89"/>
            </p:custDataLst>
          </p:nvPr>
        </p:nvGrpSpPr>
        <p:grpSpPr bwMode="auto">
          <a:xfrm>
            <a:off x="9394825" y="4169818"/>
            <a:ext cx="185738" cy="214313"/>
            <a:chOff x="5486" y="2743"/>
            <a:chExt cx="137" cy="132"/>
          </a:xfrm>
        </p:grpSpPr>
        <p:sp>
          <p:nvSpPr>
            <p:cNvPr id="161"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62"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63"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64"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65"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66"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67"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68"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69"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sp>
        <p:nvSpPr>
          <p:cNvPr id="170" name="Freeform 159"/>
          <p:cNvSpPr>
            <a:spLocks/>
          </p:cNvSpPr>
          <p:nvPr>
            <p:custDataLst>
              <p:tags r:id="rId90"/>
            </p:custDataLst>
          </p:nvPr>
        </p:nvSpPr>
        <p:spPr bwMode="auto">
          <a:xfrm>
            <a:off x="5740401" y="3907880"/>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71" name="Freeform 160"/>
          <p:cNvSpPr>
            <a:spLocks/>
          </p:cNvSpPr>
          <p:nvPr>
            <p:custDataLst>
              <p:tags r:id="rId91"/>
            </p:custDataLst>
          </p:nvPr>
        </p:nvSpPr>
        <p:spPr bwMode="auto">
          <a:xfrm>
            <a:off x="5664200" y="4047580"/>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72" name="Freeform 161"/>
          <p:cNvSpPr>
            <a:spLocks/>
          </p:cNvSpPr>
          <p:nvPr>
            <p:custDataLst>
              <p:tags r:id="rId92"/>
            </p:custDataLst>
          </p:nvPr>
        </p:nvSpPr>
        <p:spPr bwMode="auto">
          <a:xfrm>
            <a:off x="7462838" y="2374356"/>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73" name="Freeform 162"/>
          <p:cNvSpPr>
            <a:spLocks/>
          </p:cNvSpPr>
          <p:nvPr>
            <p:custDataLst>
              <p:tags r:id="rId93"/>
            </p:custDataLst>
          </p:nvPr>
        </p:nvSpPr>
        <p:spPr bwMode="auto">
          <a:xfrm>
            <a:off x="3789363" y="4341268"/>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174" name="Freeform 163"/>
          <p:cNvSpPr>
            <a:spLocks/>
          </p:cNvSpPr>
          <p:nvPr>
            <p:custDataLst>
              <p:tags r:id="rId94"/>
            </p:custDataLst>
          </p:nvPr>
        </p:nvSpPr>
        <p:spPr bwMode="auto">
          <a:xfrm>
            <a:off x="4003676" y="3771355"/>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nvGrpSpPr>
          <p:cNvPr id="175" name="Group 164"/>
          <p:cNvGrpSpPr>
            <a:grpSpLocks/>
          </p:cNvGrpSpPr>
          <p:nvPr>
            <p:custDataLst>
              <p:tags r:id="rId95"/>
            </p:custDataLst>
          </p:nvPr>
        </p:nvGrpSpPr>
        <p:grpSpPr bwMode="auto">
          <a:xfrm>
            <a:off x="3717925" y="3606256"/>
            <a:ext cx="323850" cy="401637"/>
            <a:chOff x="1486" y="2412"/>
            <a:chExt cx="244" cy="256"/>
          </a:xfrm>
        </p:grpSpPr>
        <p:sp>
          <p:nvSpPr>
            <p:cNvPr id="176"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177"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178"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179"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sp>
        <p:nvSpPr>
          <p:cNvPr id="180" name="Freeform 169"/>
          <p:cNvSpPr>
            <a:spLocks/>
          </p:cNvSpPr>
          <p:nvPr>
            <p:custDataLst>
              <p:tags r:id="rId96"/>
            </p:custDataLst>
          </p:nvPr>
        </p:nvSpPr>
        <p:spPr bwMode="auto">
          <a:xfrm>
            <a:off x="8739188" y="5146130"/>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81" name="Freeform 170"/>
          <p:cNvSpPr>
            <a:spLocks/>
          </p:cNvSpPr>
          <p:nvPr>
            <p:custDataLst>
              <p:tags r:id="rId97"/>
            </p:custDataLst>
          </p:nvPr>
        </p:nvSpPr>
        <p:spPr bwMode="auto">
          <a:xfrm>
            <a:off x="8855075" y="5279480"/>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82" name="Line 171"/>
          <p:cNvSpPr>
            <a:spLocks noChangeShapeType="1"/>
          </p:cNvSpPr>
          <p:nvPr>
            <p:custDataLst>
              <p:tags r:id="rId98"/>
            </p:custDataLst>
          </p:nvPr>
        </p:nvSpPr>
        <p:spPr bwMode="auto">
          <a:xfrm flipV="1">
            <a:off x="8945564" y="5277892"/>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83" name="Freeform 172"/>
          <p:cNvSpPr>
            <a:spLocks/>
          </p:cNvSpPr>
          <p:nvPr>
            <p:custDataLst>
              <p:tags r:id="rId99"/>
            </p:custDataLst>
          </p:nvPr>
        </p:nvSpPr>
        <p:spPr bwMode="auto">
          <a:xfrm>
            <a:off x="8945564" y="5277893"/>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84" name="Freeform 173"/>
          <p:cNvSpPr>
            <a:spLocks/>
          </p:cNvSpPr>
          <p:nvPr>
            <p:custDataLst>
              <p:tags r:id="rId100"/>
            </p:custDataLst>
          </p:nvPr>
        </p:nvSpPr>
        <p:spPr bwMode="auto">
          <a:xfrm>
            <a:off x="9244014" y="4747668"/>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85" name="Freeform 174"/>
          <p:cNvSpPr>
            <a:spLocks/>
          </p:cNvSpPr>
          <p:nvPr>
            <p:custDataLst>
              <p:tags r:id="rId101"/>
            </p:custDataLst>
          </p:nvPr>
        </p:nvSpPr>
        <p:spPr bwMode="auto">
          <a:xfrm>
            <a:off x="9250364" y="4674642"/>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86" name="Freeform 175"/>
          <p:cNvSpPr>
            <a:spLocks/>
          </p:cNvSpPr>
          <p:nvPr>
            <p:custDataLst>
              <p:tags r:id="rId102"/>
            </p:custDataLst>
          </p:nvPr>
        </p:nvSpPr>
        <p:spPr bwMode="auto">
          <a:xfrm>
            <a:off x="9226551" y="4650830"/>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87" name="Freeform 176"/>
          <p:cNvSpPr>
            <a:spLocks/>
          </p:cNvSpPr>
          <p:nvPr>
            <p:custDataLst>
              <p:tags r:id="rId103"/>
            </p:custDataLst>
          </p:nvPr>
        </p:nvSpPr>
        <p:spPr bwMode="auto">
          <a:xfrm>
            <a:off x="9145588" y="4528593"/>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88" name="Line 177"/>
          <p:cNvSpPr>
            <a:spLocks noChangeShapeType="1"/>
          </p:cNvSpPr>
          <p:nvPr>
            <p:custDataLst>
              <p:tags r:id="rId104"/>
            </p:custDataLst>
          </p:nvPr>
        </p:nvSpPr>
        <p:spPr bwMode="auto">
          <a:xfrm flipH="1" flipV="1">
            <a:off x="9139238" y="4495256"/>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89" name="Freeform 178"/>
          <p:cNvSpPr>
            <a:spLocks/>
          </p:cNvSpPr>
          <p:nvPr>
            <p:custDataLst>
              <p:tags r:id="rId105"/>
            </p:custDataLst>
          </p:nvPr>
        </p:nvSpPr>
        <p:spPr bwMode="auto">
          <a:xfrm>
            <a:off x="9139238" y="4479381"/>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90" name="Line 179"/>
          <p:cNvSpPr>
            <a:spLocks noChangeShapeType="1"/>
          </p:cNvSpPr>
          <p:nvPr>
            <p:custDataLst>
              <p:tags r:id="rId106"/>
            </p:custDataLst>
          </p:nvPr>
        </p:nvSpPr>
        <p:spPr bwMode="auto">
          <a:xfrm flipV="1">
            <a:off x="9145588" y="4466680"/>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91" name="Freeform 180"/>
          <p:cNvSpPr>
            <a:spLocks/>
          </p:cNvSpPr>
          <p:nvPr>
            <p:custDataLst>
              <p:tags r:id="rId107"/>
            </p:custDataLst>
          </p:nvPr>
        </p:nvSpPr>
        <p:spPr bwMode="auto">
          <a:xfrm>
            <a:off x="9099550" y="4400006"/>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92" name="Freeform 181"/>
          <p:cNvSpPr>
            <a:spLocks/>
          </p:cNvSpPr>
          <p:nvPr>
            <p:custDataLst>
              <p:tags r:id="rId108"/>
            </p:custDataLst>
          </p:nvPr>
        </p:nvSpPr>
        <p:spPr bwMode="auto">
          <a:xfrm>
            <a:off x="9113839" y="4342855"/>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93" name="Freeform 182"/>
          <p:cNvSpPr>
            <a:spLocks/>
          </p:cNvSpPr>
          <p:nvPr>
            <p:custDataLst>
              <p:tags r:id="rId109"/>
            </p:custDataLst>
          </p:nvPr>
        </p:nvSpPr>
        <p:spPr bwMode="auto">
          <a:xfrm>
            <a:off x="9120189" y="4336505"/>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94" name="Freeform 183"/>
          <p:cNvSpPr>
            <a:spLocks/>
          </p:cNvSpPr>
          <p:nvPr>
            <p:custDataLst>
              <p:tags r:id="rId110"/>
            </p:custDataLst>
          </p:nvPr>
        </p:nvSpPr>
        <p:spPr bwMode="auto">
          <a:xfrm>
            <a:off x="9136064" y="4317456"/>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95" name="Line 184"/>
          <p:cNvSpPr>
            <a:spLocks noChangeShapeType="1"/>
          </p:cNvSpPr>
          <p:nvPr>
            <p:custDataLst>
              <p:tags r:id="rId111"/>
            </p:custDataLst>
          </p:nvPr>
        </p:nvSpPr>
        <p:spPr bwMode="auto">
          <a:xfrm flipV="1">
            <a:off x="9136064" y="4336506"/>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196" name="Freeform 185"/>
          <p:cNvSpPr>
            <a:spLocks/>
          </p:cNvSpPr>
          <p:nvPr>
            <p:custDataLst>
              <p:tags r:id="rId112"/>
            </p:custDataLst>
          </p:nvPr>
        </p:nvSpPr>
        <p:spPr bwMode="auto">
          <a:xfrm>
            <a:off x="9120189" y="4320631"/>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97" name="Freeform 186"/>
          <p:cNvSpPr>
            <a:spLocks/>
          </p:cNvSpPr>
          <p:nvPr>
            <p:custDataLst>
              <p:tags r:id="rId113"/>
            </p:custDataLst>
          </p:nvPr>
        </p:nvSpPr>
        <p:spPr bwMode="auto">
          <a:xfrm>
            <a:off x="8840789" y="5309643"/>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98" name="Freeform 187"/>
          <p:cNvSpPr>
            <a:spLocks/>
          </p:cNvSpPr>
          <p:nvPr>
            <p:custDataLst>
              <p:tags r:id="rId114"/>
            </p:custDataLst>
          </p:nvPr>
        </p:nvSpPr>
        <p:spPr bwMode="auto">
          <a:xfrm>
            <a:off x="8978901" y="4528593"/>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199" name="Freeform 188"/>
          <p:cNvSpPr>
            <a:spLocks/>
          </p:cNvSpPr>
          <p:nvPr>
            <p:custDataLst>
              <p:tags r:id="rId115"/>
            </p:custDataLst>
          </p:nvPr>
        </p:nvSpPr>
        <p:spPr bwMode="auto">
          <a:xfrm>
            <a:off x="8912226" y="4450806"/>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00" name="Freeform 189"/>
          <p:cNvSpPr>
            <a:spLocks/>
          </p:cNvSpPr>
          <p:nvPr>
            <p:custDataLst>
              <p:tags r:id="rId116"/>
            </p:custDataLst>
          </p:nvPr>
        </p:nvSpPr>
        <p:spPr bwMode="auto">
          <a:xfrm>
            <a:off x="8928101" y="4363493"/>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01" name="Freeform 190"/>
          <p:cNvSpPr>
            <a:spLocks/>
          </p:cNvSpPr>
          <p:nvPr>
            <p:custDataLst>
              <p:tags r:id="rId117"/>
            </p:custDataLst>
          </p:nvPr>
        </p:nvSpPr>
        <p:spPr bwMode="auto">
          <a:xfrm>
            <a:off x="8767763" y="4366668"/>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02" name="Freeform 191"/>
          <p:cNvSpPr>
            <a:spLocks/>
          </p:cNvSpPr>
          <p:nvPr>
            <p:custDataLst>
              <p:tags r:id="rId118"/>
            </p:custDataLst>
          </p:nvPr>
        </p:nvSpPr>
        <p:spPr bwMode="auto">
          <a:xfrm>
            <a:off x="9012239" y="4830217"/>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03" name="Freeform 192"/>
          <p:cNvSpPr>
            <a:spLocks/>
          </p:cNvSpPr>
          <p:nvPr>
            <p:custDataLst>
              <p:tags r:id="rId119"/>
            </p:custDataLst>
          </p:nvPr>
        </p:nvSpPr>
        <p:spPr bwMode="auto">
          <a:xfrm>
            <a:off x="8248651" y="4336505"/>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04" name="Freeform 193"/>
          <p:cNvSpPr>
            <a:spLocks/>
          </p:cNvSpPr>
          <p:nvPr>
            <p:custDataLst>
              <p:tags r:id="rId120"/>
            </p:custDataLst>
          </p:nvPr>
        </p:nvSpPr>
        <p:spPr bwMode="auto">
          <a:xfrm>
            <a:off x="2735264" y="3003006"/>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05" name="Freeform 194"/>
          <p:cNvSpPr>
            <a:spLocks/>
          </p:cNvSpPr>
          <p:nvPr>
            <p:custDataLst>
              <p:tags r:id="rId121"/>
            </p:custDataLst>
          </p:nvPr>
        </p:nvSpPr>
        <p:spPr bwMode="auto">
          <a:xfrm>
            <a:off x="4010025" y="4642893"/>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06" name="Freeform 195"/>
          <p:cNvSpPr>
            <a:spLocks/>
          </p:cNvSpPr>
          <p:nvPr>
            <p:custDataLst>
              <p:tags r:id="rId122"/>
            </p:custDataLst>
          </p:nvPr>
        </p:nvSpPr>
        <p:spPr bwMode="auto">
          <a:xfrm>
            <a:off x="4179889" y="3847556"/>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07" name="Freeform 196"/>
          <p:cNvSpPr>
            <a:spLocks/>
          </p:cNvSpPr>
          <p:nvPr>
            <p:custDataLst>
              <p:tags r:id="rId123"/>
            </p:custDataLst>
          </p:nvPr>
        </p:nvSpPr>
        <p:spPr bwMode="auto">
          <a:xfrm>
            <a:off x="3694113" y="3406231"/>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08" name="Freeform 197"/>
          <p:cNvSpPr>
            <a:spLocks/>
          </p:cNvSpPr>
          <p:nvPr>
            <p:custDataLst>
              <p:tags r:id="rId124"/>
            </p:custDataLst>
          </p:nvPr>
        </p:nvSpPr>
        <p:spPr bwMode="auto">
          <a:xfrm>
            <a:off x="4060826" y="5760492"/>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09" name="Freeform 198"/>
          <p:cNvSpPr>
            <a:spLocks/>
          </p:cNvSpPr>
          <p:nvPr>
            <p:custDataLst>
              <p:tags r:id="rId125"/>
            </p:custDataLst>
          </p:nvPr>
        </p:nvSpPr>
        <p:spPr bwMode="auto">
          <a:xfrm>
            <a:off x="4025901" y="5739856"/>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0" name="Freeform 199"/>
          <p:cNvSpPr>
            <a:spLocks/>
          </p:cNvSpPr>
          <p:nvPr>
            <p:custDataLst>
              <p:tags r:id="rId126"/>
            </p:custDataLst>
          </p:nvPr>
        </p:nvSpPr>
        <p:spPr bwMode="auto">
          <a:xfrm>
            <a:off x="4025901" y="5719218"/>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1" name="Freeform 200"/>
          <p:cNvSpPr>
            <a:spLocks/>
          </p:cNvSpPr>
          <p:nvPr>
            <p:custDataLst>
              <p:tags r:id="rId127"/>
            </p:custDataLst>
          </p:nvPr>
        </p:nvSpPr>
        <p:spPr bwMode="auto">
          <a:xfrm>
            <a:off x="3995738" y="5712868"/>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2" name="Freeform 201"/>
          <p:cNvSpPr>
            <a:spLocks/>
          </p:cNvSpPr>
          <p:nvPr>
            <p:custDataLst>
              <p:tags r:id="rId128"/>
            </p:custDataLst>
          </p:nvPr>
        </p:nvSpPr>
        <p:spPr bwMode="auto">
          <a:xfrm>
            <a:off x="3970339" y="5703342"/>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3" name="Freeform 202"/>
          <p:cNvSpPr>
            <a:spLocks/>
          </p:cNvSpPr>
          <p:nvPr>
            <p:custDataLst>
              <p:tags r:id="rId129"/>
            </p:custDataLst>
          </p:nvPr>
        </p:nvSpPr>
        <p:spPr bwMode="auto">
          <a:xfrm>
            <a:off x="3946525" y="5690642"/>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4" name="Freeform 203"/>
          <p:cNvSpPr>
            <a:spLocks/>
          </p:cNvSpPr>
          <p:nvPr>
            <p:custDataLst>
              <p:tags r:id="rId130"/>
            </p:custDataLst>
          </p:nvPr>
        </p:nvSpPr>
        <p:spPr bwMode="auto">
          <a:xfrm>
            <a:off x="3940176" y="5671592"/>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5" name="Freeform 204"/>
          <p:cNvSpPr>
            <a:spLocks/>
          </p:cNvSpPr>
          <p:nvPr>
            <p:custDataLst>
              <p:tags r:id="rId131"/>
            </p:custDataLst>
          </p:nvPr>
        </p:nvSpPr>
        <p:spPr bwMode="auto">
          <a:xfrm>
            <a:off x="3840163" y="5362031"/>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6" name="Freeform 205"/>
          <p:cNvSpPr>
            <a:spLocks/>
          </p:cNvSpPr>
          <p:nvPr>
            <p:custDataLst>
              <p:tags r:id="rId132"/>
            </p:custDataLst>
          </p:nvPr>
        </p:nvSpPr>
        <p:spPr bwMode="auto">
          <a:xfrm>
            <a:off x="3870326" y="5457281"/>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7" name="Freeform 206"/>
          <p:cNvSpPr>
            <a:spLocks/>
          </p:cNvSpPr>
          <p:nvPr>
            <p:custDataLst>
              <p:tags r:id="rId133"/>
            </p:custDataLst>
          </p:nvPr>
        </p:nvSpPr>
        <p:spPr bwMode="auto">
          <a:xfrm>
            <a:off x="3875089" y="5479506"/>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8" name="Freeform 207"/>
          <p:cNvSpPr>
            <a:spLocks/>
          </p:cNvSpPr>
          <p:nvPr>
            <p:custDataLst>
              <p:tags r:id="rId134"/>
            </p:custDataLst>
          </p:nvPr>
        </p:nvSpPr>
        <p:spPr bwMode="auto">
          <a:xfrm>
            <a:off x="3889376" y="5541418"/>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19" name="Freeform 208"/>
          <p:cNvSpPr>
            <a:spLocks/>
          </p:cNvSpPr>
          <p:nvPr>
            <p:custDataLst>
              <p:tags r:id="rId135"/>
            </p:custDataLst>
          </p:nvPr>
        </p:nvSpPr>
        <p:spPr bwMode="auto">
          <a:xfrm>
            <a:off x="3876675" y="5554117"/>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0" name="Freeform 209"/>
          <p:cNvSpPr>
            <a:spLocks/>
          </p:cNvSpPr>
          <p:nvPr>
            <p:custDataLst>
              <p:tags r:id="rId136"/>
            </p:custDataLst>
          </p:nvPr>
        </p:nvSpPr>
        <p:spPr bwMode="auto">
          <a:xfrm>
            <a:off x="3906838" y="5587456"/>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1" name="Freeform 210"/>
          <p:cNvSpPr>
            <a:spLocks/>
          </p:cNvSpPr>
          <p:nvPr>
            <p:custDataLst>
              <p:tags r:id="rId137"/>
            </p:custDataLst>
          </p:nvPr>
        </p:nvSpPr>
        <p:spPr bwMode="auto">
          <a:xfrm>
            <a:off x="3903664" y="5620793"/>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2" name="Freeform 211"/>
          <p:cNvSpPr>
            <a:spLocks/>
          </p:cNvSpPr>
          <p:nvPr>
            <p:custDataLst>
              <p:tags r:id="rId138"/>
            </p:custDataLst>
          </p:nvPr>
        </p:nvSpPr>
        <p:spPr bwMode="auto">
          <a:xfrm>
            <a:off x="3927476" y="5635080"/>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3" name="Freeform 212"/>
          <p:cNvSpPr>
            <a:spLocks/>
          </p:cNvSpPr>
          <p:nvPr>
            <p:custDataLst>
              <p:tags r:id="rId139"/>
            </p:custDataLst>
          </p:nvPr>
        </p:nvSpPr>
        <p:spPr bwMode="auto">
          <a:xfrm>
            <a:off x="3929063" y="5663655"/>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4" name="Freeform 213"/>
          <p:cNvSpPr>
            <a:spLocks/>
          </p:cNvSpPr>
          <p:nvPr>
            <p:custDataLst>
              <p:tags r:id="rId140"/>
            </p:custDataLst>
          </p:nvPr>
        </p:nvSpPr>
        <p:spPr bwMode="auto">
          <a:xfrm>
            <a:off x="4003676" y="5733505"/>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5" name="Freeform 214"/>
          <p:cNvSpPr>
            <a:spLocks/>
          </p:cNvSpPr>
          <p:nvPr>
            <p:custDataLst>
              <p:tags r:id="rId141"/>
            </p:custDataLst>
          </p:nvPr>
        </p:nvSpPr>
        <p:spPr bwMode="auto">
          <a:xfrm>
            <a:off x="4041776" y="5674768"/>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6" name="Freeform 215"/>
          <p:cNvSpPr>
            <a:spLocks/>
          </p:cNvSpPr>
          <p:nvPr>
            <p:custDataLst>
              <p:tags r:id="rId142"/>
            </p:custDataLst>
          </p:nvPr>
        </p:nvSpPr>
        <p:spPr bwMode="auto">
          <a:xfrm>
            <a:off x="3594100" y="3441156"/>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7" name="Freeform 216"/>
          <p:cNvSpPr>
            <a:spLocks/>
          </p:cNvSpPr>
          <p:nvPr>
            <p:custDataLst>
              <p:tags r:id="rId143"/>
            </p:custDataLst>
          </p:nvPr>
        </p:nvSpPr>
        <p:spPr bwMode="auto">
          <a:xfrm>
            <a:off x="3451226" y="3303042"/>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8" name="Freeform 217"/>
          <p:cNvSpPr>
            <a:spLocks/>
          </p:cNvSpPr>
          <p:nvPr>
            <p:custDataLst>
              <p:tags r:id="rId144"/>
            </p:custDataLst>
          </p:nvPr>
        </p:nvSpPr>
        <p:spPr bwMode="auto">
          <a:xfrm>
            <a:off x="3756025" y="3406230"/>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29" name="Freeform 218"/>
          <p:cNvSpPr>
            <a:spLocks/>
          </p:cNvSpPr>
          <p:nvPr>
            <p:custDataLst>
              <p:tags r:id="rId145"/>
            </p:custDataLst>
          </p:nvPr>
        </p:nvSpPr>
        <p:spPr bwMode="auto">
          <a:xfrm>
            <a:off x="3324225" y="3466556"/>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0" name="Freeform 219"/>
          <p:cNvSpPr>
            <a:spLocks/>
          </p:cNvSpPr>
          <p:nvPr>
            <p:custDataLst>
              <p:tags r:id="rId146"/>
            </p:custDataLst>
          </p:nvPr>
        </p:nvSpPr>
        <p:spPr bwMode="auto">
          <a:xfrm>
            <a:off x="3244851" y="3466555"/>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1" name="Freeform 220"/>
          <p:cNvSpPr>
            <a:spLocks/>
          </p:cNvSpPr>
          <p:nvPr>
            <p:custDataLst>
              <p:tags r:id="rId147"/>
            </p:custDataLst>
          </p:nvPr>
        </p:nvSpPr>
        <p:spPr bwMode="auto">
          <a:xfrm>
            <a:off x="3292475" y="3577680"/>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2" name="Freeform 221"/>
          <p:cNvSpPr>
            <a:spLocks/>
          </p:cNvSpPr>
          <p:nvPr>
            <p:custDataLst>
              <p:tags r:id="rId148"/>
            </p:custDataLst>
          </p:nvPr>
        </p:nvSpPr>
        <p:spPr bwMode="auto">
          <a:xfrm>
            <a:off x="3324226" y="3539580"/>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3" name="Freeform 222"/>
          <p:cNvSpPr>
            <a:spLocks/>
          </p:cNvSpPr>
          <p:nvPr>
            <p:custDataLst>
              <p:tags r:id="rId149"/>
            </p:custDataLst>
          </p:nvPr>
        </p:nvSpPr>
        <p:spPr bwMode="auto">
          <a:xfrm>
            <a:off x="3341688" y="3569742"/>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4" name="Freeform 223"/>
          <p:cNvSpPr>
            <a:spLocks/>
          </p:cNvSpPr>
          <p:nvPr>
            <p:custDataLst>
              <p:tags r:id="rId150"/>
            </p:custDataLst>
          </p:nvPr>
        </p:nvSpPr>
        <p:spPr bwMode="auto">
          <a:xfrm>
            <a:off x="3392489" y="3682455"/>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5" name="Freeform 224"/>
          <p:cNvSpPr>
            <a:spLocks/>
          </p:cNvSpPr>
          <p:nvPr>
            <p:custDataLst>
              <p:tags r:id="rId151"/>
            </p:custDataLst>
          </p:nvPr>
        </p:nvSpPr>
        <p:spPr bwMode="auto">
          <a:xfrm>
            <a:off x="3473451" y="3736431"/>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6" name="Freeform 225"/>
          <p:cNvSpPr>
            <a:spLocks/>
          </p:cNvSpPr>
          <p:nvPr>
            <p:custDataLst>
              <p:tags r:id="rId152"/>
            </p:custDataLst>
          </p:nvPr>
        </p:nvSpPr>
        <p:spPr bwMode="auto">
          <a:xfrm>
            <a:off x="4154488" y="4990556"/>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7" name="Freeform 226"/>
          <p:cNvSpPr>
            <a:spLocks/>
          </p:cNvSpPr>
          <p:nvPr>
            <p:custDataLst>
              <p:tags r:id="rId153"/>
            </p:custDataLst>
          </p:nvPr>
        </p:nvSpPr>
        <p:spPr bwMode="auto">
          <a:xfrm>
            <a:off x="5700714" y="1607593"/>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8" name="Freeform 227"/>
          <p:cNvSpPr>
            <a:spLocks/>
          </p:cNvSpPr>
          <p:nvPr>
            <p:custDataLst>
              <p:tags r:id="rId154"/>
            </p:custDataLst>
          </p:nvPr>
        </p:nvSpPr>
        <p:spPr bwMode="auto">
          <a:xfrm>
            <a:off x="5627688" y="1837780"/>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39" name="Freeform 228"/>
          <p:cNvSpPr>
            <a:spLocks/>
          </p:cNvSpPr>
          <p:nvPr>
            <p:custDataLst>
              <p:tags r:id="rId155"/>
            </p:custDataLst>
          </p:nvPr>
        </p:nvSpPr>
        <p:spPr bwMode="auto">
          <a:xfrm>
            <a:off x="5967413" y="2679156"/>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40" name="Freeform 229"/>
          <p:cNvSpPr>
            <a:spLocks/>
          </p:cNvSpPr>
          <p:nvPr>
            <p:custDataLst>
              <p:tags r:id="rId156"/>
            </p:custDataLst>
          </p:nvPr>
        </p:nvSpPr>
        <p:spPr bwMode="auto">
          <a:xfrm>
            <a:off x="5675314" y="2518817"/>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41" name="Freeform 230"/>
          <p:cNvSpPr>
            <a:spLocks/>
          </p:cNvSpPr>
          <p:nvPr>
            <p:custDataLst>
              <p:tags r:id="rId157"/>
            </p:custDataLst>
          </p:nvPr>
        </p:nvSpPr>
        <p:spPr bwMode="auto">
          <a:xfrm>
            <a:off x="5613400" y="2337843"/>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42" name="Freeform 231"/>
          <p:cNvSpPr>
            <a:spLocks/>
          </p:cNvSpPr>
          <p:nvPr>
            <p:custDataLst>
              <p:tags r:id="rId158"/>
            </p:custDataLst>
          </p:nvPr>
        </p:nvSpPr>
        <p:spPr bwMode="auto">
          <a:xfrm>
            <a:off x="5594350" y="2401342"/>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43" name="Freeform 232"/>
          <p:cNvSpPr>
            <a:spLocks/>
          </p:cNvSpPr>
          <p:nvPr>
            <p:custDataLst>
              <p:tags r:id="rId159"/>
            </p:custDataLst>
          </p:nvPr>
        </p:nvSpPr>
        <p:spPr bwMode="auto">
          <a:xfrm>
            <a:off x="6354764" y="2955380"/>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44" name="Freeform 233"/>
          <p:cNvSpPr>
            <a:spLocks/>
          </p:cNvSpPr>
          <p:nvPr>
            <p:custDataLst>
              <p:tags r:id="rId160"/>
            </p:custDataLst>
          </p:nvPr>
        </p:nvSpPr>
        <p:spPr bwMode="auto">
          <a:xfrm>
            <a:off x="6303963" y="3007768"/>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45" name="Freeform 234"/>
          <p:cNvSpPr>
            <a:spLocks/>
          </p:cNvSpPr>
          <p:nvPr>
            <p:custDataLst>
              <p:tags r:id="rId161"/>
            </p:custDataLst>
          </p:nvPr>
        </p:nvSpPr>
        <p:spPr bwMode="auto">
          <a:xfrm>
            <a:off x="5305425" y="2261643"/>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46" name="Freeform 235"/>
          <p:cNvSpPr>
            <a:spLocks/>
          </p:cNvSpPr>
          <p:nvPr>
            <p:custDataLst>
              <p:tags r:id="rId162"/>
            </p:custDataLst>
          </p:nvPr>
        </p:nvSpPr>
        <p:spPr bwMode="auto">
          <a:xfrm>
            <a:off x="5118100" y="3172868"/>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47" name="Freeform 236"/>
          <p:cNvSpPr>
            <a:spLocks/>
          </p:cNvSpPr>
          <p:nvPr>
            <p:custDataLst>
              <p:tags r:id="rId163"/>
            </p:custDataLst>
          </p:nvPr>
        </p:nvSpPr>
        <p:spPr bwMode="auto">
          <a:xfrm>
            <a:off x="5233989" y="3233193"/>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48" name="Freeform 237"/>
          <p:cNvSpPr>
            <a:spLocks/>
          </p:cNvSpPr>
          <p:nvPr>
            <p:custDataLst>
              <p:tags r:id="rId164"/>
            </p:custDataLst>
          </p:nvPr>
        </p:nvSpPr>
        <p:spPr bwMode="auto">
          <a:xfrm>
            <a:off x="5332413" y="2839492"/>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49" name="Freeform 238"/>
          <p:cNvSpPr>
            <a:spLocks/>
          </p:cNvSpPr>
          <p:nvPr>
            <p:custDataLst>
              <p:tags r:id="rId165"/>
            </p:custDataLst>
          </p:nvPr>
        </p:nvSpPr>
        <p:spPr bwMode="auto">
          <a:xfrm>
            <a:off x="5768976" y="2974430"/>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50" name="Freeform 239"/>
          <p:cNvSpPr>
            <a:spLocks/>
          </p:cNvSpPr>
          <p:nvPr>
            <p:custDataLst>
              <p:tags r:id="rId166"/>
            </p:custDataLst>
          </p:nvPr>
        </p:nvSpPr>
        <p:spPr bwMode="auto">
          <a:xfrm>
            <a:off x="5721351" y="2839492"/>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51" name="Freeform 240"/>
          <p:cNvSpPr>
            <a:spLocks/>
          </p:cNvSpPr>
          <p:nvPr>
            <p:custDataLst>
              <p:tags r:id="rId167"/>
            </p:custDataLst>
          </p:nvPr>
        </p:nvSpPr>
        <p:spPr bwMode="auto">
          <a:xfrm>
            <a:off x="5103814" y="3150642"/>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52" name="Freeform 241"/>
          <p:cNvSpPr>
            <a:spLocks/>
          </p:cNvSpPr>
          <p:nvPr>
            <p:custDataLst>
              <p:tags r:id="rId168"/>
            </p:custDataLst>
          </p:nvPr>
        </p:nvSpPr>
        <p:spPr bwMode="auto">
          <a:xfrm>
            <a:off x="5072063" y="1958430"/>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53" name="Freeform 242"/>
          <p:cNvSpPr>
            <a:spLocks/>
          </p:cNvSpPr>
          <p:nvPr>
            <p:custDataLst>
              <p:tags r:id="rId169"/>
            </p:custDataLst>
          </p:nvPr>
        </p:nvSpPr>
        <p:spPr bwMode="auto">
          <a:xfrm>
            <a:off x="5864225" y="2221955"/>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54" name="Freeform 243"/>
          <p:cNvSpPr>
            <a:spLocks/>
          </p:cNvSpPr>
          <p:nvPr>
            <p:custDataLst>
              <p:tags r:id="rId170"/>
            </p:custDataLst>
          </p:nvPr>
        </p:nvSpPr>
        <p:spPr bwMode="auto">
          <a:xfrm>
            <a:off x="5751513" y="1885406"/>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55" name="Freeform 244"/>
          <p:cNvSpPr>
            <a:spLocks/>
          </p:cNvSpPr>
          <p:nvPr>
            <p:custDataLst>
              <p:tags r:id="rId171"/>
            </p:custDataLst>
          </p:nvPr>
        </p:nvSpPr>
        <p:spPr bwMode="auto">
          <a:xfrm>
            <a:off x="5889625" y="2199730"/>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56" name="Freeform 245"/>
          <p:cNvSpPr>
            <a:spLocks/>
          </p:cNvSpPr>
          <p:nvPr>
            <p:custDataLst>
              <p:tags r:id="rId172"/>
            </p:custDataLst>
          </p:nvPr>
        </p:nvSpPr>
        <p:spPr bwMode="auto">
          <a:xfrm>
            <a:off x="5334001" y="2361655"/>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57" name="Freeform 246"/>
          <p:cNvSpPr>
            <a:spLocks/>
          </p:cNvSpPr>
          <p:nvPr>
            <p:custDataLst>
              <p:tags r:id="rId173"/>
            </p:custDataLst>
          </p:nvPr>
        </p:nvSpPr>
        <p:spPr bwMode="auto">
          <a:xfrm>
            <a:off x="6286500" y="2890292"/>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58" name="Freeform 247"/>
          <p:cNvSpPr>
            <a:spLocks/>
          </p:cNvSpPr>
          <p:nvPr>
            <p:custDataLst>
              <p:tags r:id="rId174"/>
            </p:custDataLst>
          </p:nvPr>
        </p:nvSpPr>
        <p:spPr bwMode="auto">
          <a:xfrm>
            <a:off x="5894389" y="3682456"/>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59" name="Freeform 248"/>
          <p:cNvSpPr>
            <a:spLocks/>
          </p:cNvSpPr>
          <p:nvPr>
            <p:custDataLst>
              <p:tags r:id="rId175"/>
            </p:custDataLst>
          </p:nvPr>
        </p:nvSpPr>
        <p:spPr bwMode="auto">
          <a:xfrm>
            <a:off x="5830888" y="3850730"/>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0" name="Freeform 249"/>
          <p:cNvSpPr>
            <a:spLocks/>
          </p:cNvSpPr>
          <p:nvPr>
            <p:custDataLst>
              <p:tags r:id="rId176"/>
            </p:custDataLst>
          </p:nvPr>
        </p:nvSpPr>
        <p:spPr bwMode="auto">
          <a:xfrm>
            <a:off x="5767388" y="3950743"/>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1" name="Freeform 250"/>
          <p:cNvSpPr>
            <a:spLocks/>
          </p:cNvSpPr>
          <p:nvPr>
            <p:custDataLst>
              <p:tags r:id="rId177"/>
            </p:custDataLst>
          </p:nvPr>
        </p:nvSpPr>
        <p:spPr bwMode="auto">
          <a:xfrm>
            <a:off x="5749925" y="3950743"/>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2" name="Freeform 251"/>
          <p:cNvSpPr>
            <a:spLocks/>
          </p:cNvSpPr>
          <p:nvPr>
            <p:custDataLst>
              <p:tags r:id="rId178"/>
            </p:custDataLst>
          </p:nvPr>
        </p:nvSpPr>
        <p:spPr bwMode="auto">
          <a:xfrm>
            <a:off x="6283325" y="4355555"/>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3" name="Freeform 252"/>
          <p:cNvSpPr>
            <a:spLocks/>
          </p:cNvSpPr>
          <p:nvPr>
            <p:custDataLst>
              <p:tags r:id="rId179"/>
            </p:custDataLst>
          </p:nvPr>
        </p:nvSpPr>
        <p:spPr bwMode="auto">
          <a:xfrm>
            <a:off x="6018214" y="4595267"/>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4" name="Freeform 253"/>
          <p:cNvSpPr>
            <a:spLocks/>
          </p:cNvSpPr>
          <p:nvPr>
            <p:custDataLst>
              <p:tags r:id="rId180"/>
            </p:custDataLst>
          </p:nvPr>
        </p:nvSpPr>
        <p:spPr bwMode="auto">
          <a:xfrm>
            <a:off x="6591300" y="4396831"/>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5" name="Freeform 254"/>
          <p:cNvSpPr>
            <a:spLocks/>
          </p:cNvSpPr>
          <p:nvPr>
            <p:custDataLst>
              <p:tags r:id="rId181"/>
            </p:custDataLst>
          </p:nvPr>
        </p:nvSpPr>
        <p:spPr bwMode="auto">
          <a:xfrm>
            <a:off x="6267451" y="4095206"/>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6" name="Freeform 255"/>
          <p:cNvSpPr>
            <a:spLocks/>
          </p:cNvSpPr>
          <p:nvPr>
            <p:custDataLst>
              <p:tags r:id="rId182"/>
            </p:custDataLst>
          </p:nvPr>
        </p:nvSpPr>
        <p:spPr bwMode="auto">
          <a:xfrm>
            <a:off x="6256338" y="4055518"/>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7" name="Freeform 256"/>
          <p:cNvSpPr>
            <a:spLocks/>
          </p:cNvSpPr>
          <p:nvPr>
            <p:custDataLst>
              <p:tags r:id="rId183"/>
            </p:custDataLst>
          </p:nvPr>
        </p:nvSpPr>
        <p:spPr bwMode="auto">
          <a:xfrm>
            <a:off x="6565900" y="2755356"/>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8" name="Freeform 257"/>
          <p:cNvSpPr>
            <a:spLocks/>
          </p:cNvSpPr>
          <p:nvPr>
            <p:custDataLst>
              <p:tags r:id="rId184"/>
            </p:custDataLst>
          </p:nvPr>
        </p:nvSpPr>
        <p:spPr bwMode="auto">
          <a:xfrm>
            <a:off x="6589713" y="3412580"/>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69" name="Freeform 258"/>
          <p:cNvSpPr>
            <a:spLocks/>
          </p:cNvSpPr>
          <p:nvPr>
            <p:custDataLst>
              <p:tags r:id="rId185"/>
            </p:custDataLst>
          </p:nvPr>
        </p:nvSpPr>
        <p:spPr bwMode="auto">
          <a:xfrm>
            <a:off x="6784975" y="3187155"/>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70" name="Freeform 259"/>
          <p:cNvSpPr>
            <a:spLocks/>
          </p:cNvSpPr>
          <p:nvPr>
            <p:custDataLst>
              <p:tags r:id="rId186"/>
            </p:custDataLst>
          </p:nvPr>
        </p:nvSpPr>
        <p:spPr bwMode="auto">
          <a:xfrm>
            <a:off x="6472238" y="2839493"/>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71" name="Freeform 260"/>
          <p:cNvSpPr>
            <a:spLocks/>
          </p:cNvSpPr>
          <p:nvPr>
            <p:custDataLst>
              <p:tags r:id="rId187"/>
            </p:custDataLst>
          </p:nvPr>
        </p:nvSpPr>
        <p:spPr bwMode="auto">
          <a:xfrm>
            <a:off x="6972300" y="2799805"/>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72" name="Freeform 261"/>
          <p:cNvSpPr>
            <a:spLocks/>
          </p:cNvSpPr>
          <p:nvPr>
            <p:custDataLst>
              <p:tags r:id="rId188"/>
            </p:custDataLst>
          </p:nvPr>
        </p:nvSpPr>
        <p:spPr bwMode="auto">
          <a:xfrm>
            <a:off x="7004051" y="2849018"/>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73" name="Freeform 262"/>
          <p:cNvSpPr>
            <a:spLocks/>
          </p:cNvSpPr>
          <p:nvPr>
            <p:custDataLst>
              <p:tags r:id="rId189"/>
            </p:custDataLst>
          </p:nvPr>
        </p:nvSpPr>
        <p:spPr bwMode="auto">
          <a:xfrm>
            <a:off x="7794626" y="3117306"/>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274" name="Freeform 263"/>
          <p:cNvSpPr>
            <a:spLocks/>
          </p:cNvSpPr>
          <p:nvPr>
            <p:custDataLst>
              <p:tags r:id="rId190"/>
            </p:custDataLst>
          </p:nvPr>
        </p:nvSpPr>
        <p:spPr bwMode="auto">
          <a:xfrm>
            <a:off x="5118101" y="3626892"/>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75" name="Freeform 264"/>
          <p:cNvSpPr>
            <a:spLocks/>
          </p:cNvSpPr>
          <p:nvPr>
            <p:custDataLst>
              <p:tags r:id="rId191"/>
            </p:custDataLst>
          </p:nvPr>
        </p:nvSpPr>
        <p:spPr bwMode="auto">
          <a:xfrm>
            <a:off x="5202238" y="3709443"/>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76" name="Freeform 265"/>
          <p:cNvSpPr>
            <a:spLocks/>
          </p:cNvSpPr>
          <p:nvPr>
            <p:custDataLst>
              <p:tags r:id="rId192"/>
            </p:custDataLst>
          </p:nvPr>
        </p:nvSpPr>
        <p:spPr bwMode="auto">
          <a:xfrm>
            <a:off x="5245101" y="3760243"/>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77" name="Freeform 266"/>
          <p:cNvSpPr>
            <a:spLocks/>
          </p:cNvSpPr>
          <p:nvPr>
            <p:custDataLst>
              <p:tags r:id="rId193"/>
            </p:custDataLst>
          </p:nvPr>
        </p:nvSpPr>
        <p:spPr bwMode="auto">
          <a:xfrm>
            <a:off x="5459414" y="3679280"/>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78" name="Freeform 267"/>
          <p:cNvSpPr>
            <a:spLocks/>
          </p:cNvSpPr>
          <p:nvPr>
            <p:custDataLst>
              <p:tags r:id="rId194"/>
            </p:custDataLst>
          </p:nvPr>
        </p:nvSpPr>
        <p:spPr bwMode="auto">
          <a:xfrm>
            <a:off x="5111751" y="3595142"/>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79" name="Freeform 268"/>
          <p:cNvSpPr>
            <a:spLocks/>
          </p:cNvSpPr>
          <p:nvPr>
            <p:custDataLst>
              <p:tags r:id="rId195"/>
            </p:custDataLst>
          </p:nvPr>
        </p:nvSpPr>
        <p:spPr bwMode="auto">
          <a:xfrm>
            <a:off x="5537201" y="3672931"/>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0" name="Freeform 269"/>
          <p:cNvSpPr>
            <a:spLocks/>
          </p:cNvSpPr>
          <p:nvPr>
            <p:custDataLst>
              <p:tags r:id="rId196"/>
            </p:custDataLst>
          </p:nvPr>
        </p:nvSpPr>
        <p:spPr bwMode="auto">
          <a:xfrm>
            <a:off x="5562600" y="3634830"/>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1" name="Freeform 270"/>
          <p:cNvSpPr>
            <a:spLocks/>
          </p:cNvSpPr>
          <p:nvPr>
            <p:custDataLst>
              <p:tags r:id="rId197"/>
            </p:custDataLst>
          </p:nvPr>
        </p:nvSpPr>
        <p:spPr bwMode="auto">
          <a:xfrm>
            <a:off x="6291263" y="4839743"/>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2" name="Freeform 271"/>
          <p:cNvSpPr>
            <a:spLocks/>
          </p:cNvSpPr>
          <p:nvPr>
            <p:custDataLst>
              <p:tags r:id="rId198"/>
            </p:custDataLst>
          </p:nvPr>
        </p:nvSpPr>
        <p:spPr bwMode="auto">
          <a:xfrm>
            <a:off x="6186488" y="4936580"/>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3" name="Freeform 272"/>
          <p:cNvSpPr>
            <a:spLocks/>
          </p:cNvSpPr>
          <p:nvPr>
            <p:custDataLst>
              <p:tags r:id="rId199"/>
            </p:custDataLst>
          </p:nvPr>
        </p:nvSpPr>
        <p:spPr bwMode="auto">
          <a:xfrm>
            <a:off x="8404225" y="2650580"/>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4" name="Freeform 273"/>
          <p:cNvSpPr>
            <a:spLocks/>
          </p:cNvSpPr>
          <p:nvPr>
            <p:custDataLst>
              <p:tags r:id="rId200"/>
            </p:custDataLst>
          </p:nvPr>
        </p:nvSpPr>
        <p:spPr bwMode="auto">
          <a:xfrm>
            <a:off x="7475539" y="3064918"/>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5" name="Freeform 274"/>
          <p:cNvSpPr>
            <a:spLocks/>
          </p:cNvSpPr>
          <p:nvPr>
            <p:custDataLst>
              <p:tags r:id="rId201"/>
            </p:custDataLst>
          </p:nvPr>
        </p:nvSpPr>
        <p:spPr bwMode="auto">
          <a:xfrm>
            <a:off x="7691439" y="3120481"/>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6" name="Freeform 275"/>
          <p:cNvSpPr>
            <a:spLocks/>
          </p:cNvSpPr>
          <p:nvPr>
            <p:custDataLst>
              <p:tags r:id="rId202"/>
            </p:custDataLst>
          </p:nvPr>
        </p:nvSpPr>
        <p:spPr bwMode="auto">
          <a:xfrm>
            <a:off x="7681913" y="3191917"/>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7" name="Freeform 276"/>
          <p:cNvSpPr>
            <a:spLocks/>
          </p:cNvSpPr>
          <p:nvPr>
            <p:custDataLst>
              <p:tags r:id="rId203"/>
            </p:custDataLst>
          </p:nvPr>
        </p:nvSpPr>
        <p:spPr bwMode="auto">
          <a:xfrm>
            <a:off x="7999413" y="3307806"/>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8" name="Freeform 277"/>
          <p:cNvSpPr>
            <a:spLocks/>
          </p:cNvSpPr>
          <p:nvPr>
            <p:custDataLst>
              <p:tags r:id="rId204"/>
            </p:custDataLst>
          </p:nvPr>
        </p:nvSpPr>
        <p:spPr bwMode="auto">
          <a:xfrm>
            <a:off x="8081963" y="3558631"/>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89" name="Freeform 278"/>
          <p:cNvSpPr>
            <a:spLocks/>
          </p:cNvSpPr>
          <p:nvPr>
            <p:custDataLst>
              <p:tags r:id="rId205"/>
            </p:custDataLst>
          </p:nvPr>
        </p:nvSpPr>
        <p:spPr bwMode="auto">
          <a:xfrm>
            <a:off x="8483601" y="2795043"/>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90" name="Freeform 279"/>
          <p:cNvSpPr>
            <a:spLocks/>
          </p:cNvSpPr>
          <p:nvPr>
            <p:custDataLst>
              <p:tags r:id="rId206"/>
            </p:custDataLst>
          </p:nvPr>
        </p:nvSpPr>
        <p:spPr bwMode="auto">
          <a:xfrm>
            <a:off x="9051926" y="4092030"/>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91" name="Freeform 280"/>
          <p:cNvSpPr>
            <a:spLocks/>
          </p:cNvSpPr>
          <p:nvPr>
            <p:custDataLst>
              <p:tags r:id="rId207"/>
            </p:custDataLst>
          </p:nvPr>
        </p:nvSpPr>
        <p:spPr bwMode="auto">
          <a:xfrm>
            <a:off x="9244013" y="4076156"/>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92" name="Freeform 281"/>
          <p:cNvSpPr>
            <a:spLocks/>
          </p:cNvSpPr>
          <p:nvPr>
            <p:custDataLst>
              <p:tags r:id="rId208"/>
            </p:custDataLst>
          </p:nvPr>
        </p:nvSpPr>
        <p:spPr bwMode="auto">
          <a:xfrm>
            <a:off x="7519988" y="3709443"/>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293" name="Group 282"/>
          <p:cNvGrpSpPr>
            <a:grpSpLocks/>
          </p:cNvGrpSpPr>
          <p:nvPr>
            <p:custDataLst>
              <p:tags r:id="rId209"/>
            </p:custDataLst>
          </p:nvPr>
        </p:nvGrpSpPr>
        <p:grpSpPr bwMode="auto">
          <a:xfrm>
            <a:off x="8459788" y="3420517"/>
            <a:ext cx="233362" cy="439738"/>
            <a:chOff x="5062" y="2295"/>
            <a:chExt cx="177" cy="279"/>
          </a:xfrm>
        </p:grpSpPr>
        <p:sp>
          <p:nvSpPr>
            <p:cNvPr id="29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9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9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9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9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29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0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1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1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1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1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1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1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1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1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grpSp>
      <p:sp>
        <p:nvSpPr>
          <p:cNvPr id="318" name="Freeform 307"/>
          <p:cNvSpPr>
            <a:spLocks/>
          </p:cNvSpPr>
          <p:nvPr>
            <p:custDataLst>
              <p:tags r:id="rId210"/>
            </p:custDataLst>
          </p:nvPr>
        </p:nvSpPr>
        <p:spPr bwMode="auto">
          <a:xfrm>
            <a:off x="8804275" y="4239668"/>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19" name="Freeform 308"/>
          <p:cNvSpPr>
            <a:spLocks/>
          </p:cNvSpPr>
          <p:nvPr>
            <p:custDataLst>
              <p:tags r:id="rId211"/>
            </p:custDataLst>
          </p:nvPr>
        </p:nvSpPr>
        <p:spPr bwMode="auto">
          <a:xfrm>
            <a:off x="8880476" y="4179342"/>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0" name="Freeform 309"/>
          <p:cNvSpPr>
            <a:spLocks/>
          </p:cNvSpPr>
          <p:nvPr>
            <p:custDataLst>
              <p:tags r:id="rId212"/>
            </p:custDataLst>
          </p:nvPr>
        </p:nvSpPr>
        <p:spPr bwMode="auto">
          <a:xfrm>
            <a:off x="8928101" y="4058692"/>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1" name="Freeform 310"/>
          <p:cNvSpPr>
            <a:spLocks/>
          </p:cNvSpPr>
          <p:nvPr>
            <p:custDataLst>
              <p:tags r:id="rId213"/>
            </p:custDataLst>
          </p:nvPr>
        </p:nvSpPr>
        <p:spPr bwMode="auto">
          <a:xfrm>
            <a:off x="8912225" y="4028530"/>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2" name="Freeform 311"/>
          <p:cNvSpPr>
            <a:spLocks/>
          </p:cNvSpPr>
          <p:nvPr>
            <p:custDataLst>
              <p:tags r:id="rId214"/>
            </p:custDataLst>
          </p:nvPr>
        </p:nvSpPr>
        <p:spPr bwMode="auto">
          <a:xfrm>
            <a:off x="8737600" y="3925342"/>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3" name="Freeform 312"/>
          <p:cNvSpPr>
            <a:spLocks/>
          </p:cNvSpPr>
          <p:nvPr>
            <p:custDataLst>
              <p:tags r:id="rId215"/>
            </p:custDataLst>
          </p:nvPr>
        </p:nvSpPr>
        <p:spPr bwMode="auto">
          <a:xfrm>
            <a:off x="8664576" y="4060281"/>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4" name="Freeform 313"/>
          <p:cNvSpPr>
            <a:spLocks/>
          </p:cNvSpPr>
          <p:nvPr>
            <p:custDataLst>
              <p:tags r:id="rId216"/>
            </p:custDataLst>
          </p:nvPr>
        </p:nvSpPr>
        <p:spPr bwMode="auto">
          <a:xfrm>
            <a:off x="8672513" y="4246018"/>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5" name="Freeform 314"/>
          <p:cNvSpPr>
            <a:spLocks/>
          </p:cNvSpPr>
          <p:nvPr>
            <p:custDataLst>
              <p:tags r:id="rId217"/>
            </p:custDataLst>
          </p:nvPr>
        </p:nvSpPr>
        <p:spPr bwMode="auto">
          <a:xfrm>
            <a:off x="8785226" y="4065042"/>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6" name="Freeform 315"/>
          <p:cNvSpPr>
            <a:spLocks/>
          </p:cNvSpPr>
          <p:nvPr>
            <p:custDataLst>
              <p:tags r:id="rId218"/>
            </p:custDataLst>
          </p:nvPr>
        </p:nvSpPr>
        <p:spPr bwMode="auto">
          <a:xfrm>
            <a:off x="8645525" y="4060281"/>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7" name="Freeform 316"/>
          <p:cNvSpPr>
            <a:spLocks/>
          </p:cNvSpPr>
          <p:nvPr>
            <p:custDataLst>
              <p:tags r:id="rId219"/>
            </p:custDataLst>
          </p:nvPr>
        </p:nvSpPr>
        <p:spPr bwMode="auto">
          <a:xfrm>
            <a:off x="8689976" y="4107905"/>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8" name="Freeform 317"/>
          <p:cNvSpPr>
            <a:spLocks/>
          </p:cNvSpPr>
          <p:nvPr>
            <p:custDataLst>
              <p:tags r:id="rId220"/>
            </p:custDataLst>
          </p:nvPr>
        </p:nvSpPr>
        <p:spPr bwMode="auto">
          <a:xfrm>
            <a:off x="8491539" y="4311106"/>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29" name="Freeform 318"/>
          <p:cNvSpPr>
            <a:spLocks/>
          </p:cNvSpPr>
          <p:nvPr>
            <p:custDataLst>
              <p:tags r:id="rId221"/>
            </p:custDataLst>
          </p:nvPr>
        </p:nvSpPr>
        <p:spPr bwMode="auto">
          <a:xfrm>
            <a:off x="8589964" y="4349206"/>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0" name="Freeform 319"/>
          <p:cNvSpPr>
            <a:spLocks/>
          </p:cNvSpPr>
          <p:nvPr>
            <p:custDataLst>
              <p:tags r:id="rId222"/>
            </p:custDataLst>
          </p:nvPr>
        </p:nvSpPr>
        <p:spPr bwMode="auto">
          <a:xfrm>
            <a:off x="8423276" y="4280943"/>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1" name="Freeform 320"/>
          <p:cNvSpPr>
            <a:spLocks/>
          </p:cNvSpPr>
          <p:nvPr>
            <p:custDataLst>
              <p:tags r:id="rId223"/>
            </p:custDataLst>
          </p:nvPr>
        </p:nvSpPr>
        <p:spPr bwMode="auto">
          <a:xfrm>
            <a:off x="8467725" y="4266655"/>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2" name="Freeform 321"/>
          <p:cNvSpPr>
            <a:spLocks/>
          </p:cNvSpPr>
          <p:nvPr>
            <p:custDataLst>
              <p:tags r:id="rId224"/>
            </p:custDataLst>
          </p:nvPr>
        </p:nvSpPr>
        <p:spPr bwMode="auto">
          <a:xfrm>
            <a:off x="8520113" y="4276181"/>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3" name="Freeform 322"/>
          <p:cNvSpPr>
            <a:spLocks/>
          </p:cNvSpPr>
          <p:nvPr>
            <p:custDataLst>
              <p:tags r:id="rId225"/>
            </p:custDataLst>
          </p:nvPr>
        </p:nvSpPr>
        <p:spPr bwMode="auto">
          <a:xfrm>
            <a:off x="8572500" y="4280943"/>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4" name="Freeform 323"/>
          <p:cNvSpPr>
            <a:spLocks/>
          </p:cNvSpPr>
          <p:nvPr>
            <p:custDataLst>
              <p:tags r:id="rId226"/>
            </p:custDataLst>
          </p:nvPr>
        </p:nvSpPr>
        <p:spPr bwMode="auto">
          <a:xfrm>
            <a:off x="8645525" y="4273005"/>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5" name="Freeform 324"/>
          <p:cNvSpPr>
            <a:spLocks/>
          </p:cNvSpPr>
          <p:nvPr>
            <p:custDataLst>
              <p:tags r:id="rId227"/>
            </p:custDataLst>
          </p:nvPr>
        </p:nvSpPr>
        <p:spPr bwMode="auto">
          <a:xfrm>
            <a:off x="8220075" y="4087267"/>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6" name="Freeform 325"/>
          <p:cNvSpPr>
            <a:spLocks/>
          </p:cNvSpPr>
          <p:nvPr>
            <p:custDataLst>
              <p:tags r:id="rId228"/>
            </p:custDataLst>
          </p:nvPr>
        </p:nvSpPr>
        <p:spPr bwMode="auto">
          <a:xfrm>
            <a:off x="8166101" y="4060281"/>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7" name="Freeform 326"/>
          <p:cNvSpPr>
            <a:spLocks/>
          </p:cNvSpPr>
          <p:nvPr>
            <p:custDataLst>
              <p:tags r:id="rId229"/>
            </p:custDataLst>
          </p:nvPr>
        </p:nvSpPr>
        <p:spPr bwMode="auto">
          <a:xfrm>
            <a:off x="8001000" y="4044405"/>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8" name="Line 327" descr="Horizontal dunkel"/>
          <p:cNvSpPr>
            <a:spLocks noChangeShapeType="1"/>
          </p:cNvSpPr>
          <p:nvPr>
            <p:custDataLst>
              <p:tags r:id="rId230"/>
            </p:custDataLst>
          </p:nvPr>
        </p:nvSpPr>
        <p:spPr bwMode="auto">
          <a:xfrm>
            <a:off x="8026401" y="4080917"/>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39" name="Freeform 328"/>
          <p:cNvSpPr>
            <a:spLocks/>
          </p:cNvSpPr>
          <p:nvPr>
            <p:custDataLst>
              <p:tags r:id="rId231"/>
            </p:custDataLst>
          </p:nvPr>
        </p:nvSpPr>
        <p:spPr bwMode="auto">
          <a:xfrm>
            <a:off x="8023225" y="4080917"/>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0" name="Freeform 329"/>
          <p:cNvSpPr>
            <a:spLocks/>
          </p:cNvSpPr>
          <p:nvPr>
            <p:custDataLst>
              <p:tags r:id="rId232"/>
            </p:custDataLst>
          </p:nvPr>
        </p:nvSpPr>
        <p:spPr bwMode="auto">
          <a:xfrm>
            <a:off x="7924801" y="3925342"/>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1" name="Freeform 330"/>
          <p:cNvSpPr>
            <a:spLocks/>
          </p:cNvSpPr>
          <p:nvPr>
            <p:custDataLst>
              <p:tags r:id="rId233"/>
            </p:custDataLst>
          </p:nvPr>
        </p:nvSpPr>
        <p:spPr bwMode="auto">
          <a:xfrm>
            <a:off x="8453438" y="4288880"/>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2" name="Freeform 331"/>
          <p:cNvSpPr>
            <a:spLocks/>
          </p:cNvSpPr>
          <p:nvPr>
            <p:custDataLst>
              <p:tags r:id="rId234"/>
            </p:custDataLst>
          </p:nvPr>
        </p:nvSpPr>
        <p:spPr bwMode="auto">
          <a:xfrm>
            <a:off x="8969376" y="4246018"/>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3" name="Freeform 332"/>
          <p:cNvSpPr>
            <a:spLocks/>
          </p:cNvSpPr>
          <p:nvPr>
            <p:custDataLst>
              <p:tags r:id="rId235"/>
            </p:custDataLst>
          </p:nvPr>
        </p:nvSpPr>
        <p:spPr bwMode="auto">
          <a:xfrm>
            <a:off x="7907339" y="3828505"/>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4" name="Freeform 333"/>
          <p:cNvSpPr>
            <a:spLocks/>
          </p:cNvSpPr>
          <p:nvPr>
            <p:custDataLst>
              <p:tags r:id="rId236"/>
            </p:custDataLst>
          </p:nvPr>
        </p:nvSpPr>
        <p:spPr bwMode="auto">
          <a:xfrm>
            <a:off x="8248650" y="3877718"/>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5" name="Freeform 334"/>
          <p:cNvSpPr>
            <a:spLocks/>
          </p:cNvSpPr>
          <p:nvPr>
            <p:custDataLst>
              <p:tags r:id="rId237"/>
            </p:custDataLst>
          </p:nvPr>
        </p:nvSpPr>
        <p:spPr bwMode="auto">
          <a:xfrm>
            <a:off x="8604251" y="4284117"/>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6" name="Freeform 335"/>
          <p:cNvSpPr>
            <a:spLocks/>
          </p:cNvSpPr>
          <p:nvPr>
            <p:custDataLst>
              <p:tags r:id="rId238"/>
            </p:custDataLst>
          </p:nvPr>
        </p:nvSpPr>
        <p:spPr bwMode="auto">
          <a:xfrm>
            <a:off x="8720138" y="3950742"/>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7" name="Freeform 336"/>
          <p:cNvSpPr>
            <a:spLocks/>
          </p:cNvSpPr>
          <p:nvPr>
            <p:custDataLst>
              <p:tags r:id="rId239"/>
            </p:custDataLst>
          </p:nvPr>
        </p:nvSpPr>
        <p:spPr bwMode="auto">
          <a:xfrm>
            <a:off x="8732839" y="4095205"/>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8" name="Freeform 337"/>
          <p:cNvSpPr>
            <a:spLocks/>
          </p:cNvSpPr>
          <p:nvPr>
            <p:custDataLst>
              <p:tags r:id="rId240"/>
            </p:custDataLst>
          </p:nvPr>
        </p:nvSpPr>
        <p:spPr bwMode="auto">
          <a:xfrm>
            <a:off x="8809039" y="4019005"/>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49" name="Freeform 338"/>
          <p:cNvSpPr>
            <a:spLocks/>
          </p:cNvSpPr>
          <p:nvPr>
            <p:custDataLst>
              <p:tags r:id="rId241"/>
            </p:custDataLst>
          </p:nvPr>
        </p:nvSpPr>
        <p:spPr bwMode="auto">
          <a:xfrm>
            <a:off x="8497889" y="3957092"/>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50" name="Freeform 339"/>
          <p:cNvSpPr>
            <a:spLocks/>
          </p:cNvSpPr>
          <p:nvPr>
            <p:custDataLst>
              <p:tags r:id="rId242"/>
            </p:custDataLst>
          </p:nvPr>
        </p:nvSpPr>
        <p:spPr bwMode="auto">
          <a:xfrm>
            <a:off x="8162926" y="4198392"/>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51" name="Freeform 340"/>
          <p:cNvSpPr>
            <a:spLocks/>
          </p:cNvSpPr>
          <p:nvPr>
            <p:custDataLst>
              <p:tags r:id="rId243"/>
            </p:custDataLst>
          </p:nvPr>
        </p:nvSpPr>
        <p:spPr bwMode="auto">
          <a:xfrm>
            <a:off x="8843963" y="4055518"/>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52" name="Freeform 341"/>
          <p:cNvSpPr>
            <a:spLocks/>
          </p:cNvSpPr>
          <p:nvPr>
            <p:custDataLst>
              <p:tags r:id="rId244"/>
            </p:custDataLst>
          </p:nvPr>
        </p:nvSpPr>
        <p:spPr bwMode="auto">
          <a:xfrm>
            <a:off x="7375526" y="2887118"/>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53" name="Freeform 342"/>
          <p:cNvSpPr>
            <a:spLocks/>
          </p:cNvSpPr>
          <p:nvPr>
            <p:custDataLst>
              <p:tags r:id="rId245"/>
            </p:custDataLst>
          </p:nvPr>
        </p:nvSpPr>
        <p:spPr bwMode="auto">
          <a:xfrm>
            <a:off x="5832476" y="2291805"/>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54" name="Freeform 343"/>
          <p:cNvSpPr>
            <a:spLocks/>
          </p:cNvSpPr>
          <p:nvPr>
            <p:custDataLst>
              <p:tags r:id="rId246"/>
            </p:custDataLst>
          </p:nvPr>
        </p:nvSpPr>
        <p:spPr bwMode="auto">
          <a:xfrm>
            <a:off x="5895975" y="2496592"/>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55" name="Freeform 344"/>
          <p:cNvSpPr>
            <a:spLocks/>
          </p:cNvSpPr>
          <p:nvPr>
            <p:custDataLst>
              <p:tags r:id="rId247"/>
            </p:custDataLst>
          </p:nvPr>
        </p:nvSpPr>
        <p:spPr bwMode="auto">
          <a:xfrm>
            <a:off x="5995989" y="2152106"/>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56" name="Freeform 345"/>
          <p:cNvSpPr>
            <a:spLocks/>
          </p:cNvSpPr>
          <p:nvPr>
            <p:custDataLst>
              <p:tags r:id="rId248"/>
            </p:custDataLst>
          </p:nvPr>
        </p:nvSpPr>
        <p:spPr bwMode="auto">
          <a:xfrm>
            <a:off x="6008689" y="2499768"/>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57" name="Freeform 346"/>
          <p:cNvSpPr>
            <a:spLocks/>
          </p:cNvSpPr>
          <p:nvPr>
            <p:custDataLst>
              <p:tags r:id="rId249"/>
            </p:custDataLst>
          </p:nvPr>
        </p:nvSpPr>
        <p:spPr bwMode="auto">
          <a:xfrm>
            <a:off x="4008439" y="3537993"/>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58" name="Freeform 347"/>
          <p:cNvSpPr>
            <a:spLocks/>
          </p:cNvSpPr>
          <p:nvPr>
            <p:custDataLst>
              <p:tags r:id="rId250"/>
            </p:custDataLst>
          </p:nvPr>
        </p:nvSpPr>
        <p:spPr bwMode="auto">
          <a:xfrm>
            <a:off x="6113464" y="2491831"/>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59" name="Freeform 348"/>
          <p:cNvSpPr>
            <a:spLocks/>
          </p:cNvSpPr>
          <p:nvPr>
            <p:custDataLst>
              <p:tags r:id="rId251"/>
            </p:custDataLst>
          </p:nvPr>
        </p:nvSpPr>
        <p:spPr bwMode="auto">
          <a:xfrm>
            <a:off x="6030913" y="2374355"/>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60" name="Freeform 349"/>
          <p:cNvSpPr>
            <a:spLocks/>
          </p:cNvSpPr>
          <p:nvPr>
            <p:custDataLst>
              <p:tags r:id="rId252"/>
            </p:custDataLst>
          </p:nvPr>
        </p:nvSpPr>
        <p:spPr bwMode="auto">
          <a:xfrm>
            <a:off x="6542089" y="2717255"/>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61" name="Freeform 350"/>
          <p:cNvSpPr>
            <a:spLocks/>
          </p:cNvSpPr>
          <p:nvPr>
            <p:custDataLst>
              <p:tags r:id="rId253"/>
            </p:custDataLst>
          </p:nvPr>
        </p:nvSpPr>
        <p:spPr bwMode="auto">
          <a:xfrm>
            <a:off x="7085013" y="2731542"/>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62" name="Freeform 351"/>
          <p:cNvSpPr>
            <a:spLocks/>
          </p:cNvSpPr>
          <p:nvPr>
            <p:custDataLst>
              <p:tags r:id="rId254"/>
            </p:custDataLst>
          </p:nvPr>
        </p:nvSpPr>
        <p:spPr bwMode="auto">
          <a:xfrm>
            <a:off x="7134226" y="2660105"/>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63" name="Freeform 352"/>
          <p:cNvSpPr>
            <a:spLocks/>
          </p:cNvSpPr>
          <p:nvPr>
            <p:custDataLst>
              <p:tags r:id="rId255"/>
            </p:custDataLst>
          </p:nvPr>
        </p:nvSpPr>
        <p:spPr bwMode="auto">
          <a:xfrm>
            <a:off x="6740525" y="2675980"/>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64" name="Freeform 353"/>
          <p:cNvSpPr>
            <a:spLocks/>
          </p:cNvSpPr>
          <p:nvPr>
            <p:custDataLst>
              <p:tags r:id="rId256"/>
            </p:custDataLst>
          </p:nvPr>
        </p:nvSpPr>
        <p:spPr bwMode="auto">
          <a:xfrm>
            <a:off x="5949950" y="2563268"/>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65" name="Freeform 354"/>
          <p:cNvSpPr>
            <a:spLocks/>
          </p:cNvSpPr>
          <p:nvPr>
            <p:custDataLst>
              <p:tags r:id="rId257"/>
            </p:custDataLst>
          </p:nvPr>
        </p:nvSpPr>
        <p:spPr bwMode="auto">
          <a:xfrm>
            <a:off x="5997576" y="2671218"/>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66" name="Freeform 355"/>
          <p:cNvSpPr>
            <a:spLocks/>
          </p:cNvSpPr>
          <p:nvPr>
            <p:custDataLst>
              <p:tags r:id="rId258"/>
            </p:custDataLst>
          </p:nvPr>
        </p:nvSpPr>
        <p:spPr bwMode="auto">
          <a:xfrm>
            <a:off x="6081713" y="3295106"/>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67" name="Freeform 356"/>
          <p:cNvSpPr>
            <a:spLocks/>
          </p:cNvSpPr>
          <p:nvPr>
            <p:custDataLst>
              <p:tags r:id="rId259"/>
            </p:custDataLst>
          </p:nvPr>
        </p:nvSpPr>
        <p:spPr bwMode="auto">
          <a:xfrm>
            <a:off x="6565901" y="3634830"/>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68" name="Freeform 357"/>
          <p:cNvSpPr>
            <a:spLocks/>
          </p:cNvSpPr>
          <p:nvPr>
            <p:custDataLst>
              <p:tags r:id="rId260"/>
            </p:custDataLst>
          </p:nvPr>
        </p:nvSpPr>
        <p:spPr bwMode="auto">
          <a:xfrm>
            <a:off x="6573838" y="3622131"/>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69" name="Freeform 358"/>
          <p:cNvSpPr>
            <a:spLocks/>
          </p:cNvSpPr>
          <p:nvPr>
            <p:custDataLst>
              <p:tags r:id="rId261"/>
            </p:custDataLst>
          </p:nvPr>
        </p:nvSpPr>
        <p:spPr bwMode="auto">
          <a:xfrm>
            <a:off x="6372225" y="3533231"/>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70" name="Line 359"/>
          <p:cNvSpPr>
            <a:spLocks noChangeShapeType="1"/>
          </p:cNvSpPr>
          <p:nvPr>
            <p:custDataLst>
              <p:tags r:id="rId262"/>
            </p:custDataLst>
          </p:nvPr>
        </p:nvSpPr>
        <p:spPr bwMode="auto">
          <a:xfrm flipH="1">
            <a:off x="3232151" y="4052342"/>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71" name="Freeform 360"/>
          <p:cNvSpPr>
            <a:spLocks/>
          </p:cNvSpPr>
          <p:nvPr>
            <p:custDataLst>
              <p:tags r:id="rId263"/>
            </p:custDataLst>
          </p:nvPr>
        </p:nvSpPr>
        <p:spPr bwMode="auto">
          <a:xfrm>
            <a:off x="3232150" y="4060281"/>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72" name="Freeform 361"/>
          <p:cNvSpPr>
            <a:spLocks/>
          </p:cNvSpPr>
          <p:nvPr>
            <p:custDataLst>
              <p:tags r:id="rId264"/>
            </p:custDataLst>
          </p:nvPr>
        </p:nvSpPr>
        <p:spPr bwMode="auto">
          <a:xfrm>
            <a:off x="3240088" y="4047580"/>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373" name="Group 362"/>
          <p:cNvGrpSpPr>
            <a:grpSpLocks/>
          </p:cNvGrpSpPr>
          <p:nvPr>
            <p:custDataLst>
              <p:tags r:id="rId265"/>
            </p:custDataLst>
          </p:nvPr>
        </p:nvGrpSpPr>
        <p:grpSpPr bwMode="auto">
          <a:xfrm>
            <a:off x="3232151" y="3982493"/>
            <a:ext cx="417513" cy="201613"/>
            <a:chOff x="912" y="2626"/>
            <a:chExt cx="311" cy="127"/>
          </a:xfrm>
        </p:grpSpPr>
        <p:sp>
          <p:nvSpPr>
            <p:cNvPr id="374"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75"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76"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sp>
        <p:nvSpPr>
          <p:cNvPr id="377" name="Freeform 366"/>
          <p:cNvSpPr>
            <a:spLocks/>
          </p:cNvSpPr>
          <p:nvPr>
            <p:custDataLst>
              <p:tags r:id="rId266"/>
            </p:custDataLst>
          </p:nvPr>
        </p:nvSpPr>
        <p:spPr bwMode="auto">
          <a:xfrm>
            <a:off x="6880225" y="4700042"/>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78" name="Freeform 367"/>
          <p:cNvSpPr>
            <a:spLocks/>
          </p:cNvSpPr>
          <p:nvPr>
            <p:custDataLst>
              <p:tags r:id="rId267"/>
            </p:custDataLst>
          </p:nvPr>
        </p:nvSpPr>
        <p:spPr bwMode="auto">
          <a:xfrm>
            <a:off x="6851651" y="4727030"/>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379" name="Group 368"/>
          <p:cNvGrpSpPr>
            <a:grpSpLocks/>
          </p:cNvGrpSpPr>
          <p:nvPr>
            <p:custDataLst>
              <p:tags r:id="rId268"/>
            </p:custDataLst>
          </p:nvPr>
        </p:nvGrpSpPr>
        <p:grpSpPr bwMode="auto">
          <a:xfrm>
            <a:off x="6692901" y="4219031"/>
            <a:ext cx="168275" cy="103187"/>
            <a:chOff x="3481" y="2773"/>
            <a:chExt cx="125" cy="65"/>
          </a:xfrm>
        </p:grpSpPr>
        <p:sp>
          <p:nvSpPr>
            <p:cNvPr id="38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81"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8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8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85"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38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8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8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8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9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sp>
        <p:nvSpPr>
          <p:cNvPr id="391" name="Freeform 380"/>
          <p:cNvSpPr>
            <a:spLocks/>
          </p:cNvSpPr>
          <p:nvPr>
            <p:custDataLst>
              <p:tags r:id="rId269"/>
            </p:custDataLst>
          </p:nvPr>
        </p:nvSpPr>
        <p:spPr bwMode="auto">
          <a:xfrm>
            <a:off x="5821364" y="4211093"/>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92" name="Freeform 381"/>
          <p:cNvSpPr>
            <a:spLocks/>
          </p:cNvSpPr>
          <p:nvPr>
            <p:custDataLst>
              <p:tags r:id="rId270"/>
            </p:custDataLst>
          </p:nvPr>
        </p:nvSpPr>
        <p:spPr bwMode="auto">
          <a:xfrm>
            <a:off x="5832476" y="4184106"/>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93" name="Freeform 382"/>
          <p:cNvSpPr>
            <a:spLocks/>
          </p:cNvSpPr>
          <p:nvPr>
            <p:custDataLst>
              <p:tags r:id="rId271"/>
            </p:custDataLst>
          </p:nvPr>
        </p:nvSpPr>
        <p:spPr bwMode="auto">
          <a:xfrm>
            <a:off x="5934076" y="4727030"/>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394" name="Freeform 383"/>
          <p:cNvSpPr>
            <a:spLocks/>
          </p:cNvSpPr>
          <p:nvPr>
            <p:custDataLst>
              <p:tags r:id="rId272"/>
            </p:custDataLst>
          </p:nvPr>
        </p:nvSpPr>
        <p:spPr bwMode="auto">
          <a:xfrm>
            <a:off x="6081713" y="3295106"/>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395" name="Group 384"/>
          <p:cNvGrpSpPr>
            <a:grpSpLocks/>
          </p:cNvGrpSpPr>
          <p:nvPr>
            <p:custDataLst>
              <p:tags r:id="rId273"/>
            </p:custDataLst>
          </p:nvPr>
        </p:nvGrpSpPr>
        <p:grpSpPr bwMode="auto">
          <a:xfrm>
            <a:off x="4865688" y="3496717"/>
            <a:ext cx="80962" cy="82550"/>
            <a:chOff x="2352" y="2343"/>
            <a:chExt cx="65" cy="53"/>
          </a:xfrm>
        </p:grpSpPr>
        <p:sp>
          <p:nvSpPr>
            <p:cNvPr id="396"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97"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98"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399"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00"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01"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grpSp>
        <p:nvGrpSpPr>
          <p:cNvPr id="402" name="Group 391"/>
          <p:cNvGrpSpPr>
            <a:grpSpLocks/>
          </p:cNvGrpSpPr>
          <p:nvPr>
            <p:custDataLst>
              <p:tags r:id="rId274"/>
            </p:custDataLst>
          </p:nvPr>
        </p:nvGrpSpPr>
        <p:grpSpPr bwMode="auto">
          <a:xfrm>
            <a:off x="2711451" y="1556793"/>
            <a:ext cx="1897063" cy="1133475"/>
            <a:chOff x="527" y="1110"/>
            <a:chExt cx="1410" cy="709"/>
          </a:xfrm>
        </p:grpSpPr>
        <p:sp>
          <p:nvSpPr>
            <p:cNvPr id="403"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04"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05"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06"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07"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08"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09"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0"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1"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2"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3"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4"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5"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6"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7"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8"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19"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0"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1"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2"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3"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4"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5"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6"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7"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8"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29"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0"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1"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2"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3"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4"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5"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6"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7"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8"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39"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40"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41"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42"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43"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44"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sp>
        <p:nvSpPr>
          <p:cNvPr id="445" name="Freeform 434"/>
          <p:cNvSpPr>
            <a:spLocks/>
          </p:cNvSpPr>
          <p:nvPr>
            <p:custDataLst>
              <p:tags r:id="rId275"/>
            </p:custDataLst>
          </p:nvPr>
        </p:nvSpPr>
        <p:spPr bwMode="auto">
          <a:xfrm>
            <a:off x="6281738" y="3901530"/>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46" name="Freeform 435"/>
          <p:cNvSpPr>
            <a:spLocks/>
          </p:cNvSpPr>
          <p:nvPr>
            <p:custDataLst>
              <p:tags r:id="rId276"/>
            </p:custDataLst>
          </p:nvPr>
        </p:nvSpPr>
        <p:spPr bwMode="auto">
          <a:xfrm>
            <a:off x="6388100" y="4052342"/>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47" name="Freeform 436"/>
          <p:cNvSpPr>
            <a:spLocks/>
          </p:cNvSpPr>
          <p:nvPr>
            <p:custDataLst>
              <p:tags r:id="rId277"/>
            </p:custDataLst>
          </p:nvPr>
        </p:nvSpPr>
        <p:spPr bwMode="auto">
          <a:xfrm>
            <a:off x="5878514" y="3288755"/>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48" name="Freeform 437"/>
          <p:cNvSpPr>
            <a:spLocks/>
          </p:cNvSpPr>
          <p:nvPr>
            <p:custDataLst>
              <p:tags r:id="rId278"/>
            </p:custDataLst>
          </p:nvPr>
        </p:nvSpPr>
        <p:spPr bwMode="auto">
          <a:xfrm>
            <a:off x="5554664" y="2671217"/>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nvGrpSpPr>
          <p:cNvPr id="449" name="Group 438"/>
          <p:cNvGrpSpPr>
            <a:grpSpLocks/>
          </p:cNvGrpSpPr>
          <p:nvPr>
            <p:custDataLst>
              <p:tags r:id="rId279"/>
            </p:custDataLst>
          </p:nvPr>
        </p:nvGrpSpPr>
        <p:grpSpPr bwMode="auto">
          <a:xfrm>
            <a:off x="3854451" y="4731793"/>
            <a:ext cx="384175" cy="1031875"/>
            <a:chOff x="1589" y="3126"/>
            <a:chExt cx="290" cy="657"/>
          </a:xfrm>
        </p:grpSpPr>
        <p:sp>
          <p:nvSpPr>
            <p:cNvPr id="450"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51"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52"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sp>
        <p:nvSpPr>
          <p:cNvPr id="453" name="Freeform 442"/>
          <p:cNvSpPr>
            <a:spLocks/>
          </p:cNvSpPr>
          <p:nvPr>
            <p:custDataLst>
              <p:tags r:id="rId280"/>
            </p:custDataLst>
          </p:nvPr>
        </p:nvSpPr>
        <p:spPr bwMode="auto">
          <a:xfrm>
            <a:off x="6564314" y="2683917"/>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54" name="Freeform 443"/>
          <p:cNvSpPr>
            <a:spLocks/>
          </p:cNvSpPr>
          <p:nvPr>
            <p:custDataLst>
              <p:tags r:id="rId281"/>
            </p:custDataLst>
          </p:nvPr>
        </p:nvSpPr>
        <p:spPr bwMode="auto">
          <a:xfrm>
            <a:off x="6030913" y="2256880"/>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55" name="Freeform 444"/>
          <p:cNvSpPr>
            <a:spLocks/>
          </p:cNvSpPr>
          <p:nvPr>
            <p:custDataLst>
              <p:tags r:id="rId282"/>
            </p:custDataLst>
          </p:nvPr>
        </p:nvSpPr>
        <p:spPr bwMode="auto">
          <a:xfrm>
            <a:off x="5888038" y="2588668"/>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56" name="Freeform 445"/>
          <p:cNvSpPr>
            <a:spLocks/>
          </p:cNvSpPr>
          <p:nvPr>
            <p:custDataLst>
              <p:tags r:id="rId283"/>
            </p:custDataLst>
          </p:nvPr>
        </p:nvSpPr>
        <p:spPr bwMode="auto">
          <a:xfrm>
            <a:off x="4252913" y="4025355"/>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57" name="Freeform 446"/>
          <p:cNvSpPr>
            <a:spLocks/>
          </p:cNvSpPr>
          <p:nvPr>
            <p:custDataLst>
              <p:tags r:id="rId284"/>
            </p:custDataLst>
          </p:nvPr>
        </p:nvSpPr>
        <p:spPr bwMode="auto">
          <a:xfrm>
            <a:off x="6046788" y="2623592"/>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58" name="Freeform 447"/>
          <p:cNvSpPr>
            <a:spLocks/>
          </p:cNvSpPr>
          <p:nvPr>
            <p:custDataLst>
              <p:tags r:id="rId285"/>
            </p:custDataLst>
          </p:nvPr>
        </p:nvSpPr>
        <p:spPr bwMode="auto">
          <a:xfrm>
            <a:off x="5402263" y="3550692"/>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59" name="Freeform 448"/>
          <p:cNvSpPr>
            <a:spLocks/>
          </p:cNvSpPr>
          <p:nvPr>
            <p:custDataLst>
              <p:tags r:id="rId286"/>
            </p:custDataLst>
          </p:nvPr>
        </p:nvSpPr>
        <p:spPr bwMode="auto">
          <a:xfrm>
            <a:off x="5749926" y="3618955"/>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60" name="Freeform 449"/>
          <p:cNvSpPr>
            <a:spLocks/>
          </p:cNvSpPr>
          <p:nvPr>
            <p:custDataLst>
              <p:tags r:id="rId287"/>
            </p:custDataLst>
          </p:nvPr>
        </p:nvSpPr>
        <p:spPr bwMode="auto">
          <a:xfrm>
            <a:off x="8201026" y="3377655"/>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61" name="Freeform 450"/>
          <p:cNvSpPr>
            <a:spLocks/>
          </p:cNvSpPr>
          <p:nvPr>
            <p:custDataLst>
              <p:tags r:id="rId288"/>
            </p:custDataLst>
          </p:nvPr>
        </p:nvSpPr>
        <p:spPr bwMode="auto">
          <a:xfrm>
            <a:off x="3556000" y="3641181"/>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62" name="Freeform 451"/>
          <p:cNvSpPr>
            <a:spLocks/>
          </p:cNvSpPr>
          <p:nvPr>
            <p:custDataLst>
              <p:tags r:id="rId289"/>
            </p:custDataLst>
          </p:nvPr>
        </p:nvSpPr>
        <p:spPr bwMode="auto">
          <a:xfrm>
            <a:off x="5808664" y="3909467"/>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63" name="Freeform 452"/>
          <p:cNvSpPr>
            <a:spLocks/>
          </p:cNvSpPr>
          <p:nvPr>
            <p:custDataLst>
              <p:tags r:id="rId290"/>
            </p:custDataLst>
          </p:nvPr>
        </p:nvSpPr>
        <p:spPr bwMode="auto">
          <a:xfrm>
            <a:off x="5840413" y="2552155"/>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64" name="Freeform 453"/>
          <p:cNvSpPr>
            <a:spLocks/>
          </p:cNvSpPr>
          <p:nvPr>
            <p:custDataLst>
              <p:tags r:id="rId291"/>
            </p:custDataLst>
          </p:nvPr>
        </p:nvSpPr>
        <p:spPr bwMode="auto">
          <a:xfrm>
            <a:off x="5791201" y="2410867"/>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65" name="Freeform 454"/>
          <p:cNvSpPr>
            <a:spLocks/>
          </p:cNvSpPr>
          <p:nvPr>
            <p:custDataLst>
              <p:tags r:id="rId292"/>
            </p:custDataLst>
          </p:nvPr>
        </p:nvSpPr>
        <p:spPr bwMode="auto">
          <a:xfrm>
            <a:off x="5754688" y="2266406"/>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66" name="Freeform 455"/>
          <p:cNvSpPr>
            <a:spLocks/>
          </p:cNvSpPr>
          <p:nvPr>
            <p:custDataLst>
              <p:tags r:id="rId293"/>
            </p:custDataLst>
          </p:nvPr>
        </p:nvSpPr>
        <p:spPr bwMode="auto">
          <a:xfrm>
            <a:off x="5726113" y="2271167"/>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67" name="Freeform 456"/>
          <p:cNvSpPr>
            <a:spLocks/>
          </p:cNvSpPr>
          <p:nvPr>
            <p:custDataLst>
              <p:tags r:id="rId294"/>
            </p:custDataLst>
          </p:nvPr>
        </p:nvSpPr>
        <p:spPr bwMode="auto">
          <a:xfrm>
            <a:off x="5695950" y="2217192"/>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68" name="Freeform 457"/>
          <p:cNvSpPr>
            <a:spLocks/>
          </p:cNvSpPr>
          <p:nvPr>
            <p:custDataLst>
              <p:tags r:id="rId295"/>
            </p:custDataLst>
          </p:nvPr>
        </p:nvSpPr>
        <p:spPr bwMode="auto">
          <a:xfrm>
            <a:off x="6127750" y="3022056"/>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69" name="Freeform 458"/>
          <p:cNvSpPr>
            <a:spLocks/>
          </p:cNvSpPr>
          <p:nvPr>
            <p:custDataLst>
              <p:tags r:id="rId296"/>
            </p:custDataLst>
          </p:nvPr>
        </p:nvSpPr>
        <p:spPr bwMode="auto">
          <a:xfrm>
            <a:off x="5722938" y="2656930"/>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70" name="Freeform 459"/>
          <p:cNvSpPr>
            <a:spLocks/>
          </p:cNvSpPr>
          <p:nvPr>
            <p:custDataLst>
              <p:tags r:id="rId297"/>
            </p:custDataLst>
          </p:nvPr>
        </p:nvSpPr>
        <p:spPr bwMode="auto">
          <a:xfrm>
            <a:off x="5362576" y="2407692"/>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71" name="Freeform 460"/>
          <p:cNvSpPr>
            <a:spLocks/>
          </p:cNvSpPr>
          <p:nvPr>
            <p:custDataLst>
              <p:tags r:id="rId298"/>
            </p:custDataLst>
          </p:nvPr>
        </p:nvSpPr>
        <p:spPr bwMode="auto">
          <a:xfrm>
            <a:off x="6443663" y="2642642"/>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72" name="Freeform 461"/>
          <p:cNvSpPr>
            <a:spLocks/>
          </p:cNvSpPr>
          <p:nvPr>
            <p:custDataLst>
              <p:tags r:id="rId299"/>
            </p:custDataLst>
          </p:nvPr>
        </p:nvSpPr>
        <p:spPr bwMode="auto">
          <a:xfrm>
            <a:off x="5992814" y="2702967"/>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73" name="Freeform 462"/>
          <p:cNvSpPr>
            <a:spLocks/>
          </p:cNvSpPr>
          <p:nvPr>
            <p:custDataLst>
              <p:tags r:id="rId300"/>
            </p:custDataLst>
          </p:nvPr>
        </p:nvSpPr>
        <p:spPr bwMode="auto">
          <a:xfrm>
            <a:off x="6076950" y="2895055"/>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74" name="Freeform 463"/>
          <p:cNvSpPr>
            <a:spLocks/>
          </p:cNvSpPr>
          <p:nvPr>
            <p:custDataLst>
              <p:tags r:id="rId301"/>
            </p:custDataLst>
          </p:nvPr>
        </p:nvSpPr>
        <p:spPr bwMode="auto">
          <a:xfrm>
            <a:off x="5156201" y="3626892"/>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75" name="Freeform 464"/>
          <p:cNvSpPr>
            <a:spLocks/>
          </p:cNvSpPr>
          <p:nvPr>
            <p:custDataLst>
              <p:tags r:id="rId302"/>
            </p:custDataLst>
          </p:nvPr>
        </p:nvSpPr>
        <p:spPr bwMode="auto">
          <a:xfrm>
            <a:off x="7200900" y="2890293"/>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76" name="Freeform 465"/>
          <p:cNvSpPr>
            <a:spLocks/>
          </p:cNvSpPr>
          <p:nvPr>
            <p:custDataLst>
              <p:tags r:id="rId303"/>
            </p:custDataLst>
          </p:nvPr>
        </p:nvSpPr>
        <p:spPr bwMode="auto">
          <a:xfrm>
            <a:off x="5322888" y="3685631"/>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77" name="Freeform 466"/>
          <p:cNvSpPr>
            <a:spLocks/>
          </p:cNvSpPr>
          <p:nvPr>
            <p:custDataLst>
              <p:tags r:id="rId304"/>
            </p:custDataLst>
          </p:nvPr>
        </p:nvSpPr>
        <p:spPr bwMode="auto">
          <a:xfrm>
            <a:off x="6391275" y="3880893"/>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78" name="Freeform 467"/>
          <p:cNvSpPr>
            <a:spLocks/>
          </p:cNvSpPr>
          <p:nvPr>
            <p:custDataLst>
              <p:tags r:id="rId305"/>
            </p:custDataLst>
          </p:nvPr>
        </p:nvSpPr>
        <p:spPr bwMode="auto">
          <a:xfrm>
            <a:off x="6373813" y="2966493"/>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79" name="Freeform 468"/>
          <p:cNvSpPr>
            <a:spLocks/>
          </p:cNvSpPr>
          <p:nvPr>
            <p:custDataLst>
              <p:tags r:id="rId306"/>
            </p:custDataLst>
          </p:nvPr>
        </p:nvSpPr>
        <p:spPr bwMode="auto">
          <a:xfrm>
            <a:off x="6672264" y="3069680"/>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80" name="Freeform 469"/>
          <p:cNvSpPr>
            <a:spLocks/>
          </p:cNvSpPr>
          <p:nvPr>
            <p:custDataLst>
              <p:tags r:id="rId307"/>
            </p:custDataLst>
          </p:nvPr>
        </p:nvSpPr>
        <p:spPr bwMode="auto">
          <a:xfrm>
            <a:off x="5959476" y="2204493"/>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81" name="Freeform 470"/>
          <p:cNvSpPr>
            <a:spLocks/>
          </p:cNvSpPr>
          <p:nvPr>
            <p:custDataLst>
              <p:tags r:id="rId308"/>
            </p:custDataLst>
          </p:nvPr>
        </p:nvSpPr>
        <p:spPr bwMode="auto">
          <a:xfrm>
            <a:off x="6370638" y="2925217"/>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82" name="Freeform 471"/>
          <p:cNvSpPr>
            <a:spLocks/>
          </p:cNvSpPr>
          <p:nvPr>
            <p:custDataLst>
              <p:tags r:id="rId309"/>
            </p:custDataLst>
          </p:nvPr>
        </p:nvSpPr>
        <p:spPr bwMode="auto">
          <a:xfrm>
            <a:off x="6186488" y="4936580"/>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83" name="Freeform 472"/>
          <p:cNvSpPr>
            <a:spLocks/>
          </p:cNvSpPr>
          <p:nvPr>
            <p:custDataLst>
              <p:tags r:id="rId310"/>
            </p:custDataLst>
          </p:nvPr>
        </p:nvSpPr>
        <p:spPr bwMode="auto">
          <a:xfrm>
            <a:off x="5957888" y="2252117"/>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84" name="Freeform 473"/>
          <p:cNvSpPr>
            <a:spLocks/>
          </p:cNvSpPr>
          <p:nvPr>
            <p:custDataLst>
              <p:tags r:id="rId311"/>
            </p:custDataLst>
          </p:nvPr>
        </p:nvSpPr>
        <p:spPr bwMode="auto">
          <a:xfrm>
            <a:off x="5664200" y="2437856"/>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85" name="Freeform 474"/>
          <p:cNvSpPr>
            <a:spLocks/>
          </p:cNvSpPr>
          <p:nvPr>
            <p:custDataLst>
              <p:tags r:id="rId312"/>
            </p:custDataLst>
          </p:nvPr>
        </p:nvSpPr>
        <p:spPr bwMode="auto">
          <a:xfrm>
            <a:off x="6361113" y="4322217"/>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86" name="Freeform 475"/>
          <p:cNvSpPr>
            <a:spLocks/>
          </p:cNvSpPr>
          <p:nvPr>
            <p:custDataLst>
              <p:tags r:id="rId313"/>
            </p:custDataLst>
          </p:nvPr>
        </p:nvSpPr>
        <p:spPr bwMode="auto">
          <a:xfrm>
            <a:off x="5853114" y="2893467"/>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87" name="Freeform 476"/>
          <p:cNvSpPr>
            <a:spLocks/>
          </p:cNvSpPr>
          <p:nvPr>
            <p:custDataLst>
              <p:tags r:id="rId314"/>
            </p:custDataLst>
          </p:nvPr>
        </p:nvSpPr>
        <p:spPr bwMode="auto">
          <a:xfrm>
            <a:off x="6172201" y="4514306"/>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88" name="Freeform 477"/>
          <p:cNvSpPr>
            <a:spLocks/>
          </p:cNvSpPr>
          <p:nvPr>
            <p:custDataLst>
              <p:tags r:id="rId315"/>
            </p:custDataLst>
          </p:nvPr>
        </p:nvSpPr>
        <p:spPr bwMode="auto">
          <a:xfrm>
            <a:off x="6084889" y="4290467"/>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89" name="Freeform 478"/>
          <p:cNvSpPr>
            <a:spLocks/>
          </p:cNvSpPr>
          <p:nvPr>
            <p:custDataLst>
              <p:tags r:id="rId316"/>
            </p:custDataLst>
          </p:nvPr>
        </p:nvSpPr>
        <p:spPr bwMode="auto">
          <a:xfrm>
            <a:off x="5821364" y="4563517"/>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90" name="Freeform 479"/>
          <p:cNvSpPr>
            <a:spLocks/>
          </p:cNvSpPr>
          <p:nvPr>
            <p:custDataLst>
              <p:tags r:id="rId317"/>
            </p:custDataLst>
          </p:nvPr>
        </p:nvSpPr>
        <p:spPr bwMode="auto">
          <a:xfrm>
            <a:off x="5100639" y="3493542"/>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91" name="Freeform 480"/>
          <p:cNvSpPr>
            <a:spLocks/>
          </p:cNvSpPr>
          <p:nvPr>
            <p:custDataLst>
              <p:tags r:id="rId318"/>
            </p:custDataLst>
          </p:nvPr>
        </p:nvSpPr>
        <p:spPr bwMode="auto">
          <a:xfrm>
            <a:off x="6273801" y="4055518"/>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492" name="Freeform 481"/>
          <p:cNvSpPr>
            <a:spLocks/>
          </p:cNvSpPr>
          <p:nvPr>
            <p:custDataLst>
              <p:tags r:id="rId319"/>
            </p:custDataLst>
          </p:nvPr>
        </p:nvSpPr>
        <p:spPr bwMode="auto">
          <a:xfrm>
            <a:off x="8837613" y="2569617"/>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93" name="Freeform 482"/>
          <p:cNvSpPr>
            <a:spLocks/>
          </p:cNvSpPr>
          <p:nvPr>
            <p:custDataLst>
              <p:tags r:id="rId320"/>
            </p:custDataLst>
          </p:nvPr>
        </p:nvSpPr>
        <p:spPr bwMode="auto">
          <a:xfrm>
            <a:off x="8696325" y="2571205"/>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94" name="Freeform 483"/>
          <p:cNvSpPr>
            <a:spLocks/>
          </p:cNvSpPr>
          <p:nvPr>
            <p:custDataLst>
              <p:tags r:id="rId321"/>
            </p:custDataLst>
          </p:nvPr>
        </p:nvSpPr>
        <p:spPr bwMode="auto">
          <a:xfrm>
            <a:off x="8666164" y="2925217"/>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95" name="Freeform 484"/>
          <p:cNvSpPr>
            <a:spLocks/>
          </p:cNvSpPr>
          <p:nvPr>
            <p:custDataLst>
              <p:tags r:id="rId322"/>
            </p:custDataLst>
          </p:nvPr>
        </p:nvSpPr>
        <p:spPr bwMode="auto">
          <a:xfrm>
            <a:off x="8612189" y="2939506"/>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96" name="Freeform 485"/>
          <p:cNvSpPr>
            <a:spLocks/>
          </p:cNvSpPr>
          <p:nvPr>
            <p:custDataLst>
              <p:tags r:id="rId323"/>
            </p:custDataLst>
          </p:nvPr>
        </p:nvSpPr>
        <p:spPr bwMode="auto">
          <a:xfrm>
            <a:off x="8628063" y="2701381"/>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97" name="Freeform 486"/>
          <p:cNvSpPr>
            <a:spLocks/>
          </p:cNvSpPr>
          <p:nvPr>
            <p:custDataLst>
              <p:tags r:id="rId324"/>
            </p:custDataLst>
          </p:nvPr>
        </p:nvSpPr>
        <p:spPr bwMode="auto">
          <a:xfrm>
            <a:off x="6211888" y="1591718"/>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98" name="Freeform 487"/>
          <p:cNvSpPr>
            <a:spLocks/>
          </p:cNvSpPr>
          <p:nvPr>
            <p:custDataLst>
              <p:tags r:id="rId325"/>
            </p:custDataLst>
          </p:nvPr>
        </p:nvSpPr>
        <p:spPr bwMode="auto">
          <a:xfrm>
            <a:off x="6354763" y="1574255"/>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499" name="Freeform 488"/>
          <p:cNvSpPr>
            <a:spLocks/>
          </p:cNvSpPr>
          <p:nvPr>
            <p:custDataLst>
              <p:tags r:id="rId326"/>
            </p:custDataLst>
          </p:nvPr>
        </p:nvSpPr>
        <p:spPr bwMode="auto">
          <a:xfrm>
            <a:off x="6391276" y="1582192"/>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0" name="Freeform 489"/>
          <p:cNvSpPr>
            <a:spLocks/>
          </p:cNvSpPr>
          <p:nvPr>
            <p:custDataLst>
              <p:tags r:id="rId327"/>
            </p:custDataLst>
          </p:nvPr>
        </p:nvSpPr>
        <p:spPr bwMode="auto">
          <a:xfrm>
            <a:off x="6924676" y="1767930"/>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1" name="Freeform 490"/>
          <p:cNvSpPr>
            <a:spLocks/>
          </p:cNvSpPr>
          <p:nvPr>
            <p:custDataLst>
              <p:tags r:id="rId328"/>
            </p:custDataLst>
          </p:nvPr>
        </p:nvSpPr>
        <p:spPr bwMode="auto">
          <a:xfrm>
            <a:off x="6834189" y="1626642"/>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2" name="Freeform 491"/>
          <p:cNvSpPr>
            <a:spLocks/>
          </p:cNvSpPr>
          <p:nvPr>
            <p:custDataLst>
              <p:tags r:id="rId329"/>
            </p:custDataLst>
          </p:nvPr>
        </p:nvSpPr>
        <p:spPr bwMode="auto">
          <a:xfrm>
            <a:off x="6856414" y="1585368"/>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3" name="Freeform 492"/>
          <p:cNvSpPr>
            <a:spLocks/>
          </p:cNvSpPr>
          <p:nvPr>
            <p:custDataLst>
              <p:tags r:id="rId330"/>
            </p:custDataLst>
          </p:nvPr>
        </p:nvSpPr>
        <p:spPr bwMode="auto">
          <a:xfrm>
            <a:off x="7000876" y="1701255"/>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4" name="Freeform 493"/>
          <p:cNvSpPr>
            <a:spLocks/>
          </p:cNvSpPr>
          <p:nvPr>
            <p:custDataLst>
              <p:tags r:id="rId331"/>
            </p:custDataLst>
          </p:nvPr>
        </p:nvSpPr>
        <p:spPr bwMode="auto">
          <a:xfrm>
            <a:off x="7054851" y="1585368"/>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5" name="Freeform 494"/>
          <p:cNvSpPr>
            <a:spLocks/>
          </p:cNvSpPr>
          <p:nvPr>
            <p:custDataLst>
              <p:tags r:id="rId332"/>
            </p:custDataLst>
          </p:nvPr>
        </p:nvSpPr>
        <p:spPr bwMode="auto">
          <a:xfrm>
            <a:off x="7115175" y="1610768"/>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6" name="Freeform 495"/>
          <p:cNvSpPr>
            <a:spLocks/>
          </p:cNvSpPr>
          <p:nvPr>
            <p:custDataLst>
              <p:tags r:id="rId333"/>
            </p:custDataLst>
          </p:nvPr>
        </p:nvSpPr>
        <p:spPr bwMode="auto">
          <a:xfrm>
            <a:off x="7232650" y="1625055"/>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7" name="Freeform 496"/>
          <p:cNvSpPr>
            <a:spLocks/>
          </p:cNvSpPr>
          <p:nvPr>
            <p:custDataLst>
              <p:tags r:id="rId334"/>
            </p:custDataLst>
          </p:nvPr>
        </p:nvSpPr>
        <p:spPr bwMode="auto">
          <a:xfrm>
            <a:off x="7759701" y="1750467"/>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8" name="Freeform 497"/>
          <p:cNvSpPr>
            <a:spLocks/>
          </p:cNvSpPr>
          <p:nvPr>
            <p:custDataLst>
              <p:tags r:id="rId335"/>
            </p:custDataLst>
          </p:nvPr>
        </p:nvSpPr>
        <p:spPr bwMode="auto">
          <a:xfrm>
            <a:off x="7826375" y="1767930"/>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09" name="Freeform 498"/>
          <p:cNvSpPr>
            <a:spLocks/>
          </p:cNvSpPr>
          <p:nvPr>
            <p:custDataLst>
              <p:tags r:id="rId336"/>
            </p:custDataLst>
          </p:nvPr>
        </p:nvSpPr>
        <p:spPr bwMode="auto">
          <a:xfrm>
            <a:off x="7856539" y="1779042"/>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0" name="Freeform 499"/>
          <p:cNvSpPr>
            <a:spLocks/>
          </p:cNvSpPr>
          <p:nvPr>
            <p:custDataLst>
              <p:tags r:id="rId337"/>
            </p:custDataLst>
          </p:nvPr>
        </p:nvSpPr>
        <p:spPr bwMode="auto">
          <a:xfrm>
            <a:off x="7627938" y="1752056"/>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1" name="Freeform 500"/>
          <p:cNvSpPr>
            <a:spLocks/>
          </p:cNvSpPr>
          <p:nvPr>
            <p:custDataLst>
              <p:tags r:id="rId338"/>
            </p:custDataLst>
          </p:nvPr>
        </p:nvSpPr>
        <p:spPr bwMode="auto">
          <a:xfrm>
            <a:off x="7927975" y="1693317"/>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2" name="Freeform 501"/>
          <p:cNvSpPr>
            <a:spLocks/>
          </p:cNvSpPr>
          <p:nvPr>
            <p:custDataLst>
              <p:tags r:id="rId339"/>
            </p:custDataLst>
          </p:nvPr>
        </p:nvSpPr>
        <p:spPr bwMode="auto">
          <a:xfrm>
            <a:off x="8088313" y="1701255"/>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3" name="Freeform 502"/>
          <p:cNvSpPr>
            <a:spLocks/>
          </p:cNvSpPr>
          <p:nvPr>
            <p:custDataLst>
              <p:tags r:id="rId340"/>
            </p:custDataLst>
          </p:nvPr>
        </p:nvSpPr>
        <p:spPr bwMode="auto">
          <a:xfrm>
            <a:off x="8048625" y="1748881"/>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4" name="Freeform 503"/>
          <p:cNvSpPr>
            <a:spLocks/>
          </p:cNvSpPr>
          <p:nvPr>
            <p:custDataLst>
              <p:tags r:id="rId341"/>
            </p:custDataLst>
          </p:nvPr>
        </p:nvSpPr>
        <p:spPr bwMode="auto">
          <a:xfrm>
            <a:off x="8027989" y="1745706"/>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5" name="Line 504"/>
          <p:cNvSpPr>
            <a:spLocks noChangeShapeType="1"/>
          </p:cNvSpPr>
          <p:nvPr>
            <p:custDataLst>
              <p:tags r:id="rId342"/>
            </p:custDataLst>
          </p:nvPr>
        </p:nvSpPr>
        <p:spPr bwMode="auto">
          <a:xfrm flipV="1">
            <a:off x="8029575" y="1744117"/>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6" name="Freeform 505"/>
          <p:cNvSpPr>
            <a:spLocks/>
          </p:cNvSpPr>
          <p:nvPr>
            <p:custDataLst>
              <p:tags r:id="rId343"/>
            </p:custDataLst>
          </p:nvPr>
        </p:nvSpPr>
        <p:spPr bwMode="auto">
          <a:xfrm>
            <a:off x="7199313" y="1672680"/>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7" name="Freeform 506"/>
          <p:cNvSpPr>
            <a:spLocks/>
          </p:cNvSpPr>
          <p:nvPr>
            <p:custDataLst>
              <p:tags r:id="rId344"/>
            </p:custDataLst>
          </p:nvPr>
        </p:nvSpPr>
        <p:spPr bwMode="auto">
          <a:xfrm>
            <a:off x="7948614" y="1744117"/>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8" name="Freeform 507"/>
          <p:cNvSpPr>
            <a:spLocks/>
          </p:cNvSpPr>
          <p:nvPr>
            <p:custDataLst>
              <p:tags r:id="rId345"/>
            </p:custDataLst>
          </p:nvPr>
        </p:nvSpPr>
        <p:spPr bwMode="auto">
          <a:xfrm>
            <a:off x="7902576" y="1707605"/>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19" name="Freeform 508"/>
          <p:cNvSpPr>
            <a:spLocks/>
          </p:cNvSpPr>
          <p:nvPr>
            <p:custDataLst>
              <p:tags r:id="rId346"/>
            </p:custDataLst>
          </p:nvPr>
        </p:nvSpPr>
        <p:spPr bwMode="auto">
          <a:xfrm>
            <a:off x="8402638" y="2277517"/>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0" name="Freeform 509"/>
          <p:cNvSpPr>
            <a:spLocks/>
          </p:cNvSpPr>
          <p:nvPr>
            <p:custDataLst>
              <p:tags r:id="rId347"/>
            </p:custDataLst>
          </p:nvPr>
        </p:nvSpPr>
        <p:spPr bwMode="auto">
          <a:xfrm>
            <a:off x="8696326" y="1799681"/>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1" name="Freeform 510"/>
          <p:cNvSpPr>
            <a:spLocks/>
          </p:cNvSpPr>
          <p:nvPr>
            <p:custDataLst>
              <p:tags r:id="rId348"/>
            </p:custDataLst>
          </p:nvPr>
        </p:nvSpPr>
        <p:spPr bwMode="auto">
          <a:xfrm>
            <a:off x="8832850" y="2152105"/>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2" name="Freeform 511"/>
          <p:cNvSpPr>
            <a:spLocks/>
          </p:cNvSpPr>
          <p:nvPr>
            <p:custDataLst>
              <p:tags r:id="rId349"/>
            </p:custDataLst>
          </p:nvPr>
        </p:nvSpPr>
        <p:spPr bwMode="auto">
          <a:xfrm>
            <a:off x="8982076" y="2264818"/>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3" name="Freeform 512"/>
          <p:cNvSpPr>
            <a:spLocks/>
          </p:cNvSpPr>
          <p:nvPr>
            <p:custDataLst>
              <p:tags r:id="rId350"/>
            </p:custDataLst>
          </p:nvPr>
        </p:nvSpPr>
        <p:spPr bwMode="auto">
          <a:xfrm>
            <a:off x="9032875" y="2280692"/>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4" name="Freeform 513"/>
          <p:cNvSpPr>
            <a:spLocks/>
          </p:cNvSpPr>
          <p:nvPr>
            <p:custDataLst>
              <p:tags r:id="rId351"/>
            </p:custDataLst>
          </p:nvPr>
        </p:nvSpPr>
        <p:spPr bwMode="auto">
          <a:xfrm>
            <a:off x="8897939" y="2407692"/>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5" name="Freeform 514"/>
          <p:cNvSpPr>
            <a:spLocks/>
          </p:cNvSpPr>
          <p:nvPr>
            <p:custDataLst>
              <p:tags r:id="rId352"/>
            </p:custDataLst>
          </p:nvPr>
        </p:nvSpPr>
        <p:spPr bwMode="auto">
          <a:xfrm>
            <a:off x="8909051" y="2436268"/>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6" name="Freeform 515"/>
          <p:cNvSpPr>
            <a:spLocks/>
          </p:cNvSpPr>
          <p:nvPr>
            <p:custDataLst>
              <p:tags r:id="rId353"/>
            </p:custDataLst>
          </p:nvPr>
        </p:nvSpPr>
        <p:spPr bwMode="auto">
          <a:xfrm>
            <a:off x="8896351" y="2518818"/>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7" name="Freeform 516"/>
          <p:cNvSpPr>
            <a:spLocks/>
          </p:cNvSpPr>
          <p:nvPr>
            <p:custDataLst>
              <p:tags r:id="rId354"/>
            </p:custDataLst>
          </p:nvPr>
        </p:nvSpPr>
        <p:spPr bwMode="auto">
          <a:xfrm>
            <a:off x="8874125" y="2553742"/>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8" name="Freeform 517"/>
          <p:cNvSpPr>
            <a:spLocks/>
          </p:cNvSpPr>
          <p:nvPr>
            <p:custDataLst>
              <p:tags r:id="rId355"/>
            </p:custDataLst>
          </p:nvPr>
        </p:nvSpPr>
        <p:spPr bwMode="auto">
          <a:xfrm>
            <a:off x="8874125" y="2553742"/>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29" name="Freeform 518"/>
          <p:cNvSpPr>
            <a:spLocks/>
          </p:cNvSpPr>
          <p:nvPr>
            <p:custDataLst>
              <p:tags r:id="rId356"/>
            </p:custDataLst>
          </p:nvPr>
        </p:nvSpPr>
        <p:spPr bwMode="auto">
          <a:xfrm>
            <a:off x="8628063" y="2140993"/>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30" name="Freeform 519"/>
          <p:cNvSpPr>
            <a:spLocks/>
          </p:cNvSpPr>
          <p:nvPr>
            <p:custDataLst>
              <p:tags r:id="rId357"/>
            </p:custDataLst>
          </p:nvPr>
        </p:nvSpPr>
        <p:spPr bwMode="auto">
          <a:xfrm>
            <a:off x="5943601" y="2280692"/>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31" name="Freeform 520"/>
          <p:cNvSpPr>
            <a:spLocks/>
          </p:cNvSpPr>
          <p:nvPr>
            <p:custDataLst>
              <p:tags r:id="rId358"/>
            </p:custDataLst>
          </p:nvPr>
        </p:nvSpPr>
        <p:spPr bwMode="auto">
          <a:xfrm>
            <a:off x="6392863" y="1872706"/>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32" name="Freeform 521"/>
          <p:cNvSpPr>
            <a:spLocks/>
          </p:cNvSpPr>
          <p:nvPr>
            <p:custDataLst>
              <p:tags r:id="rId359"/>
            </p:custDataLst>
          </p:nvPr>
        </p:nvSpPr>
        <p:spPr bwMode="auto">
          <a:xfrm>
            <a:off x="6427788" y="1685380"/>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33" name="Freeform 522"/>
          <p:cNvSpPr>
            <a:spLocks/>
          </p:cNvSpPr>
          <p:nvPr>
            <p:custDataLst>
              <p:tags r:id="rId360"/>
            </p:custDataLst>
          </p:nvPr>
        </p:nvSpPr>
        <p:spPr bwMode="auto">
          <a:xfrm>
            <a:off x="6219825" y="1996530"/>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34" name="Freeform 523"/>
          <p:cNvSpPr>
            <a:spLocks/>
          </p:cNvSpPr>
          <p:nvPr>
            <p:custDataLst>
              <p:tags r:id="rId361"/>
            </p:custDataLst>
          </p:nvPr>
        </p:nvSpPr>
        <p:spPr bwMode="auto">
          <a:xfrm>
            <a:off x="8524875" y="2293392"/>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nvGrpSpPr>
          <p:cNvPr id="535" name="Group 524"/>
          <p:cNvGrpSpPr>
            <a:grpSpLocks/>
          </p:cNvGrpSpPr>
          <p:nvPr>
            <p:custDataLst>
              <p:tags r:id="rId362"/>
            </p:custDataLst>
          </p:nvPr>
        </p:nvGrpSpPr>
        <p:grpSpPr bwMode="auto">
          <a:xfrm>
            <a:off x="7315201" y="2248943"/>
            <a:ext cx="671513" cy="384175"/>
            <a:chOff x="4115" y="1551"/>
            <a:chExt cx="504" cy="244"/>
          </a:xfrm>
        </p:grpSpPr>
        <p:sp>
          <p:nvSpPr>
            <p:cNvPr id="536"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37"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sp>
        <p:nvSpPr>
          <p:cNvPr id="538" name="Freeform 527"/>
          <p:cNvSpPr>
            <a:spLocks/>
          </p:cNvSpPr>
          <p:nvPr>
            <p:custDataLst>
              <p:tags r:id="rId363"/>
            </p:custDataLst>
          </p:nvPr>
        </p:nvSpPr>
        <p:spPr bwMode="auto">
          <a:xfrm>
            <a:off x="6372226" y="2998243"/>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39" name="Freeform 528"/>
          <p:cNvSpPr>
            <a:spLocks/>
          </p:cNvSpPr>
          <p:nvPr>
            <p:custDataLst>
              <p:tags r:id="rId364"/>
            </p:custDataLst>
          </p:nvPr>
        </p:nvSpPr>
        <p:spPr bwMode="auto">
          <a:xfrm>
            <a:off x="5846763" y="2542630"/>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40" name="Freeform 529"/>
          <p:cNvSpPr>
            <a:spLocks/>
          </p:cNvSpPr>
          <p:nvPr>
            <p:custDataLst>
              <p:tags r:id="rId365"/>
            </p:custDataLst>
          </p:nvPr>
        </p:nvSpPr>
        <p:spPr bwMode="auto">
          <a:xfrm>
            <a:off x="5586414" y="2755355"/>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41" name="Freeform 530"/>
          <p:cNvSpPr>
            <a:spLocks/>
          </p:cNvSpPr>
          <p:nvPr>
            <p:custDataLst>
              <p:tags r:id="rId366"/>
            </p:custDataLst>
          </p:nvPr>
        </p:nvSpPr>
        <p:spPr bwMode="auto">
          <a:xfrm>
            <a:off x="5178426" y="3101430"/>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42" name="Freeform 531"/>
          <p:cNvSpPr>
            <a:spLocks/>
          </p:cNvSpPr>
          <p:nvPr>
            <p:custDataLst>
              <p:tags r:id="rId367"/>
            </p:custDataLst>
          </p:nvPr>
        </p:nvSpPr>
        <p:spPr bwMode="auto">
          <a:xfrm>
            <a:off x="5119688" y="3117306"/>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43" name="Freeform 532"/>
          <p:cNvSpPr>
            <a:spLocks/>
          </p:cNvSpPr>
          <p:nvPr>
            <p:custDataLst>
              <p:tags r:id="rId368"/>
            </p:custDataLst>
          </p:nvPr>
        </p:nvSpPr>
        <p:spPr bwMode="auto">
          <a:xfrm>
            <a:off x="5094288" y="3110955"/>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44" name="Freeform 533"/>
          <p:cNvSpPr>
            <a:spLocks/>
          </p:cNvSpPr>
          <p:nvPr>
            <p:custDataLst>
              <p:tags r:id="rId369"/>
            </p:custDataLst>
          </p:nvPr>
        </p:nvSpPr>
        <p:spPr bwMode="auto">
          <a:xfrm>
            <a:off x="6365876" y="2839492"/>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45" name="Freeform 534"/>
          <p:cNvSpPr>
            <a:spLocks/>
          </p:cNvSpPr>
          <p:nvPr>
            <p:custDataLst>
              <p:tags r:id="rId370"/>
            </p:custDataLst>
          </p:nvPr>
        </p:nvSpPr>
        <p:spPr bwMode="auto">
          <a:xfrm>
            <a:off x="8459788" y="3220493"/>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grpSp>
        <p:nvGrpSpPr>
          <p:cNvPr id="546" name="Group 535"/>
          <p:cNvGrpSpPr>
            <a:grpSpLocks/>
          </p:cNvGrpSpPr>
          <p:nvPr>
            <p:custDataLst>
              <p:tags r:id="rId371"/>
            </p:custDataLst>
          </p:nvPr>
        </p:nvGrpSpPr>
        <p:grpSpPr bwMode="auto">
          <a:xfrm>
            <a:off x="6107113" y="2688680"/>
            <a:ext cx="482600" cy="201612"/>
            <a:chOff x="3289" y="1830"/>
            <a:chExt cx="363" cy="128"/>
          </a:xfrm>
        </p:grpSpPr>
        <p:sp>
          <p:nvSpPr>
            <p:cNvPr id="547"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48"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49"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50"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51"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sp>
        <p:nvSpPr>
          <p:cNvPr id="552" name="Freeform 541"/>
          <p:cNvSpPr>
            <a:spLocks/>
          </p:cNvSpPr>
          <p:nvPr>
            <p:custDataLst>
              <p:tags r:id="rId372"/>
            </p:custDataLst>
          </p:nvPr>
        </p:nvSpPr>
        <p:spPr bwMode="auto">
          <a:xfrm>
            <a:off x="4095751" y="3841206"/>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53" name="Freeform 542"/>
          <p:cNvSpPr>
            <a:spLocks/>
          </p:cNvSpPr>
          <p:nvPr>
            <p:custDataLst>
              <p:tags r:id="rId373"/>
            </p:custDataLst>
          </p:nvPr>
        </p:nvSpPr>
        <p:spPr bwMode="auto">
          <a:xfrm>
            <a:off x="8040688" y="3277642"/>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54" name="Freeform 543"/>
          <p:cNvSpPr>
            <a:spLocks/>
          </p:cNvSpPr>
          <p:nvPr>
            <p:custDataLst>
              <p:tags r:id="rId374"/>
            </p:custDataLst>
          </p:nvPr>
        </p:nvSpPr>
        <p:spPr bwMode="auto">
          <a:xfrm>
            <a:off x="8128000" y="3963442"/>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55" name="Freeform 544"/>
          <p:cNvSpPr>
            <a:spLocks/>
          </p:cNvSpPr>
          <p:nvPr>
            <p:custDataLst>
              <p:tags r:id="rId375"/>
            </p:custDataLst>
          </p:nvPr>
        </p:nvSpPr>
        <p:spPr bwMode="auto">
          <a:xfrm>
            <a:off x="6819901" y="3222080"/>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56" name="Freeform 545"/>
          <p:cNvSpPr>
            <a:spLocks/>
          </p:cNvSpPr>
          <p:nvPr>
            <p:custDataLst>
              <p:tags r:id="rId376"/>
            </p:custDataLst>
          </p:nvPr>
        </p:nvSpPr>
        <p:spPr bwMode="auto">
          <a:xfrm>
            <a:off x="5546725" y="3276055"/>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latin typeface="+mn-lt"/>
            </a:endParaRPr>
          </a:p>
        </p:txBody>
      </p:sp>
      <p:sp>
        <p:nvSpPr>
          <p:cNvPr id="557" name="Freeform 546"/>
          <p:cNvSpPr>
            <a:spLocks/>
          </p:cNvSpPr>
          <p:nvPr>
            <p:custDataLst>
              <p:tags r:id="rId377"/>
            </p:custDataLst>
          </p:nvPr>
        </p:nvSpPr>
        <p:spPr bwMode="auto">
          <a:xfrm>
            <a:off x="5216525" y="2893467"/>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58" name="Freeform 547"/>
          <p:cNvSpPr>
            <a:spLocks/>
          </p:cNvSpPr>
          <p:nvPr>
            <p:custDataLst>
              <p:tags r:id="rId378"/>
            </p:custDataLst>
          </p:nvPr>
        </p:nvSpPr>
        <p:spPr bwMode="auto">
          <a:xfrm>
            <a:off x="5916614" y="1823493"/>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59" name="Freeform 548"/>
          <p:cNvSpPr>
            <a:spLocks/>
          </p:cNvSpPr>
          <p:nvPr>
            <p:custDataLst>
              <p:tags r:id="rId379"/>
            </p:custDataLst>
          </p:nvPr>
        </p:nvSpPr>
        <p:spPr bwMode="auto">
          <a:xfrm>
            <a:off x="6427788" y="1807618"/>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60" name="Freeform 549"/>
          <p:cNvSpPr>
            <a:spLocks/>
          </p:cNvSpPr>
          <p:nvPr>
            <p:custDataLst>
              <p:tags r:id="rId380"/>
            </p:custDataLst>
          </p:nvPr>
        </p:nvSpPr>
        <p:spPr bwMode="auto">
          <a:xfrm>
            <a:off x="6570663" y="1790155"/>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sp>
        <p:nvSpPr>
          <p:cNvPr id="561" name="Freeform 550"/>
          <p:cNvSpPr>
            <a:spLocks/>
          </p:cNvSpPr>
          <p:nvPr>
            <p:custDataLst>
              <p:tags r:id="rId381"/>
            </p:custDataLst>
          </p:nvPr>
        </p:nvSpPr>
        <p:spPr bwMode="auto">
          <a:xfrm>
            <a:off x="6607176" y="1798092"/>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mn-lt"/>
            </a:endParaRPr>
          </a:p>
        </p:txBody>
      </p:sp>
      <p:grpSp>
        <p:nvGrpSpPr>
          <p:cNvPr id="574" name="Gruppieren 573"/>
          <p:cNvGrpSpPr/>
          <p:nvPr/>
        </p:nvGrpSpPr>
        <p:grpSpPr>
          <a:xfrm>
            <a:off x="8202713" y="2949947"/>
            <a:ext cx="130626" cy="199625"/>
            <a:chOff x="5578929" y="5324112"/>
            <a:chExt cx="130626" cy="199625"/>
          </a:xfrm>
          <a:solidFill>
            <a:srgbClr val="FF0000"/>
          </a:solidFill>
        </p:grpSpPr>
        <p:sp>
          <p:nvSpPr>
            <p:cNvPr id="575" name="Ellipse 574"/>
            <p:cNvSpPr/>
            <p:nvPr/>
          </p:nvSpPr>
          <p:spPr bwMode="auto">
            <a:xfrm>
              <a:off x="5600018" y="5324112"/>
              <a:ext cx="109537" cy="108000"/>
            </a:xfrm>
            <a:prstGeom prst="ellipse">
              <a:avLst/>
            </a:prstGeom>
            <a:grp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solidFill>
                  <a:schemeClr val="tx1"/>
                </a:solidFill>
                <a:latin typeface="+mn-lt"/>
              </a:endParaRPr>
            </a:p>
          </p:txBody>
        </p:sp>
        <p:cxnSp>
          <p:nvCxnSpPr>
            <p:cNvPr id="576" name="Gerader Verbinder 575"/>
            <p:cNvCxnSpPr/>
            <p:nvPr/>
          </p:nvCxnSpPr>
          <p:spPr bwMode="auto">
            <a:xfrm flipH="1">
              <a:off x="5578929" y="5373216"/>
              <a:ext cx="73191" cy="150521"/>
            </a:xfrm>
            <a:prstGeom prst="line">
              <a:avLst/>
            </a:prstGeom>
            <a:grpFill/>
            <a:ln w="38100" cap="flat" cmpd="sng" algn="ctr">
              <a:solidFill>
                <a:srgbClr val="FF0000"/>
              </a:solidFill>
              <a:prstDash val="solid"/>
              <a:round/>
              <a:headEnd type="none" w="med" len="med"/>
              <a:tailEnd type="none" w="med" len="med"/>
            </a:ln>
            <a:effectLst/>
          </p:spPr>
        </p:cxnSp>
      </p:grpSp>
      <p:grpSp>
        <p:nvGrpSpPr>
          <p:cNvPr id="578" name="Gruppieren 577"/>
          <p:cNvGrpSpPr/>
          <p:nvPr/>
        </p:nvGrpSpPr>
        <p:grpSpPr>
          <a:xfrm>
            <a:off x="5750063" y="2250931"/>
            <a:ext cx="130626" cy="199625"/>
            <a:chOff x="5578929" y="5324112"/>
            <a:chExt cx="130626" cy="199625"/>
          </a:xfrm>
        </p:grpSpPr>
        <p:sp>
          <p:nvSpPr>
            <p:cNvPr id="579" name="Ellipse 578"/>
            <p:cNvSpPr/>
            <p:nvPr/>
          </p:nvSpPr>
          <p:spPr bwMode="auto">
            <a:xfrm>
              <a:off x="5600018" y="5324112"/>
              <a:ext cx="109537" cy="108000"/>
            </a:xfrm>
            <a:prstGeom prst="ellipse">
              <a:avLst/>
            </a:prstGeom>
            <a:solidFill>
              <a:srgbClr val="92D050"/>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solidFill>
                  <a:schemeClr val="tx1"/>
                </a:solidFill>
                <a:latin typeface="+mn-lt"/>
              </a:endParaRPr>
            </a:p>
          </p:txBody>
        </p:sp>
        <p:cxnSp>
          <p:nvCxnSpPr>
            <p:cNvPr id="580" name="Gerader Verbinder 579"/>
            <p:cNvCxnSpPr/>
            <p:nvPr/>
          </p:nvCxnSpPr>
          <p:spPr bwMode="auto">
            <a:xfrm flipH="1">
              <a:off x="5578929" y="5373216"/>
              <a:ext cx="73191" cy="150521"/>
            </a:xfrm>
            <a:prstGeom prst="line">
              <a:avLst/>
            </a:prstGeom>
            <a:solidFill>
              <a:schemeClr val="accent1"/>
            </a:solidFill>
            <a:ln w="38100" cap="flat" cmpd="sng" algn="ctr">
              <a:solidFill>
                <a:srgbClr val="92D050"/>
              </a:solidFill>
              <a:prstDash val="solid"/>
              <a:round/>
              <a:headEnd type="none" w="med" len="med"/>
              <a:tailEnd type="none" w="med" len="med"/>
            </a:ln>
            <a:effectLst/>
          </p:spPr>
        </p:cxnSp>
      </p:grpSp>
      <p:grpSp>
        <p:nvGrpSpPr>
          <p:cNvPr id="581" name="Gruppieren 580"/>
          <p:cNvGrpSpPr/>
          <p:nvPr/>
        </p:nvGrpSpPr>
        <p:grpSpPr>
          <a:xfrm>
            <a:off x="5596199" y="2911258"/>
            <a:ext cx="130626" cy="199625"/>
            <a:chOff x="5578929" y="5324112"/>
            <a:chExt cx="130626" cy="199625"/>
          </a:xfrm>
          <a:solidFill>
            <a:schemeClr val="tx1"/>
          </a:solidFill>
        </p:grpSpPr>
        <p:sp>
          <p:nvSpPr>
            <p:cNvPr id="582" name="Ellipse 581"/>
            <p:cNvSpPr/>
            <p:nvPr/>
          </p:nvSpPr>
          <p:spPr bwMode="auto">
            <a:xfrm>
              <a:off x="5600018" y="5324112"/>
              <a:ext cx="109537" cy="108000"/>
            </a:xfrm>
            <a:prstGeom prst="ellipse">
              <a:avLst/>
            </a:prstGeom>
            <a:grp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solidFill>
                  <a:schemeClr val="tx1"/>
                </a:solidFill>
                <a:latin typeface="+mn-lt"/>
              </a:endParaRPr>
            </a:p>
          </p:txBody>
        </p:sp>
        <p:cxnSp>
          <p:nvCxnSpPr>
            <p:cNvPr id="583" name="Gerader Verbinder 582"/>
            <p:cNvCxnSpPr/>
            <p:nvPr/>
          </p:nvCxnSpPr>
          <p:spPr bwMode="auto">
            <a:xfrm flipH="1">
              <a:off x="5578929" y="5373216"/>
              <a:ext cx="73191" cy="150521"/>
            </a:xfrm>
            <a:prstGeom prst="line">
              <a:avLst/>
            </a:prstGeom>
            <a:grpFill/>
            <a:ln w="38100" cap="flat" cmpd="sng" algn="ctr">
              <a:solidFill>
                <a:schemeClr val="tx1"/>
              </a:solidFill>
              <a:prstDash val="solid"/>
              <a:round/>
              <a:headEnd type="none" w="med" len="med"/>
              <a:tailEnd type="none" w="med" len="med"/>
            </a:ln>
            <a:effectLst/>
          </p:spPr>
        </p:cxnSp>
      </p:grpSp>
      <p:sp>
        <p:nvSpPr>
          <p:cNvPr id="594" name="Line 359"/>
          <p:cNvSpPr>
            <a:spLocks noChangeShapeType="1"/>
          </p:cNvSpPr>
          <p:nvPr>
            <p:custDataLst>
              <p:tags r:id="rId382"/>
            </p:custDataLst>
          </p:nvPr>
        </p:nvSpPr>
        <p:spPr bwMode="auto">
          <a:xfrm flipH="1">
            <a:off x="3232151" y="3908326"/>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de-DE">
              <a:latin typeface="+mn-lt"/>
            </a:endParaRPr>
          </a:p>
        </p:txBody>
      </p:sp>
      <p:sp>
        <p:nvSpPr>
          <p:cNvPr id="595" name="Freeform 360"/>
          <p:cNvSpPr>
            <a:spLocks/>
          </p:cNvSpPr>
          <p:nvPr>
            <p:custDataLst>
              <p:tags r:id="rId383"/>
            </p:custDataLst>
          </p:nvPr>
        </p:nvSpPr>
        <p:spPr bwMode="auto">
          <a:xfrm>
            <a:off x="3232150" y="3916265"/>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de-DE">
              <a:latin typeface="+mn-lt"/>
            </a:endParaRPr>
          </a:p>
        </p:txBody>
      </p:sp>
      <p:grpSp>
        <p:nvGrpSpPr>
          <p:cNvPr id="596" name="Gruppieren 595"/>
          <p:cNvGrpSpPr/>
          <p:nvPr/>
        </p:nvGrpSpPr>
        <p:grpSpPr>
          <a:xfrm>
            <a:off x="479376" y="4879508"/>
            <a:ext cx="130626" cy="199625"/>
            <a:chOff x="5578929" y="5324112"/>
            <a:chExt cx="130626" cy="199625"/>
          </a:xfrm>
        </p:grpSpPr>
        <p:sp>
          <p:nvSpPr>
            <p:cNvPr id="597" name="Ellipse 596"/>
            <p:cNvSpPr/>
            <p:nvPr/>
          </p:nvSpPr>
          <p:spPr bwMode="auto">
            <a:xfrm>
              <a:off x="5600018" y="5324112"/>
              <a:ext cx="109537" cy="108000"/>
            </a:xfrm>
            <a:prstGeom prst="ellipse">
              <a:avLst/>
            </a:prstGeom>
            <a:solidFill>
              <a:srgbClr val="92D050"/>
            </a:solidFill>
            <a:ln w="38100" cap="flat" cmpd="sng" algn="ctr">
              <a:solidFill>
                <a:srgbClr val="92D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solidFill>
                  <a:schemeClr val="tx1"/>
                </a:solidFill>
                <a:latin typeface="+mn-lt"/>
              </a:endParaRPr>
            </a:p>
          </p:txBody>
        </p:sp>
        <p:cxnSp>
          <p:nvCxnSpPr>
            <p:cNvPr id="598" name="Gerader Verbinder 597"/>
            <p:cNvCxnSpPr/>
            <p:nvPr/>
          </p:nvCxnSpPr>
          <p:spPr bwMode="auto">
            <a:xfrm flipH="1">
              <a:off x="5578929" y="5373216"/>
              <a:ext cx="73191" cy="150521"/>
            </a:xfrm>
            <a:prstGeom prst="line">
              <a:avLst/>
            </a:prstGeom>
            <a:solidFill>
              <a:schemeClr val="accent1"/>
            </a:solidFill>
            <a:ln w="38100" cap="flat" cmpd="sng" algn="ctr">
              <a:solidFill>
                <a:srgbClr val="92D050"/>
              </a:solidFill>
              <a:prstDash val="solid"/>
              <a:round/>
              <a:headEnd type="none" w="med" len="med"/>
              <a:tailEnd type="none" w="med" len="med"/>
            </a:ln>
            <a:effectLst/>
          </p:spPr>
        </p:cxnSp>
      </p:grpSp>
      <p:sp>
        <p:nvSpPr>
          <p:cNvPr id="599" name="Textfeld 598"/>
          <p:cNvSpPr txBox="1"/>
          <p:nvPr/>
        </p:nvSpPr>
        <p:spPr>
          <a:xfrm>
            <a:off x="668749" y="4365104"/>
            <a:ext cx="1160895" cy="415498"/>
          </a:xfrm>
          <a:prstGeom prst="rect">
            <a:avLst/>
          </a:prstGeom>
          <a:noFill/>
        </p:spPr>
        <p:txBody>
          <a:bodyPr wrap="none" rtlCol="0">
            <a:spAutoFit/>
          </a:bodyPr>
          <a:lstStyle/>
          <a:p>
            <a:r>
              <a:rPr lang="en-US" sz="1050" dirty="0">
                <a:solidFill>
                  <a:schemeClr val="tx1"/>
                </a:solidFill>
                <a:latin typeface="+mn-lt"/>
              </a:rPr>
              <a:t>Unknown or with </a:t>
            </a:r>
            <a:br>
              <a:rPr lang="en-US" sz="1050" dirty="0">
                <a:solidFill>
                  <a:schemeClr val="tx1"/>
                </a:solidFill>
                <a:latin typeface="+mn-lt"/>
              </a:rPr>
            </a:br>
            <a:r>
              <a:rPr lang="en-US" sz="1050" dirty="0">
                <a:solidFill>
                  <a:schemeClr val="tx1"/>
                </a:solidFill>
                <a:latin typeface="+mn-lt"/>
              </a:rPr>
              <a:t>competition</a:t>
            </a:r>
          </a:p>
        </p:txBody>
      </p:sp>
      <p:sp>
        <p:nvSpPr>
          <p:cNvPr id="600" name="Textfeld 599"/>
          <p:cNvSpPr txBox="1"/>
          <p:nvPr/>
        </p:nvSpPr>
        <p:spPr>
          <a:xfrm>
            <a:off x="668749" y="4840820"/>
            <a:ext cx="1324402" cy="253916"/>
          </a:xfrm>
          <a:prstGeom prst="rect">
            <a:avLst/>
          </a:prstGeom>
          <a:noFill/>
        </p:spPr>
        <p:txBody>
          <a:bodyPr wrap="none" rtlCol="0">
            <a:spAutoFit/>
          </a:bodyPr>
          <a:lstStyle/>
          <a:p>
            <a:r>
              <a:rPr lang="en-US" sz="1050" dirty="0">
                <a:solidFill>
                  <a:schemeClr val="tx1"/>
                </a:solidFill>
                <a:latin typeface="+mn-lt"/>
              </a:rPr>
              <a:t>Ongoing relationship</a:t>
            </a:r>
          </a:p>
        </p:txBody>
      </p:sp>
      <p:sp>
        <p:nvSpPr>
          <p:cNvPr id="601" name="Textfeld 600"/>
          <p:cNvSpPr txBox="1"/>
          <p:nvPr/>
        </p:nvSpPr>
        <p:spPr>
          <a:xfrm>
            <a:off x="668750" y="5257937"/>
            <a:ext cx="865943" cy="253916"/>
          </a:xfrm>
          <a:prstGeom prst="rect">
            <a:avLst/>
          </a:prstGeom>
          <a:noFill/>
        </p:spPr>
        <p:txBody>
          <a:bodyPr wrap="none" rtlCol="0">
            <a:spAutoFit/>
          </a:bodyPr>
          <a:lstStyle/>
          <a:p>
            <a:r>
              <a:rPr lang="en-US" sz="1050" dirty="0">
                <a:solidFill>
                  <a:schemeClr val="tx1"/>
                </a:solidFill>
                <a:latin typeface="+mn-lt"/>
              </a:rPr>
              <a:t>No potential</a:t>
            </a:r>
          </a:p>
        </p:txBody>
      </p:sp>
      <p:grpSp>
        <p:nvGrpSpPr>
          <p:cNvPr id="602" name="Gruppieren 601"/>
          <p:cNvGrpSpPr/>
          <p:nvPr/>
        </p:nvGrpSpPr>
        <p:grpSpPr>
          <a:xfrm>
            <a:off x="479376" y="4403792"/>
            <a:ext cx="130626" cy="199625"/>
            <a:chOff x="5578929" y="5324112"/>
            <a:chExt cx="130626" cy="199625"/>
          </a:xfrm>
          <a:solidFill>
            <a:srgbClr val="FF0000"/>
          </a:solidFill>
        </p:grpSpPr>
        <p:sp>
          <p:nvSpPr>
            <p:cNvPr id="603" name="Ellipse 602"/>
            <p:cNvSpPr/>
            <p:nvPr/>
          </p:nvSpPr>
          <p:spPr bwMode="auto">
            <a:xfrm>
              <a:off x="5600018" y="5324112"/>
              <a:ext cx="109537" cy="108000"/>
            </a:xfrm>
            <a:prstGeom prst="ellipse">
              <a:avLst/>
            </a:prstGeom>
            <a:grp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solidFill>
                  <a:schemeClr val="tx1"/>
                </a:solidFill>
                <a:latin typeface="+mn-lt"/>
              </a:endParaRPr>
            </a:p>
          </p:txBody>
        </p:sp>
        <p:cxnSp>
          <p:nvCxnSpPr>
            <p:cNvPr id="604" name="Gerader Verbinder 603"/>
            <p:cNvCxnSpPr/>
            <p:nvPr/>
          </p:nvCxnSpPr>
          <p:spPr bwMode="auto">
            <a:xfrm flipH="1">
              <a:off x="5578929" y="5373216"/>
              <a:ext cx="73191" cy="150521"/>
            </a:xfrm>
            <a:prstGeom prst="line">
              <a:avLst/>
            </a:prstGeom>
            <a:grpFill/>
            <a:ln w="38100" cap="flat" cmpd="sng" algn="ctr">
              <a:solidFill>
                <a:srgbClr val="FF0000"/>
              </a:solidFill>
              <a:prstDash val="solid"/>
              <a:round/>
              <a:headEnd type="none" w="med" len="med"/>
              <a:tailEnd type="none" w="med" len="med"/>
            </a:ln>
            <a:effectLst/>
          </p:spPr>
        </p:cxnSp>
      </p:grpSp>
      <p:grpSp>
        <p:nvGrpSpPr>
          <p:cNvPr id="605" name="Gruppieren 604"/>
          <p:cNvGrpSpPr/>
          <p:nvPr/>
        </p:nvGrpSpPr>
        <p:grpSpPr>
          <a:xfrm>
            <a:off x="479376" y="5296625"/>
            <a:ext cx="130626" cy="199625"/>
            <a:chOff x="5578929" y="5324112"/>
            <a:chExt cx="130626" cy="199625"/>
          </a:xfrm>
          <a:solidFill>
            <a:schemeClr val="tx1"/>
          </a:solidFill>
        </p:grpSpPr>
        <p:sp>
          <p:nvSpPr>
            <p:cNvPr id="606" name="Ellipse 605"/>
            <p:cNvSpPr/>
            <p:nvPr/>
          </p:nvSpPr>
          <p:spPr bwMode="auto">
            <a:xfrm>
              <a:off x="5600018" y="5324112"/>
              <a:ext cx="109537" cy="108000"/>
            </a:xfrm>
            <a:prstGeom prst="ellipse">
              <a:avLst/>
            </a:prstGeom>
            <a:grp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solidFill>
                  <a:schemeClr val="tx1"/>
                </a:solidFill>
                <a:latin typeface="+mn-lt"/>
              </a:endParaRPr>
            </a:p>
          </p:txBody>
        </p:sp>
        <p:cxnSp>
          <p:nvCxnSpPr>
            <p:cNvPr id="607" name="Gerader Verbinder 606"/>
            <p:cNvCxnSpPr/>
            <p:nvPr/>
          </p:nvCxnSpPr>
          <p:spPr bwMode="auto">
            <a:xfrm flipH="1">
              <a:off x="5578929" y="5373216"/>
              <a:ext cx="73191" cy="150521"/>
            </a:xfrm>
            <a:prstGeom prst="line">
              <a:avLst/>
            </a:prstGeom>
            <a:grpFill/>
            <a:ln w="38100" cap="flat" cmpd="sng" algn="ctr">
              <a:solidFill>
                <a:schemeClr val="tx1"/>
              </a:solidFill>
              <a:prstDash val="solid"/>
              <a:round/>
              <a:headEnd type="none" w="med" len="med"/>
              <a:tailEnd type="none" w="med" len="med"/>
            </a:ln>
            <a:effectLst/>
          </p:spPr>
        </p:cxnSp>
      </p:grpSp>
      <p:sp>
        <p:nvSpPr>
          <p:cNvPr id="584" name="Textfeld 583">
            <a:extLst>
              <a:ext uri="{FF2B5EF4-FFF2-40B4-BE49-F238E27FC236}">
                <a16:creationId xmlns:a16="http://schemas.microsoft.com/office/drawing/2014/main" id="{6CBB8222-5BE5-427B-8CC1-96C8AF07AFBE}"/>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400" b="1" dirty="0">
                <a:solidFill>
                  <a:schemeClr val="bg1"/>
                </a:solidFill>
                <a:latin typeface="+mn-lt"/>
              </a:rPr>
              <a:t>Conclusions: </a:t>
            </a:r>
            <a:r>
              <a:rPr lang="en-US" sz="1400" dirty="0">
                <a:solidFill>
                  <a:schemeClr val="bg1"/>
                </a:solidFill>
                <a:latin typeface="+mn-lt"/>
              </a:rPr>
              <a:t>Chances and risks as derived out of the analysis</a:t>
            </a:r>
          </a:p>
          <a:p>
            <a:r>
              <a:rPr lang="en-US" sz="1400" dirty="0" err="1">
                <a:solidFill>
                  <a:schemeClr val="bg1"/>
                </a:solidFill>
                <a:latin typeface="+mn-lt"/>
              </a:rPr>
              <a:t>Xx</a:t>
            </a:r>
            <a:endParaRPr lang="en-US" sz="1400" dirty="0">
              <a:solidFill>
                <a:schemeClr val="bg1"/>
              </a:solidFill>
              <a:latin typeface="+mn-lt"/>
            </a:endParaRPr>
          </a:p>
        </p:txBody>
      </p:sp>
      <p:sp>
        <p:nvSpPr>
          <p:cNvPr id="585" name="Rechteck 584">
            <a:extLst>
              <a:ext uri="{FF2B5EF4-FFF2-40B4-BE49-F238E27FC236}">
                <a16:creationId xmlns:a16="http://schemas.microsoft.com/office/drawing/2014/main" id="{6B567770-98ED-43A5-BD43-8406886780EF}"/>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a:t>
            </a:r>
          </a:p>
          <a:p>
            <a:r>
              <a:rPr lang="en-US" sz="1200">
                <a:solidFill>
                  <a:schemeClr val="tx1"/>
                </a:solidFill>
                <a:latin typeface="+mn-lt"/>
              </a:rPr>
              <a:t> </a:t>
            </a:r>
          </a:p>
        </p:txBody>
      </p:sp>
      <p:sp>
        <p:nvSpPr>
          <p:cNvPr id="4" name="Fußzeilenplatzhalter 3">
            <a:extLst>
              <a:ext uri="{FF2B5EF4-FFF2-40B4-BE49-F238E27FC236}">
                <a16:creationId xmlns:a16="http://schemas.microsoft.com/office/drawing/2014/main" id="{1F75D484-01D1-A704-3AB2-10035AF2AB26}"/>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F11F22E5-EDC2-B9D7-06E3-8C1DEBABD33B}"/>
              </a:ext>
            </a:extLst>
          </p:cNvPr>
          <p:cNvSpPr>
            <a:spLocks noGrp="1"/>
          </p:cNvSpPr>
          <p:nvPr>
            <p:ph type="sldNum" sz="quarter" idx="11"/>
          </p:nvPr>
        </p:nvSpPr>
        <p:spPr/>
        <p:txBody>
          <a:bodyPr/>
          <a:lstStyle/>
          <a:p>
            <a:fld id="{31D0D8A1-E263-4FBF-9BF3-AA3869F8EB11}" type="slidenum">
              <a:rPr lang="de-DE" smtClean="0"/>
              <a:pPr/>
              <a:t>21</a:t>
            </a:fld>
            <a:endParaRPr lang="de-DE" dirty="0">
              <a:latin typeface="+mn-lt"/>
            </a:endParaRPr>
          </a:p>
        </p:txBody>
      </p:sp>
    </p:spTree>
    <p:extLst>
      <p:ext uri="{BB962C8B-B14F-4D97-AF65-F5344CB8AC3E}">
        <p14:creationId xmlns:p14="http://schemas.microsoft.com/office/powerpoint/2010/main" val="1718651767"/>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E81B5C-E7C8-486F-AEEB-2DA44C5304B5}"/>
              </a:ext>
            </a:extLst>
          </p:cNvPr>
          <p:cNvSpPr>
            <a:spLocks noGrp="1"/>
          </p:cNvSpPr>
          <p:nvPr>
            <p:ph type="title"/>
          </p:nvPr>
        </p:nvSpPr>
        <p:spPr/>
        <p:txBody>
          <a:bodyPr/>
          <a:lstStyle/>
          <a:p>
            <a:r>
              <a:rPr lang="en-US" dirty="0"/>
              <a:t>2| Key Account top objectives and initiatives</a:t>
            </a:r>
          </a:p>
        </p:txBody>
      </p:sp>
      <p:graphicFrame>
        <p:nvGraphicFramePr>
          <p:cNvPr id="5" name="Tabelle 5">
            <a:extLst>
              <a:ext uri="{FF2B5EF4-FFF2-40B4-BE49-F238E27FC236}">
                <a16:creationId xmlns:a16="http://schemas.microsoft.com/office/drawing/2014/main" id="{4A79B1F0-258A-410B-B584-144750E927C9}"/>
              </a:ext>
            </a:extLst>
          </p:cNvPr>
          <p:cNvGraphicFramePr>
            <a:graphicFrameLocks noGrp="1"/>
          </p:cNvGraphicFramePr>
          <p:nvPr>
            <p:extLst>
              <p:ext uri="{D42A27DB-BD31-4B8C-83A1-F6EECF244321}">
                <p14:modId xmlns:p14="http://schemas.microsoft.com/office/powerpoint/2010/main" val="2700885194"/>
              </p:ext>
            </p:extLst>
          </p:nvPr>
        </p:nvGraphicFramePr>
        <p:xfrm>
          <a:off x="252267" y="1279808"/>
          <a:ext cx="11669910" cy="4434365"/>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3889970">
                  <a:extLst>
                    <a:ext uri="{9D8B030D-6E8A-4147-A177-3AD203B41FA5}">
                      <a16:colId xmlns:a16="http://schemas.microsoft.com/office/drawing/2014/main" val="2097951506"/>
                    </a:ext>
                  </a:extLst>
                </a:gridCol>
                <a:gridCol w="3889970">
                  <a:extLst>
                    <a:ext uri="{9D8B030D-6E8A-4147-A177-3AD203B41FA5}">
                      <a16:colId xmlns:a16="http://schemas.microsoft.com/office/drawing/2014/main" val="4287178311"/>
                    </a:ext>
                  </a:extLst>
                </a:gridCol>
                <a:gridCol w="3889970">
                  <a:extLst>
                    <a:ext uri="{9D8B030D-6E8A-4147-A177-3AD203B41FA5}">
                      <a16:colId xmlns:a16="http://schemas.microsoft.com/office/drawing/2014/main" val="150953804"/>
                    </a:ext>
                  </a:extLst>
                </a:gridCol>
              </a:tblGrid>
              <a:tr h="797189">
                <a:tc>
                  <a:txBody>
                    <a:bodyPr/>
                    <a:lstStyle/>
                    <a:p>
                      <a:pPr algn="l">
                        <a:spcAft>
                          <a:spcPts val="0"/>
                        </a:spcAft>
                      </a:pPr>
                      <a:r>
                        <a:rPr lang="en-US" sz="1200" noProof="0" dirty="0">
                          <a:solidFill>
                            <a:schemeClr val="bg1"/>
                          </a:solidFill>
                          <a:effectLst/>
                          <a:latin typeface="+mn-lt"/>
                        </a:rPr>
                        <a:t>Initiative/ Objective / Key Project of the Key Accounts</a:t>
                      </a:r>
                      <a:endParaRPr lang="en-US" sz="1200" noProof="0" dirty="0">
                        <a:solidFill>
                          <a:schemeClr val="bg1"/>
                        </a:solidFill>
                        <a:effectLst/>
                        <a:latin typeface="+mn-lt"/>
                        <a:ea typeface="Calibri" panose="020F0502020204030204" pitchFamily="34" charset="0"/>
                      </a:endParaRPr>
                    </a:p>
                  </a:txBody>
                  <a:tcPr marL="68580" marR="68580" marT="0" marB="0">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l">
                        <a:spcAft>
                          <a:spcPts val="0"/>
                        </a:spcAft>
                      </a:pPr>
                      <a:r>
                        <a:rPr lang="en-US" sz="1200" noProof="0" dirty="0">
                          <a:solidFill>
                            <a:schemeClr val="bg1"/>
                          </a:solidFill>
                          <a:effectLst/>
                          <a:latin typeface="+mn-lt"/>
                        </a:rPr>
                        <a:t>Sponsor / Key Owner within the Key Account Organization</a:t>
                      </a:r>
                      <a:endParaRPr lang="en-US" sz="1200" noProof="0" dirty="0">
                        <a:solidFill>
                          <a:schemeClr val="bg1"/>
                        </a:solidFill>
                        <a:effectLst/>
                        <a:latin typeface="+mn-lt"/>
                        <a:ea typeface="Calibri" panose="020F050202020403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mn-ea"/>
                          <a:cs typeface="+mn-cs"/>
                        </a:rPr>
                        <a:t>Conclusions: Chances and risks as derived out of the analysis</a:t>
                      </a:r>
                    </a:p>
                  </a:txBody>
                  <a:tcPr marL="68580" marR="68580" marT="0" marB="0">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81374389"/>
                  </a:ext>
                </a:extLst>
              </a:tr>
              <a:tr h="606196">
                <a:tc>
                  <a:txBody>
                    <a:bodyPr/>
                    <a:lstStyle/>
                    <a:p>
                      <a:r>
                        <a:rPr lang="en-US" sz="1200" noProof="0" dirty="0">
                          <a:solidFill>
                            <a:schemeClr val="accent4"/>
                          </a:solidFill>
                          <a:latin typeface="+mn-lt"/>
                        </a:rPr>
                        <a:t>Cost cutting project initiated (target: to save additional 50M€ / year)</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latin typeface="+mn-lt"/>
                        </a:rPr>
                        <a:t>Project initiated on board level (Sponsor: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bg1"/>
                          </a:solidFill>
                          <a:latin typeface="+mn-lt"/>
                        </a:rPr>
                        <a:t>Chance to promote the Key Account Management online academy (50€ per Key Account Manager)</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4625870"/>
                  </a:ext>
                </a:extLst>
              </a:tr>
              <a:tr h="606196">
                <a:tc>
                  <a:txBody>
                    <a:bodyPr/>
                    <a:lstStyle/>
                    <a:p>
                      <a:endParaRPr lang="en-US" sz="1200" noProof="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629162368"/>
                  </a:ext>
                </a:extLst>
              </a:tr>
              <a:tr h="606196">
                <a:tc>
                  <a:txBody>
                    <a:bodyPr/>
                    <a:lstStyle/>
                    <a:p>
                      <a:endParaRPr lang="en-US" sz="1200" noProof="0" dirty="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946362358"/>
                  </a:ext>
                </a:extLst>
              </a:tr>
              <a:tr h="606196">
                <a:tc>
                  <a:txBody>
                    <a:bodyPr/>
                    <a:lstStyle/>
                    <a:p>
                      <a:endParaRPr lang="en-US" sz="1200" noProof="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2924037850"/>
                  </a:ext>
                </a:extLst>
              </a:tr>
              <a:tr h="606196">
                <a:tc>
                  <a:txBody>
                    <a:bodyPr/>
                    <a:lstStyle/>
                    <a:p>
                      <a:endParaRPr lang="en-US" sz="1200" noProof="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2194612564"/>
                  </a:ext>
                </a:extLst>
              </a:tr>
              <a:tr h="606196">
                <a:tc>
                  <a:txBody>
                    <a:bodyPr/>
                    <a:lstStyle/>
                    <a:p>
                      <a:endParaRPr lang="en-US" sz="1200" noProof="0">
                        <a:solidFill>
                          <a:schemeClr val="accent4"/>
                        </a:solidFill>
                        <a:latin typeface="+mn-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293590194"/>
                  </a:ext>
                </a:extLst>
              </a:tr>
            </a:tbl>
          </a:graphicData>
        </a:graphic>
      </p:graphicFrame>
      <p:sp>
        <p:nvSpPr>
          <p:cNvPr id="10" name="Rechteck 9">
            <a:extLst>
              <a:ext uri="{FF2B5EF4-FFF2-40B4-BE49-F238E27FC236}">
                <a16:creationId xmlns:a16="http://schemas.microsoft.com/office/drawing/2014/main" id="{8C3259E7-BC5F-455B-B3B4-749DBB70FAA4}"/>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This slide is often used in key account plans of consulting or IT companies.</a:t>
            </a:r>
          </a:p>
        </p:txBody>
      </p:sp>
      <p:sp>
        <p:nvSpPr>
          <p:cNvPr id="6" name="Fußzeilenplatzhalter 5">
            <a:extLst>
              <a:ext uri="{FF2B5EF4-FFF2-40B4-BE49-F238E27FC236}">
                <a16:creationId xmlns:a16="http://schemas.microsoft.com/office/drawing/2014/main" id="{37B321D4-1655-DA62-508C-63694203E10E}"/>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132ABCE9-ADBE-3E0D-7D3D-BA97A88A3998}"/>
              </a:ext>
            </a:extLst>
          </p:cNvPr>
          <p:cNvSpPr>
            <a:spLocks noGrp="1"/>
          </p:cNvSpPr>
          <p:nvPr>
            <p:ph type="sldNum" sz="quarter" idx="11"/>
          </p:nvPr>
        </p:nvSpPr>
        <p:spPr/>
        <p:txBody>
          <a:bodyPr/>
          <a:lstStyle/>
          <a:p>
            <a:fld id="{31D0D8A1-E263-4FBF-9BF3-AA3869F8EB11}" type="slidenum">
              <a:rPr lang="de-DE" smtClean="0"/>
              <a:pPr/>
              <a:t>22</a:t>
            </a:fld>
            <a:endParaRPr lang="de-DE" dirty="0">
              <a:latin typeface="+mn-lt"/>
            </a:endParaRPr>
          </a:p>
        </p:txBody>
      </p:sp>
    </p:spTree>
    <p:extLst>
      <p:ext uri="{BB962C8B-B14F-4D97-AF65-F5344CB8AC3E}">
        <p14:creationId xmlns:p14="http://schemas.microsoft.com/office/powerpoint/2010/main" val="88068035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US" dirty="0"/>
              <a:t>2| Project pipeline of the Key Account</a:t>
            </a:r>
          </a:p>
        </p:txBody>
      </p:sp>
      <p:cxnSp>
        <p:nvCxnSpPr>
          <p:cNvPr id="6" name="Gerader Verbinder 5"/>
          <p:cNvCxnSpPr/>
          <p:nvPr/>
        </p:nvCxnSpPr>
        <p:spPr bwMode="auto">
          <a:xfrm>
            <a:off x="4655840" y="1556792"/>
            <a:ext cx="0" cy="417646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20" name="Gerader Verbinder 19"/>
          <p:cNvCxnSpPr/>
          <p:nvPr/>
        </p:nvCxnSpPr>
        <p:spPr bwMode="auto">
          <a:xfrm>
            <a:off x="6816080" y="1556792"/>
            <a:ext cx="0" cy="417646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cxnSp>
        <p:nvCxnSpPr>
          <p:cNvPr id="21" name="Gerader Verbinder 20"/>
          <p:cNvCxnSpPr/>
          <p:nvPr/>
        </p:nvCxnSpPr>
        <p:spPr bwMode="auto">
          <a:xfrm>
            <a:off x="8976320" y="1556792"/>
            <a:ext cx="0" cy="4176464"/>
          </a:xfrm>
          <a:prstGeom prst="line">
            <a:avLst/>
          </a:prstGeom>
          <a:solidFill>
            <a:schemeClr val="accent1"/>
          </a:solidFill>
          <a:ln w="12700" cap="flat" cmpd="sng" algn="ctr">
            <a:solidFill>
              <a:schemeClr val="bg1">
                <a:lumMod val="50000"/>
              </a:schemeClr>
            </a:solidFill>
            <a:prstDash val="dash"/>
            <a:round/>
            <a:headEnd type="none" w="med" len="med"/>
            <a:tailEnd type="none" w="med" len="med"/>
          </a:ln>
          <a:effectLst/>
        </p:spPr>
      </p:cxnSp>
      <p:sp>
        <p:nvSpPr>
          <p:cNvPr id="9" name="Rechteck 8"/>
          <p:cNvSpPr/>
          <p:nvPr/>
        </p:nvSpPr>
        <p:spPr bwMode="auto">
          <a:xfrm>
            <a:off x="4295800" y="4564708"/>
            <a:ext cx="5328592" cy="432048"/>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bg1"/>
                </a:solidFill>
                <a:latin typeface="+mn-lt"/>
              </a:rPr>
              <a:t>New series R9866</a:t>
            </a:r>
          </a:p>
        </p:txBody>
      </p:sp>
      <p:sp>
        <p:nvSpPr>
          <p:cNvPr id="26" name="Rechteck 25"/>
          <p:cNvSpPr/>
          <p:nvPr/>
        </p:nvSpPr>
        <p:spPr bwMode="auto">
          <a:xfrm>
            <a:off x="6456040" y="3429000"/>
            <a:ext cx="3168352" cy="432048"/>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bg1"/>
                </a:solidFill>
                <a:latin typeface="+mn-lt"/>
              </a:rPr>
              <a:t>Re-design series 3788</a:t>
            </a:r>
          </a:p>
        </p:txBody>
      </p:sp>
      <p:sp>
        <p:nvSpPr>
          <p:cNvPr id="27" name="Rechteck 26"/>
          <p:cNvSpPr/>
          <p:nvPr/>
        </p:nvSpPr>
        <p:spPr bwMode="auto">
          <a:xfrm>
            <a:off x="2924208" y="2332460"/>
            <a:ext cx="1875648" cy="432048"/>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dirty="0">
                <a:solidFill>
                  <a:schemeClr val="bg1"/>
                </a:solidFill>
                <a:latin typeface="+mn-lt"/>
              </a:rPr>
              <a:t>preliminary study xx</a:t>
            </a:r>
          </a:p>
        </p:txBody>
      </p:sp>
      <p:sp>
        <p:nvSpPr>
          <p:cNvPr id="34" name="Textfeld 33"/>
          <p:cNvSpPr txBox="1"/>
          <p:nvPr/>
        </p:nvSpPr>
        <p:spPr>
          <a:xfrm rot="16200000">
            <a:off x="366366" y="3222830"/>
            <a:ext cx="3198311" cy="307777"/>
          </a:xfrm>
          <a:prstGeom prst="rect">
            <a:avLst/>
          </a:prstGeom>
          <a:noFill/>
        </p:spPr>
        <p:txBody>
          <a:bodyPr wrap="none" rtlCol="0">
            <a:spAutoFit/>
          </a:bodyPr>
          <a:lstStyle/>
          <a:p>
            <a:r>
              <a:rPr lang="en-US" sz="1400" dirty="0">
                <a:solidFill>
                  <a:schemeClr val="tx1"/>
                </a:solidFill>
                <a:latin typeface="+mn-lt"/>
              </a:rPr>
              <a:t>Priority for the customer (if applicable)</a:t>
            </a:r>
          </a:p>
        </p:txBody>
      </p:sp>
      <p:cxnSp>
        <p:nvCxnSpPr>
          <p:cNvPr id="24" name="Gerade Verbindung mit Pfeil 23"/>
          <p:cNvCxnSpPr/>
          <p:nvPr/>
        </p:nvCxnSpPr>
        <p:spPr bwMode="auto">
          <a:xfrm>
            <a:off x="2279576" y="5364930"/>
            <a:ext cx="8136904" cy="0"/>
          </a:xfrm>
          <a:prstGeom prst="straightConnector1">
            <a:avLst/>
          </a:prstGeom>
          <a:solidFill>
            <a:schemeClr val="accent1"/>
          </a:solidFill>
          <a:ln w="38100" cap="flat" cmpd="sng" algn="ctr">
            <a:solidFill>
              <a:schemeClr val="bg1">
                <a:lumMod val="50000"/>
              </a:schemeClr>
            </a:solidFill>
            <a:prstDash val="solid"/>
            <a:round/>
            <a:headEnd type="none" w="med" len="med"/>
            <a:tailEnd type="triangle"/>
          </a:ln>
          <a:effectLst/>
        </p:spPr>
      </p:cxnSp>
      <p:cxnSp>
        <p:nvCxnSpPr>
          <p:cNvPr id="25" name="Gerade Verbindung mit Pfeil 24"/>
          <p:cNvCxnSpPr/>
          <p:nvPr/>
        </p:nvCxnSpPr>
        <p:spPr bwMode="auto">
          <a:xfrm flipV="1">
            <a:off x="2279576" y="1447767"/>
            <a:ext cx="0" cy="3924000"/>
          </a:xfrm>
          <a:prstGeom prst="straightConnector1">
            <a:avLst/>
          </a:prstGeom>
          <a:solidFill>
            <a:schemeClr val="accent1"/>
          </a:solidFill>
          <a:ln w="38100" cap="flat" cmpd="sng" algn="ctr">
            <a:solidFill>
              <a:srgbClr val="464E51"/>
            </a:solidFill>
            <a:prstDash val="solid"/>
            <a:round/>
            <a:headEnd type="none" w="med" len="med"/>
            <a:tailEnd type="triangle"/>
          </a:ln>
          <a:effectLst/>
        </p:spPr>
      </p:cxnSp>
      <p:cxnSp>
        <p:nvCxnSpPr>
          <p:cNvPr id="23" name="Gerade Verbindung mit Pfeil 22">
            <a:extLst>
              <a:ext uri="{FF2B5EF4-FFF2-40B4-BE49-F238E27FC236}">
                <a16:creationId xmlns:a16="http://schemas.microsoft.com/office/drawing/2014/main" id="{641E14C3-49EC-4E90-9103-41DAF58BEF41}"/>
              </a:ext>
            </a:extLst>
          </p:cNvPr>
          <p:cNvCxnSpPr/>
          <p:nvPr/>
        </p:nvCxnSpPr>
        <p:spPr bwMode="auto">
          <a:xfrm>
            <a:off x="2279576" y="5364930"/>
            <a:ext cx="8136904" cy="0"/>
          </a:xfrm>
          <a:prstGeom prst="straightConnector1">
            <a:avLst/>
          </a:prstGeom>
          <a:solidFill>
            <a:schemeClr val="accent1"/>
          </a:solidFill>
          <a:ln w="38100" cap="flat" cmpd="sng" algn="ctr">
            <a:solidFill>
              <a:srgbClr val="464E51"/>
            </a:solidFill>
            <a:prstDash val="solid"/>
            <a:round/>
            <a:headEnd type="none" w="med" len="med"/>
            <a:tailEnd type="triangle"/>
          </a:ln>
          <a:effectLst/>
        </p:spPr>
      </p:cxnSp>
      <p:sp>
        <p:nvSpPr>
          <p:cNvPr id="32" name="Textfeld 31">
            <a:extLst>
              <a:ext uri="{FF2B5EF4-FFF2-40B4-BE49-F238E27FC236}">
                <a16:creationId xmlns:a16="http://schemas.microsoft.com/office/drawing/2014/main" id="{E38A0134-E226-4477-80AD-F18643612731}"/>
              </a:ext>
            </a:extLst>
          </p:cNvPr>
          <p:cNvSpPr txBox="1"/>
          <p:nvPr/>
        </p:nvSpPr>
        <p:spPr>
          <a:xfrm>
            <a:off x="3228676" y="5363924"/>
            <a:ext cx="697627" cy="369332"/>
          </a:xfrm>
          <a:prstGeom prst="rect">
            <a:avLst/>
          </a:prstGeom>
          <a:noFill/>
        </p:spPr>
        <p:txBody>
          <a:bodyPr wrap="none" rtlCol="0">
            <a:spAutoFit/>
          </a:bodyPr>
          <a:lstStyle/>
          <a:p>
            <a:r>
              <a:rPr lang="de-DE" sz="1800" dirty="0">
                <a:solidFill>
                  <a:schemeClr val="tx1"/>
                </a:solidFill>
                <a:latin typeface="+mn-lt"/>
              </a:rPr>
              <a:t>2024</a:t>
            </a:r>
          </a:p>
        </p:txBody>
      </p:sp>
      <p:sp>
        <p:nvSpPr>
          <p:cNvPr id="33" name="Textfeld 32">
            <a:extLst>
              <a:ext uri="{FF2B5EF4-FFF2-40B4-BE49-F238E27FC236}">
                <a16:creationId xmlns:a16="http://schemas.microsoft.com/office/drawing/2014/main" id="{F87E5E8B-D375-453E-B9B0-9D1DF1AF43A0}"/>
              </a:ext>
            </a:extLst>
          </p:cNvPr>
          <p:cNvSpPr txBox="1"/>
          <p:nvPr/>
        </p:nvSpPr>
        <p:spPr>
          <a:xfrm>
            <a:off x="5335022" y="5363924"/>
            <a:ext cx="697627" cy="369332"/>
          </a:xfrm>
          <a:prstGeom prst="rect">
            <a:avLst/>
          </a:prstGeom>
          <a:noFill/>
        </p:spPr>
        <p:txBody>
          <a:bodyPr wrap="none" rtlCol="0">
            <a:spAutoFit/>
          </a:bodyPr>
          <a:lstStyle/>
          <a:p>
            <a:r>
              <a:rPr lang="de-DE" sz="1800" dirty="0">
                <a:solidFill>
                  <a:schemeClr val="tx1"/>
                </a:solidFill>
                <a:latin typeface="+mn-lt"/>
              </a:rPr>
              <a:t>2025</a:t>
            </a:r>
          </a:p>
        </p:txBody>
      </p:sp>
      <p:sp>
        <p:nvSpPr>
          <p:cNvPr id="35" name="Textfeld 34">
            <a:extLst>
              <a:ext uri="{FF2B5EF4-FFF2-40B4-BE49-F238E27FC236}">
                <a16:creationId xmlns:a16="http://schemas.microsoft.com/office/drawing/2014/main" id="{758F8F1B-92FE-4DD0-B53F-A01C75A04DE1}"/>
              </a:ext>
            </a:extLst>
          </p:cNvPr>
          <p:cNvSpPr txBox="1"/>
          <p:nvPr/>
        </p:nvSpPr>
        <p:spPr>
          <a:xfrm>
            <a:off x="7441368" y="5363924"/>
            <a:ext cx="697627" cy="369332"/>
          </a:xfrm>
          <a:prstGeom prst="rect">
            <a:avLst/>
          </a:prstGeom>
          <a:noFill/>
        </p:spPr>
        <p:txBody>
          <a:bodyPr wrap="none" rtlCol="0">
            <a:spAutoFit/>
          </a:bodyPr>
          <a:lstStyle/>
          <a:p>
            <a:r>
              <a:rPr lang="de-DE" sz="1800" dirty="0">
                <a:solidFill>
                  <a:schemeClr val="tx1"/>
                </a:solidFill>
                <a:latin typeface="+mn-lt"/>
              </a:rPr>
              <a:t>2026</a:t>
            </a:r>
          </a:p>
        </p:txBody>
      </p:sp>
      <p:sp>
        <p:nvSpPr>
          <p:cNvPr id="36" name="Textfeld 35">
            <a:extLst>
              <a:ext uri="{FF2B5EF4-FFF2-40B4-BE49-F238E27FC236}">
                <a16:creationId xmlns:a16="http://schemas.microsoft.com/office/drawing/2014/main" id="{49D89D35-EC9D-4CFA-ABCC-74BFCEE7840A}"/>
              </a:ext>
            </a:extLst>
          </p:cNvPr>
          <p:cNvSpPr txBox="1"/>
          <p:nvPr/>
        </p:nvSpPr>
        <p:spPr>
          <a:xfrm>
            <a:off x="9547713" y="5363924"/>
            <a:ext cx="697627" cy="369332"/>
          </a:xfrm>
          <a:prstGeom prst="rect">
            <a:avLst/>
          </a:prstGeom>
          <a:noFill/>
        </p:spPr>
        <p:txBody>
          <a:bodyPr wrap="none" rtlCol="0">
            <a:spAutoFit/>
          </a:bodyPr>
          <a:lstStyle/>
          <a:p>
            <a:r>
              <a:rPr lang="de-DE" sz="1800" dirty="0">
                <a:solidFill>
                  <a:schemeClr val="tx1"/>
                </a:solidFill>
                <a:latin typeface="+mn-lt"/>
              </a:rPr>
              <a:t>2027</a:t>
            </a:r>
          </a:p>
        </p:txBody>
      </p:sp>
      <p:sp>
        <p:nvSpPr>
          <p:cNvPr id="30" name="Rechteck 29">
            <a:extLst>
              <a:ext uri="{FF2B5EF4-FFF2-40B4-BE49-F238E27FC236}">
                <a16:creationId xmlns:a16="http://schemas.microsoft.com/office/drawing/2014/main" id="{DEAD63E3-52D9-459A-9928-75012DC2C427}"/>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If you are in the project business :</a:t>
            </a:r>
          </a:p>
          <a:p>
            <a:r>
              <a:rPr lang="en-US" sz="1200" dirty="0">
                <a:solidFill>
                  <a:schemeClr val="tx1"/>
                </a:solidFill>
                <a:latin typeface="+mn-lt"/>
              </a:rPr>
              <a:t>What are the relevant customer projects? How does the project pipeline look like?</a:t>
            </a:r>
          </a:p>
          <a:p>
            <a:endParaRPr lang="en-US" sz="1200" dirty="0">
              <a:solidFill>
                <a:schemeClr val="tx1"/>
              </a:solidFill>
              <a:latin typeface="+mn-lt"/>
            </a:endParaRPr>
          </a:p>
          <a:p>
            <a:r>
              <a:rPr lang="en-US" sz="1200" dirty="0">
                <a:solidFill>
                  <a:schemeClr val="tx1"/>
                </a:solidFill>
                <a:latin typeface="+mn-lt"/>
              </a:rPr>
              <a:t>You could even use the y-axis to visualize the customer priority.</a:t>
            </a:r>
          </a:p>
          <a:p>
            <a:endParaRPr lang="en-US" sz="1200" dirty="0">
              <a:solidFill>
                <a:schemeClr val="tx1"/>
              </a:solidFill>
              <a:latin typeface="+mn-lt"/>
            </a:endParaRPr>
          </a:p>
        </p:txBody>
      </p:sp>
      <p:sp>
        <p:nvSpPr>
          <p:cNvPr id="28" name="Textfeld 27">
            <a:extLst>
              <a:ext uri="{FF2B5EF4-FFF2-40B4-BE49-F238E27FC236}">
                <a16:creationId xmlns:a16="http://schemas.microsoft.com/office/drawing/2014/main" id="{711DF5C5-DB08-465A-BC94-AC8192A538F5}"/>
              </a:ext>
            </a:extLst>
          </p:cNvPr>
          <p:cNvSpPr txBox="1"/>
          <p:nvPr/>
        </p:nvSpPr>
        <p:spPr>
          <a:xfrm>
            <a:off x="335360" y="6012145"/>
            <a:ext cx="11521280" cy="581785"/>
          </a:xfrm>
          <a:prstGeom prst="rect">
            <a:avLst/>
          </a:prstGeom>
          <a:solidFill>
            <a:srgbClr val="FF5229"/>
          </a:solidFill>
          <a:ln>
            <a:noFill/>
          </a:ln>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sp>
        <p:nvSpPr>
          <p:cNvPr id="4" name="Fußzeilenplatzhalter 3">
            <a:extLst>
              <a:ext uri="{FF2B5EF4-FFF2-40B4-BE49-F238E27FC236}">
                <a16:creationId xmlns:a16="http://schemas.microsoft.com/office/drawing/2014/main" id="{76FA9907-65DF-8F6C-0AFC-A8DBAC65ECFD}"/>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AAA83DF7-8B8E-71C3-49B3-EBD7C7472B3D}"/>
              </a:ext>
            </a:extLst>
          </p:cNvPr>
          <p:cNvSpPr>
            <a:spLocks noGrp="1"/>
          </p:cNvSpPr>
          <p:nvPr>
            <p:ph type="sldNum" sz="quarter" idx="11"/>
          </p:nvPr>
        </p:nvSpPr>
        <p:spPr/>
        <p:txBody>
          <a:bodyPr/>
          <a:lstStyle/>
          <a:p>
            <a:fld id="{31D0D8A1-E263-4FBF-9BF3-AA3869F8EB11}" type="slidenum">
              <a:rPr lang="de-DE" smtClean="0"/>
              <a:pPr/>
              <a:t>23</a:t>
            </a:fld>
            <a:endParaRPr lang="de-DE" dirty="0">
              <a:latin typeface="+mn-lt"/>
            </a:endParaRPr>
          </a:p>
        </p:txBody>
      </p:sp>
    </p:spTree>
    <p:extLst>
      <p:ext uri="{BB962C8B-B14F-4D97-AF65-F5344CB8AC3E}">
        <p14:creationId xmlns:p14="http://schemas.microsoft.com/office/powerpoint/2010/main" val="3994791570"/>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US" dirty="0"/>
              <a:t>2| Value Chain analysis</a:t>
            </a:r>
          </a:p>
        </p:txBody>
      </p:sp>
      <p:sp>
        <p:nvSpPr>
          <p:cNvPr id="13" name="Pfeil: Chevron 12">
            <a:extLst>
              <a:ext uri="{FF2B5EF4-FFF2-40B4-BE49-F238E27FC236}">
                <a16:creationId xmlns:a16="http://schemas.microsoft.com/office/drawing/2014/main" id="{7F344AA8-C964-4B68-93B6-3C844E3B269D}"/>
              </a:ext>
            </a:extLst>
          </p:cNvPr>
          <p:cNvSpPr/>
          <p:nvPr/>
        </p:nvSpPr>
        <p:spPr bwMode="auto">
          <a:xfrm>
            <a:off x="1786527" y="1556792"/>
            <a:ext cx="2571824" cy="864096"/>
          </a:xfrm>
          <a:prstGeom prst="chevron">
            <a:avLst/>
          </a:prstGeom>
          <a:solidFill>
            <a:srgbClr val="FF5229"/>
          </a:solidFill>
          <a:ln w="9525" algn="ctr">
            <a:noFill/>
            <a:round/>
            <a:headEnd/>
            <a:tailEnd/>
          </a:ln>
          <a:effectLst>
            <a:outerShdw blurRad="50800" dist="38100" dir="2700000" algn="tl" rotWithShape="0">
              <a:prstClr val="black">
                <a:alpha val="40000"/>
              </a:prstClr>
            </a:outerShdw>
          </a:effectLst>
        </p:spPr>
        <p:txBody>
          <a:bodyPr lIns="72000" tIns="72000" rIns="72000" bIns="72000" rtlCol="0" anchor="ctr"/>
          <a:lstStyle/>
          <a:p>
            <a:pPr algn="ctr">
              <a:spcBef>
                <a:spcPts val="1200"/>
              </a:spcBef>
            </a:pPr>
            <a:r>
              <a:rPr lang="en-US" sz="1400">
                <a:solidFill>
                  <a:schemeClr val="bg1"/>
                </a:solidFill>
                <a:latin typeface="+mn-lt"/>
              </a:rPr>
              <a:t>We</a:t>
            </a:r>
          </a:p>
        </p:txBody>
      </p:sp>
      <p:sp>
        <p:nvSpPr>
          <p:cNvPr id="14" name="Pfeil: Chevron 13">
            <a:extLst>
              <a:ext uri="{FF2B5EF4-FFF2-40B4-BE49-F238E27FC236}">
                <a16:creationId xmlns:a16="http://schemas.microsoft.com/office/drawing/2014/main" id="{57190B33-4047-4E10-9135-B2936282E68F}"/>
              </a:ext>
            </a:extLst>
          </p:cNvPr>
          <p:cNvSpPr/>
          <p:nvPr/>
        </p:nvSpPr>
        <p:spPr bwMode="auto">
          <a:xfrm>
            <a:off x="4230872" y="1557746"/>
            <a:ext cx="2571824" cy="864096"/>
          </a:xfrm>
          <a:prstGeom prst="chevron">
            <a:avLst/>
          </a:prstGeom>
          <a:solidFill>
            <a:srgbClr val="293133"/>
          </a:solidFill>
          <a:ln w="9525" algn="ctr">
            <a:noFill/>
            <a:round/>
            <a:headEnd/>
            <a:tailEnd/>
          </a:ln>
          <a:effectLst>
            <a:outerShdw blurRad="50800" dist="38100" dir="2700000" algn="tl" rotWithShape="0">
              <a:prstClr val="black">
                <a:alpha val="40000"/>
              </a:prstClr>
            </a:outerShdw>
          </a:effectLst>
        </p:spPr>
        <p:txBody>
          <a:bodyPr lIns="72000" tIns="72000" rIns="72000" bIns="72000" rtlCol="0" anchor="ctr"/>
          <a:lstStyle/>
          <a:p>
            <a:pPr algn="ctr">
              <a:spcBef>
                <a:spcPts val="1200"/>
              </a:spcBef>
            </a:pPr>
            <a:r>
              <a:rPr lang="en-US" sz="1400" dirty="0">
                <a:solidFill>
                  <a:schemeClr val="bg1"/>
                </a:solidFill>
                <a:latin typeface="+mn-lt"/>
              </a:rPr>
              <a:t>Integration partner /</a:t>
            </a:r>
            <a:br>
              <a:rPr lang="en-US" sz="1400" dirty="0">
                <a:solidFill>
                  <a:schemeClr val="bg1"/>
                </a:solidFill>
                <a:latin typeface="+mn-lt"/>
              </a:rPr>
            </a:br>
            <a:r>
              <a:rPr lang="en-US" sz="1400" dirty="0">
                <a:solidFill>
                  <a:schemeClr val="bg1"/>
                </a:solidFill>
                <a:latin typeface="+mn-lt"/>
              </a:rPr>
              <a:t>distributors /</a:t>
            </a:r>
            <a:br>
              <a:rPr lang="en-US" sz="1400" dirty="0">
                <a:solidFill>
                  <a:schemeClr val="bg1"/>
                </a:solidFill>
                <a:latin typeface="+mn-lt"/>
              </a:rPr>
            </a:br>
            <a:r>
              <a:rPr lang="en-US" sz="1400" dirty="0">
                <a:solidFill>
                  <a:schemeClr val="bg1"/>
                </a:solidFill>
                <a:latin typeface="+mn-lt"/>
              </a:rPr>
              <a:t>…</a:t>
            </a:r>
          </a:p>
        </p:txBody>
      </p:sp>
      <p:sp>
        <p:nvSpPr>
          <p:cNvPr id="15" name="Pfeil: Chevron 14">
            <a:extLst>
              <a:ext uri="{FF2B5EF4-FFF2-40B4-BE49-F238E27FC236}">
                <a16:creationId xmlns:a16="http://schemas.microsoft.com/office/drawing/2014/main" id="{5E67E204-B50D-44BD-81EB-A764FD329B9F}"/>
              </a:ext>
            </a:extLst>
          </p:cNvPr>
          <p:cNvSpPr/>
          <p:nvPr/>
        </p:nvSpPr>
        <p:spPr bwMode="auto">
          <a:xfrm>
            <a:off x="6675217" y="1557746"/>
            <a:ext cx="2571824" cy="864096"/>
          </a:xfrm>
          <a:prstGeom prst="chevron">
            <a:avLst/>
          </a:prstGeom>
          <a:solidFill>
            <a:srgbClr val="293133"/>
          </a:solidFill>
          <a:ln w="9525" algn="ctr">
            <a:noFill/>
            <a:round/>
            <a:headEnd/>
            <a:tailEnd/>
          </a:ln>
          <a:effectLst>
            <a:outerShdw blurRad="50800" dist="38100" dir="2700000" algn="tl" rotWithShape="0">
              <a:prstClr val="black">
                <a:alpha val="40000"/>
              </a:prstClr>
            </a:outerShdw>
          </a:effectLst>
        </p:spPr>
        <p:txBody>
          <a:bodyPr lIns="72000" tIns="72000" rIns="72000" bIns="72000" rtlCol="0" anchor="ctr"/>
          <a:lstStyle/>
          <a:p>
            <a:pPr algn="ctr">
              <a:spcBef>
                <a:spcPts val="1200"/>
              </a:spcBef>
            </a:pPr>
            <a:r>
              <a:rPr lang="en-US" sz="1400">
                <a:solidFill>
                  <a:schemeClr val="bg1"/>
                </a:solidFill>
                <a:latin typeface="+mn-lt"/>
              </a:rPr>
              <a:t>Key Account</a:t>
            </a:r>
          </a:p>
        </p:txBody>
      </p:sp>
      <p:sp>
        <p:nvSpPr>
          <p:cNvPr id="16" name="Pfeil: Chevron 15">
            <a:extLst>
              <a:ext uri="{FF2B5EF4-FFF2-40B4-BE49-F238E27FC236}">
                <a16:creationId xmlns:a16="http://schemas.microsoft.com/office/drawing/2014/main" id="{EE14C6B6-6E2C-4DD8-AC37-7A9C628676F3}"/>
              </a:ext>
            </a:extLst>
          </p:cNvPr>
          <p:cNvSpPr/>
          <p:nvPr/>
        </p:nvSpPr>
        <p:spPr bwMode="auto">
          <a:xfrm>
            <a:off x="9119562" y="1556792"/>
            <a:ext cx="2571824" cy="864096"/>
          </a:xfrm>
          <a:prstGeom prst="chevron">
            <a:avLst/>
          </a:prstGeom>
          <a:solidFill>
            <a:srgbClr val="293133"/>
          </a:solidFill>
          <a:ln w="9525" algn="ctr">
            <a:noFill/>
            <a:round/>
            <a:headEnd/>
            <a:tailEnd/>
          </a:ln>
          <a:effectLst>
            <a:outerShdw blurRad="50800" dist="38100" dir="2700000" algn="tl" rotWithShape="0">
              <a:prstClr val="black">
                <a:alpha val="40000"/>
              </a:prstClr>
            </a:outerShdw>
          </a:effectLst>
        </p:spPr>
        <p:txBody>
          <a:bodyPr lIns="72000" tIns="72000" rIns="72000" bIns="72000" rtlCol="0" anchor="ctr"/>
          <a:lstStyle/>
          <a:p>
            <a:pPr algn="ctr">
              <a:spcBef>
                <a:spcPts val="1200"/>
              </a:spcBef>
            </a:pPr>
            <a:r>
              <a:rPr lang="en-US" sz="1400">
                <a:solidFill>
                  <a:schemeClr val="bg1"/>
                </a:solidFill>
                <a:latin typeface="+mn-lt"/>
              </a:rPr>
              <a:t>Customer of the Key Account</a:t>
            </a:r>
          </a:p>
        </p:txBody>
      </p:sp>
      <p:sp>
        <p:nvSpPr>
          <p:cNvPr id="17" name="Textfeld 16">
            <a:extLst>
              <a:ext uri="{FF2B5EF4-FFF2-40B4-BE49-F238E27FC236}">
                <a16:creationId xmlns:a16="http://schemas.microsoft.com/office/drawing/2014/main" id="{D0FBA565-0B3E-41DE-9CB8-B9D5F3E8109B}"/>
              </a:ext>
            </a:extLst>
          </p:cNvPr>
          <p:cNvSpPr txBox="1"/>
          <p:nvPr/>
        </p:nvSpPr>
        <p:spPr bwMode="auto">
          <a:xfrm>
            <a:off x="1847528" y="2898442"/>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p:txBody>
      </p:sp>
      <p:sp>
        <p:nvSpPr>
          <p:cNvPr id="23" name="Textfeld 22">
            <a:extLst>
              <a:ext uri="{FF2B5EF4-FFF2-40B4-BE49-F238E27FC236}">
                <a16:creationId xmlns:a16="http://schemas.microsoft.com/office/drawing/2014/main" id="{65A09FF5-4B19-4408-B55F-C0E632EA62F3}"/>
              </a:ext>
            </a:extLst>
          </p:cNvPr>
          <p:cNvSpPr txBox="1"/>
          <p:nvPr/>
        </p:nvSpPr>
        <p:spPr bwMode="auto">
          <a:xfrm>
            <a:off x="119336" y="2898442"/>
            <a:ext cx="1667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200" b="1" dirty="0">
                <a:solidFill>
                  <a:schemeClr val="accent4"/>
                </a:solidFill>
                <a:latin typeface="+mn-lt"/>
                <a:ea typeface="ＭＳ Ｐゴシック" charset="-128"/>
                <a:cs typeface="Arial" charset="0"/>
              </a:rPr>
              <a:t>Who are the important players?</a:t>
            </a:r>
          </a:p>
        </p:txBody>
      </p:sp>
      <p:sp>
        <p:nvSpPr>
          <p:cNvPr id="24" name="Textfeld 23">
            <a:extLst>
              <a:ext uri="{FF2B5EF4-FFF2-40B4-BE49-F238E27FC236}">
                <a16:creationId xmlns:a16="http://schemas.microsoft.com/office/drawing/2014/main" id="{9E3A04A5-5DBE-41BD-AEF7-F879E0BFEE8F}"/>
              </a:ext>
            </a:extLst>
          </p:cNvPr>
          <p:cNvSpPr txBox="1"/>
          <p:nvPr/>
        </p:nvSpPr>
        <p:spPr bwMode="auto">
          <a:xfrm>
            <a:off x="144333" y="4462791"/>
            <a:ext cx="1667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200" b="1">
                <a:solidFill>
                  <a:schemeClr val="accent4"/>
                </a:solidFill>
                <a:latin typeface="+mn-lt"/>
                <a:ea typeface="ＭＳ Ｐゴシック" charset="-128"/>
                <a:cs typeface="Arial" charset="0"/>
              </a:rPr>
              <a:t>What are their key drivers / what are the major changes / challenges?</a:t>
            </a:r>
          </a:p>
        </p:txBody>
      </p:sp>
      <p:sp>
        <p:nvSpPr>
          <p:cNvPr id="25" name="Textfeld 24">
            <a:extLst>
              <a:ext uri="{FF2B5EF4-FFF2-40B4-BE49-F238E27FC236}">
                <a16:creationId xmlns:a16="http://schemas.microsoft.com/office/drawing/2014/main" id="{E3791B52-A58A-481F-B064-5754553C1B44}"/>
              </a:ext>
            </a:extLst>
          </p:cNvPr>
          <p:cNvSpPr txBox="1"/>
          <p:nvPr/>
        </p:nvSpPr>
        <p:spPr bwMode="auto">
          <a:xfrm>
            <a:off x="1847595" y="4462791"/>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p:txBody>
      </p:sp>
      <p:sp>
        <p:nvSpPr>
          <p:cNvPr id="26" name="Textfeld 25">
            <a:extLst>
              <a:ext uri="{FF2B5EF4-FFF2-40B4-BE49-F238E27FC236}">
                <a16:creationId xmlns:a16="http://schemas.microsoft.com/office/drawing/2014/main" id="{051EB116-45C1-455B-84DF-FA2A4DA6F1A3}"/>
              </a:ext>
            </a:extLst>
          </p:cNvPr>
          <p:cNvSpPr txBox="1"/>
          <p:nvPr/>
        </p:nvSpPr>
        <p:spPr bwMode="auto">
          <a:xfrm>
            <a:off x="4297718" y="2898442"/>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p:txBody>
      </p:sp>
      <p:sp>
        <p:nvSpPr>
          <p:cNvPr id="27" name="Textfeld 26">
            <a:extLst>
              <a:ext uri="{FF2B5EF4-FFF2-40B4-BE49-F238E27FC236}">
                <a16:creationId xmlns:a16="http://schemas.microsoft.com/office/drawing/2014/main" id="{D64495D7-C545-4F47-9CEC-FD12D619702F}"/>
              </a:ext>
            </a:extLst>
          </p:cNvPr>
          <p:cNvSpPr txBox="1"/>
          <p:nvPr/>
        </p:nvSpPr>
        <p:spPr bwMode="auto">
          <a:xfrm>
            <a:off x="4297785" y="4462791"/>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p:txBody>
      </p:sp>
      <p:sp>
        <p:nvSpPr>
          <p:cNvPr id="28" name="Textfeld 27">
            <a:extLst>
              <a:ext uri="{FF2B5EF4-FFF2-40B4-BE49-F238E27FC236}">
                <a16:creationId xmlns:a16="http://schemas.microsoft.com/office/drawing/2014/main" id="{8B8F44A9-13A5-4212-B180-7EF4DFC96834}"/>
              </a:ext>
            </a:extLst>
          </p:cNvPr>
          <p:cNvSpPr txBox="1"/>
          <p:nvPr/>
        </p:nvSpPr>
        <p:spPr bwMode="auto">
          <a:xfrm>
            <a:off x="6747908" y="2898442"/>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p:txBody>
      </p:sp>
      <p:sp>
        <p:nvSpPr>
          <p:cNvPr id="29" name="Textfeld 28">
            <a:extLst>
              <a:ext uri="{FF2B5EF4-FFF2-40B4-BE49-F238E27FC236}">
                <a16:creationId xmlns:a16="http://schemas.microsoft.com/office/drawing/2014/main" id="{78F3560F-6868-4685-8740-F4DDDED5240C}"/>
              </a:ext>
            </a:extLst>
          </p:cNvPr>
          <p:cNvSpPr txBox="1"/>
          <p:nvPr/>
        </p:nvSpPr>
        <p:spPr bwMode="auto">
          <a:xfrm>
            <a:off x="6747975" y="4462791"/>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p:txBody>
      </p:sp>
      <p:sp>
        <p:nvSpPr>
          <p:cNvPr id="30" name="Textfeld 29">
            <a:extLst>
              <a:ext uri="{FF2B5EF4-FFF2-40B4-BE49-F238E27FC236}">
                <a16:creationId xmlns:a16="http://schemas.microsoft.com/office/drawing/2014/main" id="{93250350-EBC8-4F26-B74F-1B36FDE35E0E}"/>
              </a:ext>
            </a:extLst>
          </p:cNvPr>
          <p:cNvSpPr txBox="1"/>
          <p:nvPr/>
        </p:nvSpPr>
        <p:spPr bwMode="auto">
          <a:xfrm>
            <a:off x="9198098" y="2898442"/>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p:txBody>
      </p:sp>
      <p:sp>
        <p:nvSpPr>
          <p:cNvPr id="31" name="Textfeld 30">
            <a:extLst>
              <a:ext uri="{FF2B5EF4-FFF2-40B4-BE49-F238E27FC236}">
                <a16:creationId xmlns:a16="http://schemas.microsoft.com/office/drawing/2014/main" id="{ADF1942F-0ACA-4E07-A8CE-E9E8805D72F2}"/>
              </a:ext>
            </a:extLst>
          </p:cNvPr>
          <p:cNvSpPr txBox="1"/>
          <p:nvPr/>
        </p:nvSpPr>
        <p:spPr bwMode="auto">
          <a:xfrm>
            <a:off x="9198165" y="4462791"/>
            <a:ext cx="1997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a:p>
            <a:pPr marL="171450" indent="-171450">
              <a:buFont typeface="Arial" panose="020B0604020202020204" pitchFamily="34" charset="0"/>
              <a:buChar char="•"/>
            </a:pPr>
            <a:r>
              <a:rPr lang="en-US" sz="1200">
                <a:solidFill>
                  <a:schemeClr val="accent4"/>
                </a:solidFill>
                <a:latin typeface="+mn-lt"/>
                <a:ea typeface="ＭＳ Ｐゴシック" charset="-128"/>
                <a:cs typeface="Arial" charset="0"/>
              </a:rPr>
              <a:t>Xx</a:t>
            </a:r>
          </a:p>
        </p:txBody>
      </p:sp>
      <p:sp>
        <p:nvSpPr>
          <p:cNvPr id="32" name="Rechteck 31">
            <a:extLst>
              <a:ext uri="{FF2B5EF4-FFF2-40B4-BE49-F238E27FC236}">
                <a16:creationId xmlns:a16="http://schemas.microsoft.com/office/drawing/2014/main" id="{8EB9DCF1-86C9-4695-8CB2-230794BE1670}"/>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a:t>
            </a:r>
          </a:p>
          <a:p>
            <a:r>
              <a:rPr lang="en-US" sz="1200">
                <a:solidFill>
                  <a:schemeClr val="tx1"/>
                </a:solidFill>
                <a:latin typeface="+mn-lt"/>
              </a:rPr>
              <a:t>Especially when dealing with indirect customers as key accounts, it is important to understand the entire supply chain.</a:t>
            </a:r>
          </a:p>
          <a:p>
            <a:endParaRPr lang="en-US" sz="1200">
              <a:solidFill>
                <a:schemeClr val="tx1"/>
              </a:solidFill>
              <a:latin typeface="+mn-lt"/>
            </a:endParaRPr>
          </a:p>
        </p:txBody>
      </p:sp>
      <p:sp>
        <p:nvSpPr>
          <p:cNvPr id="38" name="Textfeld 37">
            <a:extLst>
              <a:ext uri="{FF2B5EF4-FFF2-40B4-BE49-F238E27FC236}">
                <a16:creationId xmlns:a16="http://schemas.microsoft.com/office/drawing/2014/main" id="{47D88899-AE00-4FCC-844E-91FA70A4FA9E}"/>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sp>
        <p:nvSpPr>
          <p:cNvPr id="4" name="Fußzeilenplatzhalter 3">
            <a:extLst>
              <a:ext uri="{FF2B5EF4-FFF2-40B4-BE49-F238E27FC236}">
                <a16:creationId xmlns:a16="http://schemas.microsoft.com/office/drawing/2014/main" id="{21BDDA9A-3BB9-ADA2-5E05-448E30A0FDE7}"/>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B21E8107-47A3-01E9-DF10-4CF590228796}"/>
              </a:ext>
            </a:extLst>
          </p:cNvPr>
          <p:cNvSpPr>
            <a:spLocks noGrp="1"/>
          </p:cNvSpPr>
          <p:nvPr>
            <p:ph type="sldNum" sz="quarter" idx="11"/>
          </p:nvPr>
        </p:nvSpPr>
        <p:spPr/>
        <p:txBody>
          <a:bodyPr/>
          <a:lstStyle/>
          <a:p>
            <a:fld id="{31D0D8A1-E263-4FBF-9BF3-AA3869F8EB11}" type="slidenum">
              <a:rPr lang="de-DE" smtClean="0"/>
              <a:pPr/>
              <a:t>24</a:t>
            </a:fld>
            <a:endParaRPr lang="de-DE" dirty="0">
              <a:latin typeface="+mn-lt"/>
            </a:endParaRPr>
          </a:p>
        </p:txBody>
      </p:sp>
    </p:spTree>
    <p:extLst>
      <p:ext uri="{BB962C8B-B14F-4D97-AF65-F5344CB8AC3E}">
        <p14:creationId xmlns:p14="http://schemas.microsoft.com/office/powerpoint/2010/main" val="90650586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US" dirty="0"/>
              <a:t>2| Requirements of the key account
</a:t>
            </a:r>
            <a:endParaRPr lang="de-DE" dirty="0"/>
          </a:p>
        </p:txBody>
      </p:sp>
      <p:sp>
        <p:nvSpPr>
          <p:cNvPr id="17" name="Rechteck 16">
            <a:extLst>
              <a:ext uri="{FF2B5EF4-FFF2-40B4-BE49-F238E27FC236}">
                <a16:creationId xmlns:a16="http://schemas.microsoft.com/office/drawing/2014/main" id="{0C0247DA-45C0-459E-AB52-CC224834A065}"/>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This is a description of the requirements that the key account places on a supplier / partner like you.</a:t>
            </a:r>
          </a:p>
          <a:p>
            <a:r>
              <a:rPr lang="en-US" sz="1200" dirty="0">
                <a:solidFill>
                  <a:schemeClr val="tx1"/>
                </a:solidFill>
                <a:latin typeface="+mn-lt"/>
              </a:rPr>
              <a:t>
ATTENTION: This is not about what you can do, but only about the requirements of the key account!
</a:t>
            </a:r>
          </a:p>
          <a:p>
            <a:r>
              <a:rPr lang="en-US" sz="1200" dirty="0">
                <a:solidFill>
                  <a:schemeClr val="tx1"/>
                </a:solidFill>
                <a:highlight>
                  <a:srgbClr val="FFFF00"/>
                </a:highlight>
                <a:latin typeface="+mn-lt"/>
              </a:rPr>
              <a:t>Graphically, this aspect is also dealt with to a large extent in the UVP analysis in the main part of the Key Account Plan.</a:t>
            </a:r>
          </a:p>
        </p:txBody>
      </p:sp>
      <p:graphicFrame>
        <p:nvGraphicFramePr>
          <p:cNvPr id="4" name="Tabelle 4">
            <a:extLst>
              <a:ext uri="{FF2B5EF4-FFF2-40B4-BE49-F238E27FC236}">
                <a16:creationId xmlns:a16="http://schemas.microsoft.com/office/drawing/2014/main" id="{4601B0DD-84E0-4D6A-8954-535A8E66B336}"/>
              </a:ext>
            </a:extLst>
          </p:cNvPr>
          <p:cNvGraphicFramePr>
            <a:graphicFrameLocks noGrp="1"/>
          </p:cNvGraphicFramePr>
          <p:nvPr>
            <p:extLst>
              <p:ext uri="{D42A27DB-BD31-4B8C-83A1-F6EECF244321}">
                <p14:modId xmlns:p14="http://schemas.microsoft.com/office/powerpoint/2010/main" val="3300444609"/>
              </p:ext>
            </p:extLst>
          </p:nvPr>
        </p:nvGraphicFramePr>
        <p:xfrm>
          <a:off x="335360" y="1278920"/>
          <a:ext cx="11521280" cy="459834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32248">
                  <a:extLst>
                    <a:ext uri="{9D8B030D-6E8A-4147-A177-3AD203B41FA5}">
                      <a16:colId xmlns:a16="http://schemas.microsoft.com/office/drawing/2014/main" val="4273652557"/>
                    </a:ext>
                  </a:extLst>
                </a:gridCol>
                <a:gridCol w="9289032">
                  <a:extLst>
                    <a:ext uri="{9D8B030D-6E8A-4147-A177-3AD203B41FA5}">
                      <a16:colId xmlns:a16="http://schemas.microsoft.com/office/drawing/2014/main" val="32026074"/>
                    </a:ext>
                  </a:extLst>
                </a:gridCol>
              </a:tblGrid>
              <a:tr h="656907">
                <a:tc>
                  <a:txBody>
                    <a:bodyPr/>
                    <a:lstStyle/>
                    <a:p>
                      <a:r>
                        <a:rPr lang="en-US" sz="1400" b="0" noProof="0" dirty="0">
                          <a:solidFill>
                            <a:schemeClr val="bg1"/>
                          </a:solidFill>
                        </a:rPr>
                        <a:t>Technical</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34910649"/>
                  </a:ext>
                </a:extLst>
              </a:tr>
              <a:tr h="656907">
                <a:tc>
                  <a:txBody>
                    <a:bodyPr/>
                    <a:lstStyle/>
                    <a:p>
                      <a:r>
                        <a:rPr lang="en-US" sz="1400" b="0" noProof="0" dirty="0">
                          <a:solidFill>
                            <a:schemeClr val="bg1"/>
                          </a:solidFill>
                        </a:rPr>
                        <a:t>Commercial</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77173222"/>
                  </a:ext>
                </a:extLst>
              </a:tr>
              <a:tr h="656907">
                <a:tc>
                  <a:txBody>
                    <a:bodyPr/>
                    <a:lstStyle/>
                    <a:p>
                      <a:r>
                        <a:rPr lang="en-US" sz="1400" b="0" noProof="0" dirty="0">
                          <a:solidFill>
                            <a:schemeClr val="bg1"/>
                          </a:solidFill>
                        </a:rPr>
                        <a:t>Logistic</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65441663"/>
                  </a:ext>
                </a:extLst>
              </a:tr>
              <a:tr h="656907">
                <a:tc>
                  <a:txBody>
                    <a:bodyPr/>
                    <a:lstStyle/>
                    <a:p>
                      <a:r>
                        <a:rPr lang="en-US" sz="1400" b="0" noProof="0" dirty="0">
                          <a:solidFill>
                            <a:schemeClr val="bg1"/>
                          </a:solidFill>
                        </a:rPr>
                        <a:t>Service</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923326725"/>
                  </a:ext>
                </a:extLst>
              </a:tr>
              <a:tr h="656907">
                <a:tc>
                  <a:txBody>
                    <a:bodyPr/>
                    <a:lstStyle/>
                    <a:p>
                      <a:r>
                        <a:rPr lang="en-US" sz="1400" b="0" noProof="0" dirty="0">
                          <a:solidFill>
                            <a:schemeClr val="bg1"/>
                          </a:solidFill>
                        </a:rPr>
                        <a:t>Cooperation</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93678220"/>
                  </a:ext>
                </a:extLst>
              </a:tr>
              <a:tr h="656907">
                <a:tc>
                  <a:txBody>
                    <a:bodyPr/>
                    <a:lstStyle/>
                    <a:p>
                      <a:r>
                        <a:rPr lang="en-US" sz="1400" b="0" noProof="0" dirty="0">
                          <a:solidFill>
                            <a:schemeClr val="bg1"/>
                          </a:solidFill>
                        </a:rPr>
                        <a:t>xxx</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081037647"/>
                  </a:ext>
                </a:extLst>
              </a:tr>
              <a:tr h="656907">
                <a:tc>
                  <a:txBody>
                    <a:bodyPr/>
                    <a:lstStyle/>
                    <a:p>
                      <a:endParaRPr lang="en-US" sz="1400" b="0" noProof="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502484504"/>
                  </a:ext>
                </a:extLst>
              </a:tr>
            </a:tbl>
          </a:graphicData>
        </a:graphic>
      </p:graphicFrame>
      <p:sp>
        <p:nvSpPr>
          <p:cNvPr id="8" name="Textfeld 7">
            <a:extLst>
              <a:ext uri="{FF2B5EF4-FFF2-40B4-BE49-F238E27FC236}">
                <a16:creationId xmlns:a16="http://schemas.microsoft.com/office/drawing/2014/main" id="{52B606DC-F2E7-4BFC-97CB-28A69848E98C}"/>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sp>
        <p:nvSpPr>
          <p:cNvPr id="5" name="Fußzeilenplatzhalter 4">
            <a:extLst>
              <a:ext uri="{FF2B5EF4-FFF2-40B4-BE49-F238E27FC236}">
                <a16:creationId xmlns:a16="http://schemas.microsoft.com/office/drawing/2014/main" id="{F63B5A91-D1D3-2EB6-CA1B-2B5A05717D53}"/>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4E2DADA9-65CA-FE54-7145-5D24AA1AB67D}"/>
              </a:ext>
            </a:extLst>
          </p:cNvPr>
          <p:cNvSpPr>
            <a:spLocks noGrp="1"/>
          </p:cNvSpPr>
          <p:nvPr>
            <p:ph type="sldNum" sz="quarter" idx="11"/>
          </p:nvPr>
        </p:nvSpPr>
        <p:spPr/>
        <p:txBody>
          <a:bodyPr/>
          <a:lstStyle/>
          <a:p>
            <a:fld id="{31D0D8A1-E263-4FBF-9BF3-AA3869F8EB11}" type="slidenum">
              <a:rPr lang="de-DE" smtClean="0"/>
              <a:pPr/>
              <a:t>25</a:t>
            </a:fld>
            <a:endParaRPr lang="de-DE" dirty="0">
              <a:latin typeface="+mn-lt"/>
            </a:endParaRPr>
          </a:p>
        </p:txBody>
      </p:sp>
    </p:spTree>
    <p:extLst>
      <p:ext uri="{BB962C8B-B14F-4D97-AF65-F5344CB8AC3E}">
        <p14:creationId xmlns:p14="http://schemas.microsoft.com/office/powerpoint/2010/main" val="2036876305"/>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hteck 11"/>
          <p:cNvSpPr>
            <a:spLocks noChangeArrowheads="1"/>
          </p:cNvSpPr>
          <p:nvPr/>
        </p:nvSpPr>
        <p:spPr bwMode="auto">
          <a:xfrm rot="-5400000">
            <a:off x="4939893" y="-3319549"/>
            <a:ext cx="2312216" cy="11521279"/>
          </a:xfrm>
          <a:prstGeom prst="rect">
            <a:avLst/>
          </a:prstGeom>
          <a:solidFill>
            <a:srgbClr val="293133"/>
          </a:solidFill>
          <a:ln>
            <a:noFill/>
          </a:ln>
          <a:effectLst>
            <a:outerShdw blurRad="50800" dist="38100" dir="2700000" algn="tl" rotWithShape="0">
              <a:prstClr val="black">
                <a:alpha val="40000"/>
              </a:prstClr>
            </a:outerShdw>
          </a:effectLst>
        </p:spPr>
        <p:txBody>
          <a:bodyPr anchor="t"/>
          <a:lstStyle/>
          <a:p>
            <a:pPr algn="ctr"/>
            <a:r>
              <a:rPr lang="en-US" sz="1800" dirty="0">
                <a:solidFill>
                  <a:schemeClr val="bg1"/>
                </a:solidFill>
                <a:latin typeface="+mn-lt"/>
              </a:rPr>
              <a:t>Internal</a:t>
            </a:r>
          </a:p>
          <a:p>
            <a:pPr algn="ctr"/>
            <a:r>
              <a:rPr lang="en-US" sz="1800" dirty="0">
                <a:solidFill>
                  <a:schemeClr val="bg1"/>
                </a:solidFill>
                <a:latin typeface="+mn-lt"/>
              </a:rPr>
              <a:t>factors</a:t>
            </a:r>
          </a:p>
        </p:txBody>
      </p:sp>
      <p:sp>
        <p:nvSpPr>
          <p:cNvPr id="8204" name="Rechteck 12"/>
          <p:cNvSpPr>
            <a:spLocks noChangeArrowheads="1"/>
          </p:cNvSpPr>
          <p:nvPr/>
        </p:nvSpPr>
        <p:spPr bwMode="auto">
          <a:xfrm rot="-5400000">
            <a:off x="4939900" y="-959515"/>
            <a:ext cx="2312216" cy="11521295"/>
          </a:xfrm>
          <a:prstGeom prst="rect">
            <a:avLst/>
          </a:prstGeom>
          <a:solidFill>
            <a:srgbClr val="293133"/>
          </a:solidFill>
          <a:ln>
            <a:noFill/>
          </a:ln>
          <a:effectLst>
            <a:outerShdw blurRad="50800" dist="38100" dir="2700000" algn="tl" rotWithShape="0">
              <a:prstClr val="black">
                <a:alpha val="40000"/>
              </a:prstClr>
            </a:outerShdw>
          </a:effectLst>
        </p:spPr>
        <p:txBody>
          <a:bodyPr anchor="t"/>
          <a:lstStyle/>
          <a:p>
            <a:pPr algn="ctr"/>
            <a:r>
              <a:rPr lang="en-US" sz="1800" dirty="0">
                <a:solidFill>
                  <a:schemeClr val="bg1"/>
                </a:solidFill>
                <a:latin typeface="+mn-lt"/>
              </a:rPr>
              <a:t>External</a:t>
            </a:r>
          </a:p>
          <a:p>
            <a:pPr algn="ctr"/>
            <a:r>
              <a:rPr lang="en-US" sz="1800" dirty="0">
                <a:solidFill>
                  <a:schemeClr val="bg1"/>
                </a:solidFill>
                <a:latin typeface="+mn-lt"/>
              </a:rPr>
              <a:t>factors</a:t>
            </a:r>
          </a:p>
        </p:txBody>
      </p:sp>
      <p:sp>
        <p:nvSpPr>
          <p:cNvPr id="8195" name="Rechteck 3"/>
          <p:cNvSpPr>
            <a:spLocks noChangeArrowheads="1"/>
          </p:cNvSpPr>
          <p:nvPr/>
        </p:nvSpPr>
        <p:spPr bwMode="auto">
          <a:xfrm>
            <a:off x="1296305" y="1397090"/>
            <a:ext cx="5184000" cy="2088000"/>
          </a:xfrm>
          <a:prstGeom prst="rect">
            <a:avLst/>
          </a:prstGeom>
          <a:solidFill>
            <a:srgbClr val="F1EFED"/>
          </a:solidFill>
          <a:ln w="19050" algn="ctr">
            <a:solidFill>
              <a:schemeClr val="bg1"/>
            </a:solidFill>
            <a:round/>
            <a:headEnd/>
            <a:tailEnd/>
          </a:ln>
          <a:effectLst>
            <a:outerShdw blurRad="50800" dist="38100" dir="2700000" algn="tl" rotWithShape="0">
              <a:prstClr val="black">
                <a:alpha val="40000"/>
              </a:prstClr>
            </a:outerShdw>
          </a:effectLst>
        </p:spPr>
        <p:txBody>
          <a:bodyPr/>
          <a:lstStyle/>
          <a:p>
            <a:r>
              <a:rPr lang="en-US" sz="1200" b="1">
                <a:solidFill>
                  <a:schemeClr val="accent4"/>
                </a:solidFill>
                <a:latin typeface="+mn-lt"/>
              </a:rPr>
              <a:t>Strengths</a:t>
            </a:r>
          </a:p>
          <a:p>
            <a:pPr marL="171450" indent="-171450">
              <a:buFont typeface="Arial" panose="020B0604020202020204" pitchFamily="34" charset="0"/>
              <a:buChar char="•"/>
            </a:pPr>
            <a:r>
              <a:rPr lang="en-US" sz="1200">
                <a:solidFill>
                  <a:schemeClr val="accent4"/>
                </a:solidFill>
                <a:latin typeface="+mn-lt"/>
              </a:rPr>
              <a:t>…</a:t>
            </a:r>
            <a:endParaRPr lang="en-US" sz="1200" dirty="0">
              <a:solidFill>
                <a:schemeClr val="accent4"/>
              </a:solidFill>
              <a:latin typeface="+mn-lt"/>
            </a:endParaRPr>
          </a:p>
        </p:txBody>
      </p:sp>
      <p:sp>
        <p:nvSpPr>
          <p:cNvPr id="8197" name="Rechteck 5"/>
          <p:cNvSpPr>
            <a:spLocks noChangeArrowheads="1"/>
          </p:cNvSpPr>
          <p:nvPr/>
        </p:nvSpPr>
        <p:spPr bwMode="auto">
          <a:xfrm>
            <a:off x="6553411" y="1397090"/>
            <a:ext cx="5184000" cy="2088000"/>
          </a:xfrm>
          <a:prstGeom prst="rect">
            <a:avLst/>
          </a:prstGeom>
          <a:solidFill>
            <a:srgbClr val="F1EFED"/>
          </a:solidFill>
          <a:ln w="19050" algn="ctr">
            <a:solidFill>
              <a:schemeClr val="bg1"/>
            </a:solidFill>
            <a:round/>
            <a:headEnd/>
            <a:tailEnd/>
          </a:ln>
          <a:effectLst>
            <a:outerShdw blurRad="50800" dist="38100" dir="2700000" algn="tl" rotWithShape="0">
              <a:prstClr val="black">
                <a:alpha val="40000"/>
              </a:prstClr>
            </a:outerShdw>
          </a:effectLst>
        </p:spPr>
        <p:txBody>
          <a:bodyPr/>
          <a:lstStyle/>
          <a:p>
            <a:r>
              <a:rPr lang="en-US" sz="1200" b="1" dirty="0">
                <a:solidFill>
                  <a:schemeClr val="accent4"/>
                </a:solidFill>
                <a:latin typeface="+mn-lt"/>
              </a:rPr>
              <a:t>Weaknesses</a:t>
            </a:r>
          </a:p>
          <a:p>
            <a:pPr marL="171450" indent="-171450">
              <a:buFont typeface="Arial" panose="020B0604020202020204" pitchFamily="34" charset="0"/>
              <a:buChar char="•"/>
            </a:pPr>
            <a:r>
              <a:rPr lang="en-US" sz="1200" dirty="0">
                <a:solidFill>
                  <a:schemeClr val="accent4"/>
                </a:solidFill>
                <a:latin typeface="+mn-lt"/>
              </a:rPr>
              <a:t>…</a:t>
            </a:r>
          </a:p>
        </p:txBody>
      </p:sp>
      <p:sp>
        <p:nvSpPr>
          <p:cNvPr id="8199" name="Rechteck 7"/>
          <p:cNvSpPr>
            <a:spLocks noChangeArrowheads="1"/>
          </p:cNvSpPr>
          <p:nvPr/>
        </p:nvSpPr>
        <p:spPr bwMode="auto">
          <a:xfrm>
            <a:off x="1296305" y="3757132"/>
            <a:ext cx="5184000" cy="2088000"/>
          </a:xfrm>
          <a:prstGeom prst="rect">
            <a:avLst/>
          </a:prstGeom>
          <a:solidFill>
            <a:srgbClr val="F1EFED"/>
          </a:solidFill>
          <a:ln w="19050" algn="ctr">
            <a:solidFill>
              <a:schemeClr val="bg1"/>
            </a:solidFill>
            <a:round/>
            <a:headEnd/>
            <a:tailEnd/>
          </a:ln>
          <a:effectLst>
            <a:outerShdw blurRad="50800" dist="38100" dir="2700000" algn="tl" rotWithShape="0">
              <a:prstClr val="black">
                <a:alpha val="40000"/>
              </a:prstClr>
            </a:outerShdw>
          </a:effectLst>
        </p:spPr>
        <p:txBody>
          <a:bodyPr/>
          <a:lstStyle/>
          <a:p>
            <a:r>
              <a:rPr lang="en-US" sz="1200" b="1" dirty="0">
                <a:solidFill>
                  <a:schemeClr val="accent4"/>
                </a:solidFill>
                <a:latin typeface="+mn-lt"/>
              </a:rPr>
              <a:t>Opportunities</a:t>
            </a:r>
          </a:p>
          <a:p>
            <a:pPr marL="171450" indent="-171450">
              <a:buFont typeface="Arial" panose="020B0604020202020204" pitchFamily="34" charset="0"/>
              <a:buChar char="•"/>
            </a:pPr>
            <a:r>
              <a:rPr lang="en-US" sz="1200" dirty="0">
                <a:solidFill>
                  <a:schemeClr val="accent4"/>
                </a:solidFill>
                <a:latin typeface="+mn-lt"/>
              </a:rPr>
              <a:t>…</a:t>
            </a:r>
          </a:p>
        </p:txBody>
      </p:sp>
      <p:sp>
        <p:nvSpPr>
          <p:cNvPr id="8201" name="Rechteck 9"/>
          <p:cNvSpPr>
            <a:spLocks noChangeArrowheads="1"/>
          </p:cNvSpPr>
          <p:nvPr/>
        </p:nvSpPr>
        <p:spPr bwMode="auto">
          <a:xfrm>
            <a:off x="6553411" y="3757132"/>
            <a:ext cx="5184000" cy="2088000"/>
          </a:xfrm>
          <a:prstGeom prst="rect">
            <a:avLst/>
          </a:prstGeom>
          <a:solidFill>
            <a:srgbClr val="F1EFED"/>
          </a:solidFill>
          <a:ln w="19050" algn="ctr">
            <a:solidFill>
              <a:schemeClr val="bg1"/>
            </a:solidFill>
            <a:round/>
            <a:headEnd/>
            <a:tailEnd/>
          </a:ln>
          <a:effectLst>
            <a:outerShdw blurRad="50800" dist="38100" dir="2700000" algn="tl" rotWithShape="0">
              <a:prstClr val="black">
                <a:alpha val="40000"/>
              </a:prstClr>
            </a:outerShdw>
          </a:effectLst>
        </p:spPr>
        <p:txBody>
          <a:bodyPr/>
          <a:lstStyle/>
          <a:p>
            <a:r>
              <a:rPr lang="en-US" sz="1200" b="1" dirty="0">
                <a:solidFill>
                  <a:schemeClr val="accent4"/>
                </a:solidFill>
                <a:latin typeface="+mn-lt"/>
              </a:rPr>
              <a:t>Threats</a:t>
            </a:r>
          </a:p>
          <a:p>
            <a:pPr marL="171450" indent="-171450">
              <a:buFont typeface="Arial" panose="020B0604020202020204" pitchFamily="34" charset="0"/>
              <a:buChar char="•"/>
            </a:pPr>
            <a:r>
              <a:rPr lang="en-US" sz="1200" dirty="0">
                <a:solidFill>
                  <a:schemeClr val="accent4"/>
                </a:solidFill>
                <a:latin typeface="+mn-lt"/>
              </a:rPr>
              <a:t>…</a:t>
            </a:r>
          </a:p>
        </p:txBody>
      </p:sp>
      <p:sp>
        <p:nvSpPr>
          <p:cNvPr id="8194" name="Titel 1"/>
          <p:cNvSpPr>
            <a:spLocks noGrp="1"/>
          </p:cNvSpPr>
          <p:nvPr>
            <p:ph type="title"/>
          </p:nvPr>
        </p:nvSpPr>
        <p:spPr/>
        <p:txBody>
          <a:bodyPr/>
          <a:lstStyle/>
          <a:p>
            <a:r>
              <a:rPr lang="en-US" dirty="0"/>
              <a:t>2| Key Account SWOT</a:t>
            </a:r>
          </a:p>
        </p:txBody>
      </p:sp>
      <p:sp>
        <p:nvSpPr>
          <p:cNvPr id="17" name="Rechteck 16">
            <a:extLst>
              <a:ext uri="{FF2B5EF4-FFF2-40B4-BE49-F238E27FC236}">
                <a16:creationId xmlns:a16="http://schemas.microsoft.com/office/drawing/2014/main" id="{9DFBEB22-541E-4DB3-99F5-6ED9929B1055}"/>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Please always describe in complete sentences. This will ensure that everyone in the team still has the same understanding of the statements after 4 weeks.</a:t>
            </a:r>
          </a:p>
          <a:p>
            <a:endParaRPr lang="en-US" sz="1200" dirty="0">
              <a:solidFill>
                <a:schemeClr val="tx1"/>
              </a:solidFill>
              <a:latin typeface="+mn-lt"/>
            </a:endParaRPr>
          </a:p>
          <a:p>
            <a:r>
              <a:rPr lang="en-US" sz="1200" dirty="0">
                <a:solidFill>
                  <a:schemeClr val="tx1"/>
                </a:solidFill>
                <a:latin typeface="+mn-lt"/>
              </a:rPr>
              <a:t>At the end of the analysis, please mark / highlight just the one most important statement per box.</a:t>
            </a:r>
          </a:p>
          <a:p>
            <a:endParaRPr lang="en-US" sz="1200" dirty="0">
              <a:solidFill>
                <a:schemeClr val="tx1"/>
              </a:solidFill>
              <a:latin typeface="+mn-lt"/>
            </a:endParaRPr>
          </a:p>
        </p:txBody>
      </p:sp>
      <p:sp>
        <p:nvSpPr>
          <p:cNvPr id="22" name="Textfeld 21">
            <a:extLst>
              <a:ext uri="{FF2B5EF4-FFF2-40B4-BE49-F238E27FC236}">
                <a16:creationId xmlns:a16="http://schemas.microsoft.com/office/drawing/2014/main" id="{39CC1EE2-2AC9-483B-9F77-F5918D5F40B7}"/>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sp>
        <p:nvSpPr>
          <p:cNvPr id="4" name="Fußzeilenplatzhalter 3">
            <a:extLst>
              <a:ext uri="{FF2B5EF4-FFF2-40B4-BE49-F238E27FC236}">
                <a16:creationId xmlns:a16="http://schemas.microsoft.com/office/drawing/2014/main" id="{0948D2A2-B002-C772-2D57-868580A7B2A3}"/>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7A2D08C8-FA87-FF8D-4F1E-040EAF99D1D4}"/>
              </a:ext>
            </a:extLst>
          </p:cNvPr>
          <p:cNvSpPr>
            <a:spLocks noGrp="1"/>
          </p:cNvSpPr>
          <p:nvPr>
            <p:ph type="sldNum" sz="quarter" idx="11"/>
          </p:nvPr>
        </p:nvSpPr>
        <p:spPr/>
        <p:txBody>
          <a:bodyPr/>
          <a:lstStyle/>
          <a:p>
            <a:fld id="{31D0D8A1-E263-4FBF-9BF3-AA3869F8EB11}" type="slidenum">
              <a:rPr lang="de-DE" smtClean="0"/>
              <a:pPr/>
              <a:t>26</a:t>
            </a:fld>
            <a:endParaRPr lang="de-DE" dirty="0">
              <a:latin typeface="+mn-lt"/>
            </a:endParaRPr>
          </a:p>
        </p:txBody>
      </p:sp>
    </p:spTree>
    <p:extLst>
      <p:ext uri="{BB962C8B-B14F-4D97-AF65-F5344CB8AC3E}">
        <p14:creationId xmlns:p14="http://schemas.microsoft.com/office/powerpoint/2010/main" val="1170334158"/>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dirty="0"/>
              <a:t>2| Key Account: Playbook</a:t>
            </a:r>
          </a:p>
        </p:txBody>
      </p:sp>
      <p:sp>
        <p:nvSpPr>
          <p:cNvPr id="2" name="Inhaltsplatzhalter 1">
            <a:extLst>
              <a:ext uri="{FF2B5EF4-FFF2-40B4-BE49-F238E27FC236}">
                <a16:creationId xmlns:a16="http://schemas.microsoft.com/office/drawing/2014/main" id="{4E049588-3AFF-4511-A10B-40259EE66C9A}"/>
              </a:ext>
            </a:extLst>
          </p:cNvPr>
          <p:cNvSpPr>
            <a:spLocks noGrp="1"/>
          </p:cNvSpPr>
          <p:nvPr>
            <p:ph idx="1"/>
          </p:nvPr>
        </p:nvSpPr>
        <p:spPr/>
        <p:txBody>
          <a:bodyPr/>
          <a:lstStyle/>
          <a:p>
            <a:r>
              <a:rPr lang="en-US" dirty="0">
                <a:solidFill>
                  <a:schemeClr val="accent4"/>
                </a:solidFill>
              </a:rPr>
              <a:t>Each key account has its own culture, its specific characteristics. What are the 5 most important things to consider when dealing with the key account?</a:t>
            </a:r>
          </a:p>
          <a:p>
            <a:r>
              <a:rPr lang="en-US" dirty="0">
                <a:solidFill>
                  <a:schemeClr val="accent4"/>
                </a:solidFill>
              </a:rPr>
              <a:t>Typical topics:</a:t>
            </a:r>
          </a:p>
          <a:p>
            <a:pPr lvl="1"/>
            <a:r>
              <a:rPr lang="en-US" dirty="0">
                <a:solidFill>
                  <a:schemeClr val="accent4"/>
                </a:solidFill>
              </a:rPr>
              <a:t>How does the key account tick in respect to price adjustments? How have you successfully enforced price adjustments in the past?</a:t>
            </a:r>
          </a:p>
          <a:p>
            <a:pPr lvl="1"/>
            <a:r>
              <a:rPr lang="en-US" dirty="0">
                <a:solidFill>
                  <a:schemeClr val="accent4"/>
                </a:solidFill>
              </a:rPr>
              <a:t>Do you run strategic annual meetings with the key account? If so, what are the secrets to success? At which level in the key account organization do you reach the most?</a:t>
            </a:r>
          </a:p>
          <a:p>
            <a:pPr lvl="1"/>
            <a:r>
              <a:rPr lang="en-US" dirty="0">
                <a:solidFill>
                  <a:schemeClr val="accent4"/>
                </a:solidFill>
              </a:rPr>
              <a:t>How can you place new ideas / innovations best at the key account?</a:t>
            </a:r>
          </a:p>
          <a:p>
            <a:pPr lvl="1"/>
            <a:r>
              <a:rPr lang="en-US" dirty="0">
                <a:solidFill>
                  <a:schemeClr val="accent4"/>
                </a:solidFill>
              </a:rPr>
              <a:t>How does the key account tick in case of complaints?</a:t>
            </a:r>
          </a:p>
          <a:p>
            <a:pPr lvl="1"/>
            <a:r>
              <a:rPr lang="en-US" dirty="0">
                <a:solidFill>
                  <a:schemeClr val="accent4"/>
                </a:solidFill>
              </a:rPr>
              <a:t>How does the customer tick in terms of compliance, communication, ...?</a:t>
            </a:r>
          </a:p>
          <a:p>
            <a:pPr lvl="1"/>
            <a:r>
              <a:rPr lang="en-US" dirty="0">
                <a:solidFill>
                  <a:schemeClr val="accent4"/>
                </a:solidFill>
              </a:rPr>
              <a:t>…</a:t>
            </a:r>
            <a:endParaRPr lang="de-DE" dirty="0">
              <a:solidFill>
                <a:schemeClr val="accent4"/>
              </a:solidFill>
            </a:endParaRPr>
          </a:p>
        </p:txBody>
      </p:sp>
      <p:sp>
        <p:nvSpPr>
          <p:cNvPr id="10" name="Rechteck 9">
            <a:extLst>
              <a:ext uri="{FF2B5EF4-FFF2-40B4-BE49-F238E27FC236}">
                <a16:creationId xmlns:a16="http://schemas.microsoft.com/office/drawing/2014/main" id="{6A27AB39-F7C7-4F89-8D6D-6B09AC96FBC9}"/>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Imagine that you are handing over the key account to a successor. What are the points that he/she definitely needs to know when dealing with the key account?</a:t>
            </a:r>
          </a:p>
        </p:txBody>
      </p:sp>
      <p:sp>
        <p:nvSpPr>
          <p:cNvPr id="13" name="Textfeld 12">
            <a:extLst>
              <a:ext uri="{FF2B5EF4-FFF2-40B4-BE49-F238E27FC236}">
                <a16:creationId xmlns:a16="http://schemas.microsoft.com/office/drawing/2014/main" id="{F7181CF0-FDDF-4E57-A784-48733DAA7897}"/>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400" b="1" dirty="0">
                <a:solidFill>
                  <a:schemeClr val="bg1"/>
                </a:solidFill>
                <a:latin typeface="+mn-lt"/>
              </a:rPr>
              <a:t>Conclusions: </a:t>
            </a:r>
            <a:r>
              <a:rPr lang="en-US" sz="1400" dirty="0">
                <a:solidFill>
                  <a:schemeClr val="bg1"/>
                </a:solidFill>
                <a:latin typeface="+mn-lt"/>
              </a:rPr>
              <a:t>Chances and risks as derived out of the analysis</a:t>
            </a:r>
          </a:p>
          <a:p>
            <a:r>
              <a:rPr lang="en-US" sz="1400" dirty="0" err="1">
                <a:solidFill>
                  <a:schemeClr val="bg1"/>
                </a:solidFill>
                <a:latin typeface="+mn-lt"/>
              </a:rPr>
              <a:t>Xx</a:t>
            </a:r>
            <a:endParaRPr lang="en-US" sz="1400" dirty="0">
              <a:solidFill>
                <a:schemeClr val="bg1"/>
              </a:solidFill>
              <a:latin typeface="+mn-lt"/>
            </a:endParaRPr>
          </a:p>
        </p:txBody>
      </p:sp>
      <p:sp>
        <p:nvSpPr>
          <p:cNvPr id="5" name="Fußzeilenplatzhalter 4">
            <a:extLst>
              <a:ext uri="{FF2B5EF4-FFF2-40B4-BE49-F238E27FC236}">
                <a16:creationId xmlns:a16="http://schemas.microsoft.com/office/drawing/2014/main" id="{76516E49-C45E-AADA-3C6D-EAEB7569AAC5}"/>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E0B76266-E5AB-0677-7E9A-FF40732DF884}"/>
              </a:ext>
            </a:extLst>
          </p:cNvPr>
          <p:cNvSpPr>
            <a:spLocks noGrp="1"/>
          </p:cNvSpPr>
          <p:nvPr>
            <p:ph type="sldNum" sz="quarter" idx="11"/>
          </p:nvPr>
        </p:nvSpPr>
        <p:spPr/>
        <p:txBody>
          <a:bodyPr/>
          <a:lstStyle/>
          <a:p>
            <a:fld id="{31D0D8A1-E263-4FBF-9BF3-AA3869F8EB11}" type="slidenum">
              <a:rPr lang="de-DE" smtClean="0"/>
              <a:pPr/>
              <a:t>27</a:t>
            </a:fld>
            <a:endParaRPr lang="de-DE" dirty="0">
              <a:latin typeface="+mn-lt"/>
            </a:endParaRPr>
          </a:p>
        </p:txBody>
      </p:sp>
    </p:spTree>
    <p:extLst>
      <p:ext uri="{BB962C8B-B14F-4D97-AF65-F5344CB8AC3E}">
        <p14:creationId xmlns:p14="http://schemas.microsoft.com/office/powerpoint/2010/main" val="2979148746"/>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AF73230-DAEF-4544-BB47-D105106EF319}"/>
              </a:ext>
            </a:extLst>
          </p:cNvPr>
          <p:cNvSpPr>
            <a:spLocks noGrp="1"/>
          </p:cNvSpPr>
          <p:nvPr>
            <p:ph type="title"/>
          </p:nvPr>
        </p:nvSpPr>
        <p:spPr/>
        <p:txBody>
          <a:bodyPr/>
          <a:lstStyle/>
          <a:p>
            <a:r>
              <a:rPr lang="en-US" dirty="0"/>
              <a:t>Relationship Management</a:t>
            </a:r>
          </a:p>
        </p:txBody>
      </p:sp>
      <p:sp>
        <p:nvSpPr>
          <p:cNvPr id="8" name="Fußzeilenplatzhalter 7">
            <a:extLst>
              <a:ext uri="{FF2B5EF4-FFF2-40B4-BE49-F238E27FC236}">
                <a16:creationId xmlns:a16="http://schemas.microsoft.com/office/drawing/2014/main" id="{FA2AB759-FBC0-E058-EB46-FA16B9E64F96}"/>
              </a:ext>
            </a:extLst>
          </p:cNvPr>
          <p:cNvSpPr>
            <a:spLocks noGrp="1"/>
          </p:cNvSpPr>
          <p:nvPr>
            <p:ph type="ftr" sz="quarter" idx="10"/>
          </p:nvPr>
        </p:nvSpPr>
        <p:spPr/>
        <p:txBody>
          <a:bodyPr/>
          <a:lstStyle/>
          <a:p>
            <a:r>
              <a:rPr lang="en-US"/>
              <a:t>Key Account Plan Template - Hartmut Sieck - www.sieck-consulting.de</a:t>
            </a:r>
            <a:endParaRPr lang="de-DE" dirty="0"/>
          </a:p>
        </p:txBody>
      </p:sp>
      <p:sp>
        <p:nvSpPr>
          <p:cNvPr id="9" name="Foliennummernplatzhalter 8">
            <a:extLst>
              <a:ext uri="{FF2B5EF4-FFF2-40B4-BE49-F238E27FC236}">
                <a16:creationId xmlns:a16="http://schemas.microsoft.com/office/drawing/2014/main" id="{B595BB9A-0CE8-E9BF-44F7-6FB166A7AFE5}"/>
              </a:ext>
            </a:extLst>
          </p:cNvPr>
          <p:cNvSpPr>
            <a:spLocks noGrp="1"/>
          </p:cNvSpPr>
          <p:nvPr>
            <p:ph type="sldNum" sz="quarter" idx="11"/>
          </p:nvPr>
        </p:nvSpPr>
        <p:spPr/>
        <p:txBody>
          <a:bodyPr/>
          <a:lstStyle/>
          <a:p>
            <a:fld id="{31D0D8A1-E263-4FBF-9BF3-AA3869F8EB11}" type="slidenum">
              <a:rPr lang="de-DE" smtClean="0"/>
              <a:pPr/>
              <a:t>28</a:t>
            </a:fld>
            <a:endParaRPr lang="de-DE" dirty="0"/>
          </a:p>
        </p:txBody>
      </p:sp>
    </p:spTree>
    <p:extLst>
      <p:ext uri="{BB962C8B-B14F-4D97-AF65-F5344CB8AC3E}">
        <p14:creationId xmlns:p14="http://schemas.microsoft.com/office/powerpoint/2010/main" val="673127091"/>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 People we need to know</a:t>
            </a:r>
            <a:endParaRPr lang="de-DE" dirty="0"/>
          </a:p>
        </p:txBody>
      </p:sp>
      <p:sp>
        <p:nvSpPr>
          <p:cNvPr id="29" name="Rechteck 28">
            <a:extLst>
              <a:ext uri="{FF2B5EF4-FFF2-40B4-BE49-F238E27FC236}">
                <a16:creationId xmlns:a16="http://schemas.microsoft.com/office/drawing/2014/main" id="{61180D6B-5220-483C-9933-3D1257E0418C}"/>
              </a:ext>
            </a:extLst>
          </p:cNvPr>
          <p:cNvSpPr/>
          <p:nvPr/>
        </p:nvSpPr>
        <p:spPr bwMode="auto">
          <a:xfrm>
            <a:off x="12268368" y="1278919"/>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indent="-228600">
              <a:buAutoNum type="arabicPeriod"/>
            </a:pPr>
            <a:r>
              <a:rPr lang="en-US" sz="1200" dirty="0">
                <a:solidFill>
                  <a:schemeClr val="tx1"/>
                </a:solidFill>
                <a:latin typeface="+mn-lt"/>
              </a:rPr>
              <a:t>First, define the functions that are relevant to your business (table heading)
Then define the different layers (first column). </a:t>
            </a:r>
          </a:p>
          <a:p>
            <a:pPr marL="685800" lvl="1" indent="-228600">
              <a:buFont typeface="Arial" panose="020B0604020202020204" pitchFamily="34" charset="0"/>
              <a:buChar char="•"/>
            </a:pPr>
            <a:r>
              <a:rPr lang="en-US" sz="1200" dirty="0">
                <a:solidFill>
                  <a:schemeClr val="tx1"/>
                </a:solidFill>
                <a:latin typeface="+mn-lt"/>
              </a:rPr>
              <a:t>If the key account has only one location, I would represent the hierarchical level (e.g. management, department head, team leader, employee).
If the customer has different locations, I would use the locations (as in the template on the </a:t>
            </a:r>
            <a:r>
              <a:rPr lang="en-US" sz="1200">
                <a:solidFill>
                  <a:schemeClr val="tx1"/>
                </a:solidFill>
                <a:latin typeface="+mn-lt"/>
              </a:rPr>
              <a:t>left).</a:t>
            </a:r>
          </a:p>
          <a:p>
            <a:pPr marL="228600" indent="-228600">
              <a:buFont typeface="+mj-lt"/>
              <a:buAutoNum type="arabicPeriod"/>
            </a:pPr>
            <a:r>
              <a:rPr lang="en-US" sz="1200">
                <a:solidFill>
                  <a:schemeClr val="tx1"/>
                </a:solidFill>
                <a:latin typeface="+mn-lt"/>
              </a:rPr>
              <a:t>Now </a:t>
            </a:r>
            <a:r>
              <a:rPr lang="en-US" sz="1200" dirty="0">
                <a:solidFill>
                  <a:schemeClr val="tx1"/>
                </a:solidFill>
                <a:latin typeface="+mn-lt"/>
              </a:rPr>
              <a:t>fill in the names in each cell. If you don't know something or are unsure, use the "?". If a level or function is not relevant, you can note this directly as a comment ("not relevant" or "does not exist")</a:t>
            </a:r>
            <a:endParaRPr lang="de-DE" sz="1200" dirty="0">
              <a:solidFill>
                <a:schemeClr val="tx1"/>
              </a:solidFill>
              <a:latin typeface="+mn-lt"/>
            </a:endParaRPr>
          </a:p>
        </p:txBody>
      </p:sp>
      <p:sp>
        <p:nvSpPr>
          <p:cNvPr id="6" name="Fußzeilenplatzhalter 5">
            <a:extLst>
              <a:ext uri="{FF2B5EF4-FFF2-40B4-BE49-F238E27FC236}">
                <a16:creationId xmlns:a16="http://schemas.microsoft.com/office/drawing/2014/main" id="{F3B33C58-93A3-C77A-102E-978833093800}"/>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CF7F2B83-E1AA-5E0D-DB84-26E2C5DA844D}"/>
              </a:ext>
            </a:extLst>
          </p:cNvPr>
          <p:cNvSpPr>
            <a:spLocks noGrp="1"/>
          </p:cNvSpPr>
          <p:nvPr>
            <p:ph type="sldNum" sz="quarter" idx="11"/>
          </p:nvPr>
        </p:nvSpPr>
        <p:spPr/>
        <p:txBody>
          <a:bodyPr/>
          <a:lstStyle/>
          <a:p>
            <a:fld id="{31D0D8A1-E263-4FBF-9BF3-AA3869F8EB11}" type="slidenum">
              <a:rPr lang="de-DE" smtClean="0"/>
              <a:pPr/>
              <a:t>29</a:t>
            </a:fld>
            <a:endParaRPr lang="de-DE" dirty="0">
              <a:latin typeface="+mn-lt"/>
            </a:endParaRPr>
          </a:p>
        </p:txBody>
      </p:sp>
      <p:graphicFrame>
        <p:nvGraphicFramePr>
          <p:cNvPr id="3" name="Tabelle 2">
            <a:extLst>
              <a:ext uri="{FF2B5EF4-FFF2-40B4-BE49-F238E27FC236}">
                <a16:creationId xmlns:a16="http://schemas.microsoft.com/office/drawing/2014/main" id="{8E5F31F1-7D45-5C5F-35A1-934C210F5327}"/>
              </a:ext>
            </a:extLst>
          </p:cNvPr>
          <p:cNvGraphicFramePr>
            <a:graphicFrameLocks noGrp="1"/>
          </p:cNvGraphicFramePr>
          <p:nvPr>
            <p:extLst>
              <p:ext uri="{D42A27DB-BD31-4B8C-83A1-F6EECF244321}">
                <p14:modId xmlns:p14="http://schemas.microsoft.com/office/powerpoint/2010/main" val="946390464"/>
              </p:ext>
            </p:extLst>
          </p:nvPr>
        </p:nvGraphicFramePr>
        <p:xfrm>
          <a:off x="335360" y="1256912"/>
          <a:ext cx="11521278" cy="3215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20213">
                  <a:extLst>
                    <a:ext uri="{9D8B030D-6E8A-4147-A177-3AD203B41FA5}">
                      <a16:colId xmlns:a16="http://schemas.microsoft.com/office/drawing/2014/main" val="407865891"/>
                    </a:ext>
                  </a:extLst>
                </a:gridCol>
                <a:gridCol w="1920213">
                  <a:extLst>
                    <a:ext uri="{9D8B030D-6E8A-4147-A177-3AD203B41FA5}">
                      <a16:colId xmlns:a16="http://schemas.microsoft.com/office/drawing/2014/main" val="838782567"/>
                    </a:ext>
                  </a:extLst>
                </a:gridCol>
                <a:gridCol w="1920213">
                  <a:extLst>
                    <a:ext uri="{9D8B030D-6E8A-4147-A177-3AD203B41FA5}">
                      <a16:colId xmlns:a16="http://schemas.microsoft.com/office/drawing/2014/main" val="2914017960"/>
                    </a:ext>
                  </a:extLst>
                </a:gridCol>
                <a:gridCol w="1920213">
                  <a:extLst>
                    <a:ext uri="{9D8B030D-6E8A-4147-A177-3AD203B41FA5}">
                      <a16:colId xmlns:a16="http://schemas.microsoft.com/office/drawing/2014/main" val="106906702"/>
                    </a:ext>
                  </a:extLst>
                </a:gridCol>
                <a:gridCol w="1920213">
                  <a:extLst>
                    <a:ext uri="{9D8B030D-6E8A-4147-A177-3AD203B41FA5}">
                      <a16:colId xmlns:a16="http://schemas.microsoft.com/office/drawing/2014/main" val="3999625609"/>
                    </a:ext>
                  </a:extLst>
                </a:gridCol>
                <a:gridCol w="1920213">
                  <a:extLst>
                    <a:ext uri="{9D8B030D-6E8A-4147-A177-3AD203B41FA5}">
                      <a16:colId xmlns:a16="http://schemas.microsoft.com/office/drawing/2014/main" val="4050889944"/>
                    </a:ext>
                  </a:extLst>
                </a:gridCol>
              </a:tblGrid>
              <a:tr h="370840">
                <a:tc>
                  <a:txBody>
                    <a:bodyPr/>
                    <a:lstStyle/>
                    <a:p>
                      <a:endParaRPr lang="en-US" noProof="0" dirty="0"/>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noProof="0" dirty="0"/>
                        <a:t>Top Management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400" noProof="0" dirty="0"/>
                        <a:t>Procurement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400" noProof="0" dirty="0"/>
                        <a:t>R&amp;D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400" noProof="0" dirty="0"/>
                        <a:t>Marketing</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400" noProof="0" dirty="0"/>
                        <a:t>…</a:t>
                      </a: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2453503436"/>
                  </a:ext>
                </a:extLst>
              </a:tr>
              <a:tr h="370840">
                <a:tc>
                  <a:txBody>
                    <a:bodyPr/>
                    <a:lstStyle/>
                    <a:p>
                      <a:r>
                        <a:rPr lang="en-US" sz="1400" noProof="0" dirty="0">
                          <a:solidFill>
                            <a:schemeClr val="bg1"/>
                          </a:solidFill>
                        </a:rPr>
                        <a:t>Headquarter (global)</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rgbClr val="000000"/>
                          </a:solidFill>
                        </a:rPr>
                        <a:t>George Miller (CTO)</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err="1">
                          <a:solidFill>
                            <a:srgbClr val="000000"/>
                          </a:solidFill>
                        </a:rPr>
                        <a:t>Jeffroy</a:t>
                      </a:r>
                      <a:r>
                        <a:rPr lang="en-US" sz="1200" noProof="0" dirty="0">
                          <a:solidFill>
                            <a:srgbClr val="000000"/>
                          </a:solidFill>
                        </a:rPr>
                        <a:t> </a:t>
                      </a:r>
                      <a:r>
                        <a:rPr lang="en-US" sz="1200" noProof="0" dirty="0" err="1">
                          <a:solidFill>
                            <a:srgbClr val="000000"/>
                          </a:solidFill>
                        </a:rPr>
                        <a:t>Cloney</a:t>
                      </a:r>
                      <a:r>
                        <a:rPr lang="en-US" sz="1200" noProof="0" dirty="0">
                          <a:solidFill>
                            <a:srgbClr val="000000"/>
                          </a:solidFill>
                        </a:rPr>
                        <a:t> (Head of Procurement)</a:t>
                      </a:r>
                    </a:p>
                    <a:p>
                      <a:endParaRPr lang="en-US" sz="1200" noProof="0" dirty="0">
                        <a:solidFill>
                          <a:srgbClr val="000000"/>
                        </a:solidFill>
                      </a:endParaRPr>
                    </a:p>
                    <a:p>
                      <a:r>
                        <a:rPr lang="en-US" sz="1200" noProof="0" dirty="0">
                          <a:solidFill>
                            <a:srgbClr val="000000"/>
                          </a:solidFill>
                        </a:rPr>
                        <a:t>Cindy </a:t>
                      </a:r>
                      <a:r>
                        <a:rPr lang="en-US" sz="1200" noProof="0" dirty="0" err="1">
                          <a:solidFill>
                            <a:srgbClr val="000000"/>
                          </a:solidFill>
                        </a:rPr>
                        <a:t>Pramme</a:t>
                      </a:r>
                      <a:r>
                        <a:rPr lang="en-US" sz="1200" noProof="0" dirty="0">
                          <a:solidFill>
                            <a:srgbClr val="000000"/>
                          </a:solidFill>
                        </a:rPr>
                        <a:t> (Buyer xxx)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30642332"/>
                  </a:ext>
                </a:extLst>
              </a:tr>
              <a:tr h="370840">
                <a:tc>
                  <a:txBody>
                    <a:bodyPr/>
                    <a:lstStyle/>
                    <a:p>
                      <a:r>
                        <a:rPr lang="en-US" sz="1400" noProof="0" dirty="0">
                          <a:solidFill>
                            <a:schemeClr val="bg1"/>
                          </a:solidFill>
                        </a:rPr>
                        <a:t>Headquarter Europa</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952304183"/>
                  </a:ext>
                </a:extLst>
              </a:tr>
              <a:tr h="370840">
                <a:tc>
                  <a:txBody>
                    <a:bodyPr/>
                    <a:lstStyle/>
                    <a:p>
                      <a:r>
                        <a:rPr lang="en-US" sz="1400" noProof="0" dirty="0">
                          <a:solidFill>
                            <a:schemeClr val="bg1"/>
                          </a:solidFill>
                        </a:rPr>
                        <a:t>Site 1</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rgbClr val="000000"/>
                          </a:solidFill>
                        </a:rPr>
                        <a:t>Max Meier (Site Manager)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rgbClr val="000000"/>
                          </a:solidFill>
                        </a:rPr>
                        <a:t>Does not exist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rgbClr val="000000"/>
                          </a:solidFill>
                        </a:rPr>
                        <a:t>Not relevant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439425480"/>
                  </a:ext>
                </a:extLst>
              </a:tr>
              <a:tr h="370840">
                <a:tc>
                  <a:txBody>
                    <a:bodyPr/>
                    <a:lstStyle/>
                    <a:p>
                      <a:r>
                        <a:rPr lang="en-US" sz="1400" noProof="0" dirty="0">
                          <a:solidFill>
                            <a:schemeClr val="bg1"/>
                          </a:solidFill>
                        </a:rPr>
                        <a:t>Site 2</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rgbClr val="000000"/>
                          </a:solidFill>
                        </a:rPr>
                        <a:t>Luise Müller (Site Manager)</a:t>
                      </a:r>
                    </a:p>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rgbClr val="000000"/>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rgbClr val="000000"/>
                          </a:solidFill>
                        </a:rPr>
                        <a:t>Does not exist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22492820"/>
                  </a:ext>
                </a:extLst>
              </a:tr>
              <a:tr h="370840">
                <a:tc>
                  <a:txBody>
                    <a:bodyPr/>
                    <a:lstStyle/>
                    <a:p>
                      <a:r>
                        <a:rPr lang="en-US" sz="1400" noProof="0" dirty="0">
                          <a:solidFill>
                            <a:schemeClr val="bg1"/>
                          </a:solidFill>
                        </a:rPr>
                        <a:t>…</a:t>
                      </a: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93133"/>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tc>
                  <a:txBody>
                    <a:bodyPr/>
                    <a:lstStyle/>
                    <a:p>
                      <a:endParaRPr lang="en-US" sz="1200" noProof="0" dirty="0">
                        <a:solidFill>
                          <a:srgbClr val="000000"/>
                        </a:solidFill>
                      </a:endParaRPr>
                    </a:p>
                  </a:txBody>
                  <a:tcP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27490251"/>
                  </a:ext>
                </a:extLst>
              </a:tr>
            </a:tbl>
          </a:graphicData>
        </a:graphic>
      </p:graphicFrame>
      <p:sp>
        <p:nvSpPr>
          <p:cNvPr id="4" name="Textfeld 3">
            <a:extLst>
              <a:ext uri="{FF2B5EF4-FFF2-40B4-BE49-F238E27FC236}">
                <a16:creationId xmlns:a16="http://schemas.microsoft.com/office/drawing/2014/main" id="{18E7EB07-765B-6A7B-AEED-25C3F0DEB36E}"/>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spTree>
    <p:extLst>
      <p:ext uri="{BB962C8B-B14F-4D97-AF65-F5344CB8AC3E}">
        <p14:creationId xmlns:p14="http://schemas.microsoft.com/office/powerpoint/2010/main" val="4114909595"/>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Management Summary</a:t>
            </a:r>
          </a:p>
        </p:txBody>
      </p:sp>
      <p:graphicFrame>
        <p:nvGraphicFramePr>
          <p:cNvPr id="3" name="Tabelle 2">
            <a:extLst>
              <a:ext uri="{FF2B5EF4-FFF2-40B4-BE49-F238E27FC236}">
                <a16:creationId xmlns:a16="http://schemas.microsoft.com/office/drawing/2014/main" id="{4205AB9D-73FB-49E5-811E-DD3B12BCED6E}"/>
              </a:ext>
            </a:extLst>
          </p:cNvPr>
          <p:cNvGraphicFramePr>
            <a:graphicFrameLocks noGrp="1"/>
          </p:cNvGraphicFramePr>
          <p:nvPr>
            <p:extLst>
              <p:ext uri="{D42A27DB-BD31-4B8C-83A1-F6EECF244321}">
                <p14:modId xmlns:p14="http://schemas.microsoft.com/office/powerpoint/2010/main" val="900592189"/>
              </p:ext>
            </p:extLst>
          </p:nvPr>
        </p:nvGraphicFramePr>
        <p:xfrm>
          <a:off x="344596" y="2819203"/>
          <a:ext cx="4167228" cy="3404012"/>
        </p:xfrm>
        <a:graphic>
          <a:graphicData uri="http://schemas.openxmlformats.org/drawingml/2006/table">
            <a:tbl>
              <a:tblPr firstRow="1" bandRow="1">
                <a:effectLst>
                  <a:outerShdw blurRad="50800" dist="38100" dir="2700000" algn="tl" rotWithShape="0">
                    <a:prstClr val="black">
                      <a:alpha val="40000"/>
                    </a:prstClr>
                  </a:outerShdw>
                </a:effectLst>
                <a:tableStyleId>{C083E6E3-FA7D-4D7B-A595-EF9225AFEA82}</a:tableStyleId>
              </a:tblPr>
              <a:tblGrid>
                <a:gridCol w="2083614">
                  <a:extLst>
                    <a:ext uri="{9D8B030D-6E8A-4147-A177-3AD203B41FA5}">
                      <a16:colId xmlns:a16="http://schemas.microsoft.com/office/drawing/2014/main" val="3129818168"/>
                    </a:ext>
                  </a:extLst>
                </a:gridCol>
                <a:gridCol w="2083614">
                  <a:extLst>
                    <a:ext uri="{9D8B030D-6E8A-4147-A177-3AD203B41FA5}">
                      <a16:colId xmlns:a16="http://schemas.microsoft.com/office/drawing/2014/main" val="1612535357"/>
                    </a:ext>
                  </a:extLst>
                </a:gridCol>
              </a:tblGrid>
              <a:tr h="360000">
                <a:tc gridSpan="2">
                  <a:txBody>
                    <a:bodyPr/>
                    <a:lstStyle/>
                    <a:p>
                      <a:r>
                        <a:rPr lang="en-US" sz="1100" b="1" noProof="0" dirty="0">
                          <a:solidFill>
                            <a:schemeClr val="bg1"/>
                          </a:solidFill>
                        </a:rPr>
                        <a:t>Key figures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en-US" sz="1100" b="0" noProof="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95437677"/>
                  </a:ext>
                </a:extLst>
              </a:tr>
              <a:tr h="781152">
                <a:tc>
                  <a:txBody>
                    <a:bodyPr/>
                    <a:lstStyle/>
                    <a:p>
                      <a:r>
                        <a:rPr lang="en-US" sz="1100" b="0" noProof="0" dirty="0">
                          <a:solidFill>
                            <a:schemeClr val="bg1"/>
                          </a:solidFill>
                        </a:rPr>
                        <a:t>Addressable investment volume of the account</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1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703379007"/>
                  </a:ext>
                </a:extLst>
              </a:tr>
              <a:tr h="452572">
                <a:tc>
                  <a:txBody>
                    <a:bodyPr/>
                    <a:lstStyle/>
                    <a:p>
                      <a:r>
                        <a:rPr lang="en-US" sz="1100" b="0" noProof="0" dirty="0">
                          <a:solidFill>
                            <a:schemeClr val="bg1"/>
                          </a:solidFill>
                        </a:rPr>
                        <a:t>Sales last year (M€)</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1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72323323"/>
                  </a:ext>
                </a:extLst>
              </a:tr>
              <a:tr h="452572">
                <a:tc>
                  <a:txBody>
                    <a:bodyPr/>
                    <a:lstStyle/>
                    <a:p>
                      <a:r>
                        <a:rPr lang="en-US" sz="1100" b="0" noProof="0" dirty="0">
                          <a:solidFill>
                            <a:schemeClr val="bg1"/>
                          </a:solidFill>
                        </a:rPr>
                        <a:t>Budget (2026)</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1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2709374538"/>
                  </a:ext>
                </a:extLst>
              </a:tr>
              <a:tr h="452572">
                <a:tc>
                  <a:txBody>
                    <a:bodyPr/>
                    <a:lstStyle/>
                    <a:p>
                      <a:r>
                        <a:rPr lang="en-US" sz="1100" b="0" noProof="0" dirty="0">
                          <a:solidFill>
                            <a:schemeClr val="bg1"/>
                          </a:solidFill>
                        </a:rPr>
                        <a:t>Sales </a:t>
                      </a:r>
                      <a:r>
                        <a:rPr lang="en-US" sz="1100" b="0" noProof="0" dirty="0" err="1">
                          <a:solidFill>
                            <a:schemeClr val="bg1"/>
                          </a:solidFill>
                        </a:rPr>
                        <a:t>ytd</a:t>
                      </a:r>
                      <a:r>
                        <a:rPr lang="en-US" sz="1100" b="0" noProof="0" dirty="0">
                          <a:solidFill>
                            <a:schemeClr val="bg1"/>
                          </a:solidFill>
                        </a:rPr>
                        <a:t> </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1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514748939"/>
                  </a:ext>
                </a:extLst>
              </a:tr>
              <a:tr h="452572">
                <a:tc>
                  <a:txBody>
                    <a:bodyPr/>
                    <a:lstStyle/>
                    <a:p>
                      <a:r>
                        <a:rPr lang="en-US" sz="1100" b="0" noProof="0" dirty="0">
                          <a:solidFill>
                            <a:schemeClr val="bg1"/>
                          </a:solidFill>
                        </a:rPr>
                        <a:t>Deviation budget (%)</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1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4075956391"/>
                  </a:ext>
                </a:extLst>
              </a:tr>
              <a:tr h="452572">
                <a:tc>
                  <a:txBody>
                    <a:bodyPr/>
                    <a:lstStyle/>
                    <a:p>
                      <a:r>
                        <a:rPr lang="en-US" sz="1100" b="0" noProof="0" dirty="0" err="1">
                          <a:solidFill>
                            <a:schemeClr val="bg1"/>
                          </a:solidFill>
                        </a:rPr>
                        <a:t>CMx</a:t>
                      </a:r>
                      <a:endParaRPr lang="en-US" sz="1100" b="0" noProof="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10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11389121"/>
                  </a:ext>
                </a:extLst>
              </a:tr>
            </a:tbl>
          </a:graphicData>
        </a:graphic>
      </p:graphicFrame>
      <p:graphicFrame>
        <p:nvGraphicFramePr>
          <p:cNvPr id="15" name="Tabelle 14">
            <a:extLst>
              <a:ext uri="{FF2B5EF4-FFF2-40B4-BE49-F238E27FC236}">
                <a16:creationId xmlns:a16="http://schemas.microsoft.com/office/drawing/2014/main" id="{A4C5EF98-53A8-4CA4-A26C-699019C922AA}"/>
              </a:ext>
            </a:extLst>
          </p:cNvPr>
          <p:cNvGraphicFramePr>
            <a:graphicFrameLocks noGrp="1"/>
          </p:cNvGraphicFramePr>
          <p:nvPr>
            <p:extLst>
              <p:ext uri="{D42A27DB-BD31-4B8C-83A1-F6EECF244321}">
                <p14:modId xmlns:p14="http://schemas.microsoft.com/office/powerpoint/2010/main" val="4101136420"/>
              </p:ext>
            </p:extLst>
          </p:nvPr>
        </p:nvGraphicFramePr>
        <p:xfrm>
          <a:off x="4709093" y="2819203"/>
          <a:ext cx="7120322" cy="191717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16986">
                  <a:extLst>
                    <a:ext uri="{9D8B030D-6E8A-4147-A177-3AD203B41FA5}">
                      <a16:colId xmlns:a16="http://schemas.microsoft.com/office/drawing/2014/main" val="2944355379"/>
                    </a:ext>
                  </a:extLst>
                </a:gridCol>
                <a:gridCol w="1118193">
                  <a:extLst>
                    <a:ext uri="{9D8B030D-6E8A-4147-A177-3AD203B41FA5}">
                      <a16:colId xmlns:a16="http://schemas.microsoft.com/office/drawing/2014/main" val="2828989881"/>
                    </a:ext>
                  </a:extLst>
                </a:gridCol>
                <a:gridCol w="1579802">
                  <a:extLst>
                    <a:ext uri="{9D8B030D-6E8A-4147-A177-3AD203B41FA5}">
                      <a16:colId xmlns:a16="http://schemas.microsoft.com/office/drawing/2014/main" val="766372278"/>
                    </a:ext>
                  </a:extLst>
                </a:gridCol>
                <a:gridCol w="1705341">
                  <a:extLst>
                    <a:ext uri="{9D8B030D-6E8A-4147-A177-3AD203B41FA5}">
                      <a16:colId xmlns:a16="http://schemas.microsoft.com/office/drawing/2014/main" val="1371015074"/>
                    </a:ext>
                  </a:extLst>
                </a:gridCol>
              </a:tblGrid>
              <a:tr h="360000">
                <a:tc>
                  <a:txBody>
                    <a:bodyPr/>
                    <a:lstStyle/>
                    <a:p>
                      <a:r>
                        <a:rPr lang="en-US" sz="1200" noProof="0" dirty="0">
                          <a:solidFill>
                            <a:schemeClr val="bg1"/>
                          </a:solidFill>
                        </a:rPr>
                        <a:t>Top 5 Opportunity</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chemeClr val="bg1"/>
                          </a:solidFill>
                        </a:rPr>
                        <a:t>Volume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chemeClr val="bg1"/>
                          </a:solidFill>
                        </a:rPr>
                        <a:t>Decision date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noProof="0" dirty="0">
                          <a:solidFill>
                            <a:schemeClr val="bg1"/>
                          </a:solidFill>
                        </a:rPr>
                        <a:t>Status</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159050561"/>
                  </a:ext>
                </a:extLst>
              </a:tr>
              <a:tr h="311434">
                <a:tc>
                  <a:txBody>
                    <a:bodyPr/>
                    <a:lstStyle/>
                    <a:p>
                      <a:endParaRPr lang="en-US" sz="1050" noProof="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920492154"/>
                  </a:ext>
                </a:extLst>
              </a:tr>
              <a:tr h="311434">
                <a:tc>
                  <a:txBody>
                    <a:bodyPr/>
                    <a:lstStyle/>
                    <a:p>
                      <a:endParaRPr lang="en-US" sz="1050" noProof="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969170105"/>
                  </a:ext>
                </a:extLst>
              </a:tr>
              <a:tr h="311434">
                <a:tc>
                  <a:txBody>
                    <a:bodyPr/>
                    <a:lstStyle/>
                    <a:p>
                      <a:endParaRPr lang="en-US" sz="1050" noProof="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169396443"/>
                  </a:ext>
                </a:extLst>
              </a:tr>
              <a:tr h="311434">
                <a:tc>
                  <a:txBody>
                    <a:bodyPr/>
                    <a:lstStyle/>
                    <a:p>
                      <a:endParaRPr lang="en-US" sz="1050" noProof="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28424025"/>
                  </a:ext>
                </a:extLst>
              </a:tr>
              <a:tr h="311434">
                <a:tc>
                  <a:txBody>
                    <a:bodyPr/>
                    <a:lstStyle/>
                    <a:p>
                      <a:endParaRPr lang="en-US" sz="1050" noProof="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10146607"/>
                  </a:ext>
                </a:extLst>
              </a:tr>
            </a:tbl>
          </a:graphicData>
        </a:graphic>
      </p:graphicFrame>
      <p:sp>
        <p:nvSpPr>
          <p:cNvPr id="16" name="Rechteck 15">
            <a:extLst>
              <a:ext uri="{FF2B5EF4-FFF2-40B4-BE49-F238E27FC236}">
                <a16:creationId xmlns:a16="http://schemas.microsoft.com/office/drawing/2014/main" id="{1B152178-7DAC-4F27-8EDC-0251F238AD52}"/>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
</a:t>
            </a:r>
            <a:r>
              <a:rPr lang="en-US" sz="1200" dirty="0">
                <a:solidFill>
                  <a:schemeClr val="tx1"/>
                </a:solidFill>
                <a:latin typeface="+mn-lt"/>
              </a:rPr>
              <a:t>When you manage the opportunities in your CRM system, many users use a hyperlink in the opportunity name to jump into the CRM for more details.
</a:t>
            </a:r>
          </a:p>
          <a:p>
            <a:r>
              <a:rPr lang="en-US" sz="1200" dirty="0">
                <a:solidFill>
                  <a:schemeClr val="tx1"/>
                </a:solidFill>
                <a:highlight>
                  <a:srgbClr val="FFFF00"/>
                </a:highlight>
                <a:latin typeface="+mn-lt"/>
              </a:rPr>
              <a:t>Some companies deliberately move the management summary to the end of the KAP, as it is a summary of the entire plan.</a:t>
            </a:r>
            <a:endParaRPr lang="de-DE" sz="1200" dirty="0">
              <a:solidFill>
                <a:schemeClr val="tx1"/>
              </a:solidFill>
              <a:highlight>
                <a:srgbClr val="FFFF00"/>
              </a:highlight>
              <a:latin typeface="+mn-lt"/>
            </a:endParaRPr>
          </a:p>
        </p:txBody>
      </p:sp>
      <p:graphicFrame>
        <p:nvGraphicFramePr>
          <p:cNvPr id="19" name="Tabelle 4">
            <a:extLst>
              <a:ext uri="{FF2B5EF4-FFF2-40B4-BE49-F238E27FC236}">
                <a16:creationId xmlns:a16="http://schemas.microsoft.com/office/drawing/2014/main" id="{36AECE5A-E6BB-49DD-BDE8-8D18C94B4528}"/>
              </a:ext>
            </a:extLst>
          </p:cNvPr>
          <p:cNvGraphicFramePr>
            <a:graphicFrameLocks noGrp="1"/>
          </p:cNvGraphicFramePr>
          <p:nvPr>
            <p:extLst>
              <p:ext uri="{D42A27DB-BD31-4B8C-83A1-F6EECF244321}">
                <p14:modId xmlns:p14="http://schemas.microsoft.com/office/powerpoint/2010/main" val="302725203"/>
              </p:ext>
            </p:extLst>
          </p:nvPr>
        </p:nvGraphicFramePr>
        <p:xfrm>
          <a:off x="335359" y="1277997"/>
          <a:ext cx="4176465" cy="1404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76465">
                  <a:extLst>
                    <a:ext uri="{9D8B030D-6E8A-4147-A177-3AD203B41FA5}">
                      <a16:colId xmlns:a16="http://schemas.microsoft.com/office/drawing/2014/main" val="2518314371"/>
                    </a:ext>
                  </a:extLst>
                </a:gridCol>
              </a:tblGrid>
              <a:tr h="360000">
                <a:tc>
                  <a:txBody>
                    <a:bodyPr/>
                    <a:lstStyle/>
                    <a:p>
                      <a:r>
                        <a:rPr lang="en-US" sz="1200" b="1" noProof="0" dirty="0">
                          <a:solidFill>
                            <a:schemeClr val="bg1"/>
                          </a:solidFill>
                          <a:latin typeface="+mn-lt"/>
                        </a:rPr>
                        <a:t>News from the Key Account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044000">
                <a:tc>
                  <a:txBody>
                    <a:bodyPr/>
                    <a:lstStyle/>
                    <a:p>
                      <a:r>
                        <a:rPr lang="en-US" sz="1200" noProof="0" dirty="0">
                          <a:solidFill>
                            <a:schemeClr val="accent4"/>
                          </a:solidFill>
                          <a:latin typeface="+mn-lt"/>
                        </a:rPr>
                        <a:t>xx</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graphicFrame>
        <p:nvGraphicFramePr>
          <p:cNvPr id="20" name="Tabelle 4">
            <a:extLst>
              <a:ext uri="{FF2B5EF4-FFF2-40B4-BE49-F238E27FC236}">
                <a16:creationId xmlns:a16="http://schemas.microsoft.com/office/drawing/2014/main" id="{6E1C7805-CDE1-4405-B3BD-E4FC1ED1A54F}"/>
              </a:ext>
            </a:extLst>
          </p:cNvPr>
          <p:cNvGraphicFramePr>
            <a:graphicFrameLocks noGrp="1"/>
          </p:cNvGraphicFramePr>
          <p:nvPr>
            <p:extLst>
              <p:ext uri="{D42A27DB-BD31-4B8C-83A1-F6EECF244321}">
                <p14:modId xmlns:p14="http://schemas.microsoft.com/office/powerpoint/2010/main" val="847607683"/>
              </p:ext>
            </p:extLst>
          </p:nvPr>
        </p:nvGraphicFramePr>
        <p:xfrm>
          <a:off x="4717823" y="1277998"/>
          <a:ext cx="7138818" cy="1404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138818">
                  <a:extLst>
                    <a:ext uri="{9D8B030D-6E8A-4147-A177-3AD203B41FA5}">
                      <a16:colId xmlns:a16="http://schemas.microsoft.com/office/drawing/2014/main" val="2518314371"/>
                    </a:ext>
                  </a:extLst>
                </a:gridCol>
              </a:tblGrid>
              <a:tr h="360000">
                <a:tc>
                  <a:txBody>
                    <a:bodyPr/>
                    <a:lstStyle/>
                    <a:p>
                      <a:r>
                        <a:rPr lang="en-US" sz="1200" b="1" noProof="0" dirty="0">
                          <a:solidFill>
                            <a:schemeClr val="bg1"/>
                          </a:solidFill>
                          <a:latin typeface="+mn-lt"/>
                        </a:rPr>
                        <a:t>Our top 3 goals for the key account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044000">
                <a:tc>
                  <a:txBody>
                    <a:bodyPr/>
                    <a:lstStyle/>
                    <a:p>
                      <a:r>
                        <a:rPr lang="en-US" sz="1200" noProof="0" dirty="0">
                          <a:solidFill>
                            <a:schemeClr val="accent4"/>
                          </a:solidFill>
                          <a:latin typeface="+mn-lt"/>
                        </a:rPr>
                        <a:t>xx</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graphicFrame>
        <p:nvGraphicFramePr>
          <p:cNvPr id="21" name="Tabelle 4">
            <a:extLst>
              <a:ext uri="{FF2B5EF4-FFF2-40B4-BE49-F238E27FC236}">
                <a16:creationId xmlns:a16="http://schemas.microsoft.com/office/drawing/2014/main" id="{1E0025F5-B820-40D2-B033-09B905B8D881}"/>
              </a:ext>
            </a:extLst>
          </p:cNvPr>
          <p:cNvGraphicFramePr>
            <a:graphicFrameLocks noGrp="1"/>
          </p:cNvGraphicFramePr>
          <p:nvPr>
            <p:extLst>
              <p:ext uri="{D42A27DB-BD31-4B8C-83A1-F6EECF244321}">
                <p14:modId xmlns:p14="http://schemas.microsoft.com/office/powerpoint/2010/main" val="869337956"/>
              </p:ext>
            </p:extLst>
          </p:nvPr>
        </p:nvGraphicFramePr>
        <p:xfrm>
          <a:off x="4709093" y="5013176"/>
          <a:ext cx="7147548" cy="131724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73774">
                  <a:extLst>
                    <a:ext uri="{9D8B030D-6E8A-4147-A177-3AD203B41FA5}">
                      <a16:colId xmlns:a16="http://schemas.microsoft.com/office/drawing/2014/main" val="2518314371"/>
                    </a:ext>
                  </a:extLst>
                </a:gridCol>
                <a:gridCol w="3573774">
                  <a:extLst>
                    <a:ext uri="{9D8B030D-6E8A-4147-A177-3AD203B41FA5}">
                      <a16:colId xmlns:a16="http://schemas.microsoft.com/office/drawing/2014/main" val="2463187209"/>
                    </a:ext>
                  </a:extLst>
                </a:gridCol>
              </a:tblGrid>
              <a:tr h="360000">
                <a:tc>
                  <a:txBody>
                    <a:bodyPr/>
                    <a:lstStyle/>
                    <a:p>
                      <a:r>
                        <a:rPr lang="en-US" sz="1200" b="1" noProof="0" dirty="0">
                          <a:solidFill>
                            <a:schemeClr val="bg1"/>
                          </a:solidFill>
                          <a:latin typeface="+mn-lt"/>
                        </a:rPr>
                        <a:t>What's going well?</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n-lt"/>
                        </a:rPr>
                        <a:t>Critical Points / Risks</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957247">
                <a:tc>
                  <a:txBody>
                    <a:bodyPr/>
                    <a:lstStyle/>
                    <a:p>
                      <a:r>
                        <a:rPr lang="en-US" sz="1200" noProof="0" dirty="0">
                          <a:solidFill>
                            <a:schemeClr val="accent4"/>
                          </a:solidFill>
                          <a:latin typeface="+mn-lt"/>
                        </a:rPr>
                        <a:t>xx</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n-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4" name="Fußzeilenplatzhalter 3">
            <a:extLst>
              <a:ext uri="{FF2B5EF4-FFF2-40B4-BE49-F238E27FC236}">
                <a16:creationId xmlns:a16="http://schemas.microsoft.com/office/drawing/2014/main" id="{6E77C940-BE8F-3E56-0A1E-11E290C23088}"/>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F9979589-66F3-BF29-4C10-7D324831789D}"/>
              </a:ext>
            </a:extLst>
          </p:cNvPr>
          <p:cNvSpPr>
            <a:spLocks noGrp="1"/>
          </p:cNvSpPr>
          <p:nvPr>
            <p:ph type="sldNum" sz="quarter" idx="11"/>
          </p:nvPr>
        </p:nvSpPr>
        <p:spPr/>
        <p:txBody>
          <a:bodyPr/>
          <a:lstStyle/>
          <a:p>
            <a:fld id="{31D0D8A1-E263-4FBF-9BF3-AA3869F8EB11}" type="slidenum">
              <a:rPr lang="de-DE" smtClean="0"/>
              <a:pPr/>
              <a:t>3</a:t>
            </a:fld>
            <a:endParaRPr lang="de-DE" dirty="0">
              <a:latin typeface="+mn-lt"/>
            </a:endParaRPr>
          </a:p>
        </p:txBody>
      </p:sp>
    </p:spTree>
    <p:extLst>
      <p:ext uri="{BB962C8B-B14F-4D97-AF65-F5344CB8AC3E}">
        <p14:creationId xmlns:p14="http://schemas.microsoft.com/office/powerpoint/2010/main" val="3320620488"/>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 Relevant people (Buying Center / </a:t>
            </a:r>
            <a:r>
              <a:rPr lang="en-US" dirty="0" err="1"/>
              <a:t>PowerMap</a:t>
            </a:r>
            <a:r>
              <a:rPr lang="en-US" dirty="0"/>
              <a:t> analysis)</a:t>
            </a:r>
          </a:p>
        </p:txBody>
      </p:sp>
      <p:graphicFrame>
        <p:nvGraphicFramePr>
          <p:cNvPr id="17" name="Objekt 16"/>
          <p:cNvGraphicFramePr>
            <a:graphicFrameLocks noChangeAspect="1"/>
          </p:cNvGraphicFramePr>
          <p:nvPr/>
        </p:nvGraphicFramePr>
        <p:xfrm>
          <a:off x="4541838" y="1644650"/>
          <a:ext cx="3106737" cy="3729038"/>
        </p:xfrm>
        <a:graphic>
          <a:graphicData uri="http://schemas.openxmlformats.org/presentationml/2006/ole">
            <mc:AlternateContent xmlns:mc="http://schemas.openxmlformats.org/markup-compatibility/2006">
              <mc:Choice xmlns:v="urn:schemas-microsoft-com:vml" Requires="v">
                <p:oleObj name="Organization Chart" r:id="rId2" imgW="4362120" imgH="5238720" progId="OrgPlusWOPX.4">
                  <p:embed followColorScheme="full"/>
                </p:oleObj>
              </mc:Choice>
              <mc:Fallback>
                <p:oleObj name="Organization Chart" r:id="rId2" imgW="4362120" imgH="5238720" progId="OrgPlusWOPX.4">
                  <p:embed followColorScheme="full"/>
                  <p:pic>
                    <p:nvPicPr>
                      <p:cNvPr id="17" name="Objekt 16"/>
                      <p:cNvPicPr/>
                      <p:nvPr/>
                    </p:nvPicPr>
                    <p:blipFill>
                      <a:blip r:embed="rId3"/>
                      <a:stretch>
                        <a:fillRect/>
                      </a:stretch>
                    </p:blipFill>
                    <p:spPr>
                      <a:xfrm>
                        <a:off x="4541838" y="1644650"/>
                        <a:ext cx="3106737" cy="3729038"/>
                      </a:xfrm>
                      <a:prstGeom prst="rect">
                        <a:avLst/>
                      </a:prstGeom>
                    </p:spPr>
                  </p:pic>
                </p:oleObj>
              </mc:Fallback>
            </mc:AlternateContent>
          </a:graphicData>
        </a:graphic>
      </p:graphicFrame>
      <p:sp>
        <p:nvSpPr>
          <p:cNvPr id="27" name="Textfeld 26">
            <a:extLst>
              <a:ext uri="{FF2B5EF4-FFF2-40B4-BE49-F238E27FC236}">
                <a16:creationId xmlns:a16="http://schemas.microsoft.com/office/drawing/2014/main" id="{F07FC654-5B27-404A-BABC-FA436F2FA3A8}"/>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de-DE" sz="1200" dirty="0" err="1">
                <a:solidFill>
                  <a:schemeClr val="bg1"/>
                </a:solidFill>
                <a:latin typeface="+mn-lt"/>
              </a:rPr>
              <a:t>Xx</a:t>
            </a:r>
            <a:endParaRPr lang="de-DE" sz="1200" dirty="0">
              <a:solidFill>
                <a:schemeClr val="bg1"/>
              </a:solidFill>
              <a:latin typeface="+mn-lt"/>
            </a:endParaRPr>
          </a:p>
        </p:txBody>
      </p:sp>
      <p:sp>
        <p:nvSpPr>
          <p:cNvPr id="22" name="Rechteck 21">
            <a:extLst>
              <a:ext uri="{FF2B5EF4-FFF2-40B4-BE49-F238E27FC236}">
                <a16:creationId xmlns:a16="http://schemas.microsoft.com/office/drawing/2014/main" id="{CBB258A8-D30F-41C3-95D0-3E3C4B362D5B}"/>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Double click on the org chart will open the Office application to modify the organization map.</a:t>
            </a:r>
          </a:p>
          <a:p>
            <a:endParaRPr lang="en-US" sz="1200" dirty="0">
              <a:solidFill>
                <a:schemeClr val="tx1"/>
              </a:solidFill>
              <a:latin typeface="+mn-lt"/>
            </a:endParaRPr>
          </a:p>
          <a:p>
            <a:r>
              <a:rPr lang="en-US" sz="1200" dirty="0">
                <a:solidFill>
                  <a:schemeClr val="tx1"/>
                </a:solidFill>
                <a:latin typeface="+mn-lt"/>
              </a:rPr>
              <a:t>The legend for the analysis can be found on the next page.</a:t>
            </a:r>
          </a:p>
          <a:p>
            <a:r>
              <a:rPr lang="en-US" sz="1200" dirty="0">
                <a:solidFill>
                  <a:schemeClr val="tx1"/>
                </a:solidFill>
                <a:latin typeface="+mn-lt"/>
              </a:rPr>
              <a:t>
</a:t>
            </a:r>
            <a:r>
              <a:rPr lang="en-US" sz="1200" dirty="0">
                <a:solidFill>
                  <a:schemeClr val="tx1"/>
                </a:solidFill>
                <a:highlight>
                  <a:srgbClr val="FFFF00"/>
                </a:highlight>
                <a:latin typeface="+mn-lt"/>
              </a:rPr>
              <a:t>IMPORTANT!</a:t>
            </a:r>
            <a:r>
              <a:rPr lang="en-US" sz="1200" dirty="0">
                <a:solidFill>
                  <a:schemeClr val="tx1"/>
                </a:solidFill>
                <a:latin typeface="+mn-lt"/>
              </a:rPr>
              <a:t>
You can only create a buying center analysis for a specific (purchase) decision of the key account.
Examples:</a:t>
            </a:r>
          </a:p>
          <a:p>
            <a:pPr marL="171450" indent="-171450">
              <a:buFont typeface="Arial" panose="020B0604020202020204" pitchFamily="34" charset="0"/>
              <a:buChar char="•"/>
            </a:pPr>
            <a:r>
              <a:rPr lang="en-US" sz="1200" dirty="0">
                <a:solidFill>
                  <a:schemeClr val="tx1"/>
                </a:solidFill>
                <a:latin typeface="+mn-lt"/>
              </a:rPr>
              <a:t>Listing of product a
Purchase decision product a at the location
Decision for supplier selection in the specific customer project x</a:t>
            </a:r>
          </a:p>
          <a:p>
            <a:endParaRPr lang="en-US" sz="1200" dirty="0">
              <a:solidFill>
                <a:schemeClr val="tx1"/>
              </a:solidFill>
              <a:latin typeface="+mn-lt"/>
            </a:endParaRPr>
          </a:p>
        </p:txBody>
      </p:sp>
      <p:sp>
        <p:nvSpPr>
          <p:cNvPr id="5" name="Fußzeilenplatzhalter 4">
            <a:extLst>
              <a:ext uri="{FF2B5EF4-FFF2-40B4-BE49-F238E27FC236}">
                <a16:creationId xmlns:a16="http://schemas.microsoft.com/office/drawing/2014/main" id="{A62C2ECE-6FE0-397F-5971-D056F341917C}"/>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97C0C0B3-9161-44F1-BA9D-471623D3439A}"/>
              </a:ext>
            </a:extLst>
          </p:cNvPr>
          <p:cNvSpPr>
            <a:spLocks noGrp="1"/>
          </p:cNvSpPr>
          <p:nvPr>
            <p:ph type="sldNum" sz="quarter" idx="11"/>
          </p:nvPr>
        </p:nvSpPr>
        <p:spPr/>
        <p:txBody>
          <a:bodyPr/>
          <a:lstStyle/>
          <a:p>
            <a:fld id="{31D0D8A1-E263-4FBF-9BF3-AA3869F8EB11}" type="slidenum">
              <a:rPr lang="de-DE" smtClean="0"/>
              <a:pPr/>
              <a:t>30</a:t>
            </a:fld>
            <a:endParaRPr lang="de-DE" dirty="0">
              <a:latin typeface="+mn-lt"/>
            </a:endParaRPr>
          </a:p>
        </p:txBody>
      </p:sp>
    </p:spTree>
    <p:extLst>
      <p:ext uri="{BB962C8B-B14F-4D97-AF65-F5344CB8AC3E}">
        <p14:creationId xmlns:p14="http://schemas.microsoft.com/office/powerpoint/2010/main" val="159797823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 Legend Buying Center / Power Map</a:t>
            </a:r>
          </a:p>
        </p:txBody>
      </p:sp>
      <p:sp>
        <p:nvSpPr>
          <p:cNvPr id="15" name="Textfeld 14"/>
          <p:cNvSpPr txBox="1"/>
          <p:nvPr/>
        </p:nvSpPr>
        <p:spPr>
          <a:xfrm>
            <a:off x="3802503" y="3516086"/>
            <a:ext cx="627095"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Coach</a:t>
            </a:r>
          </a:p>
        </p:txBody>
      </p:sp>
      <p:sp>
        <p:nvSpPr>
          <p:cNvPr id="16" name="Textfeld 15"/>
          <p:cNvSpPr txBox="1"/>
          <p:nvPr/>
        </p:nvSpPr>
        <p:spPr>
          <a:xfrm>
            <a:off x="3802503" y="3850615"/>
            <a:ext cx="721672"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Positive</a:t>
            </a:r>
          </a:p>
        </p:txBody>
      </p:sp>
      <p:sp>
        <p:nvSpPr>
          <p:cNvPr id="17" name="Textfeld 16"/>
          <p:cNvSpPr txBox="1"/>
          <p:nvPr/>
        </p:nvSpPr>
        <p:spPr>
          <a:xfrm>
            <a:off x="3802503" y="4173136"/>
            <a:ext cx="678391"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Neutral</a:t>
            </a:r>
          </a:p>
        </p:txBody>
      </p:sp>
      <p:sp>
        <p:nvSpPr>
          <p:cNvPr id="18" name="Textfeld 17"/>
          <p:cNvSpPr txBox="1"/>
          <p:nvPr/>
        </p:nvSpPr>
        <p:spPr>
          <a:xfrm>
            <a:off x="3802503" y="4489634"/>
            <a:ext cx="788999"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Negative</a:t>
            </a:r>
          </a:p>
        </p:txBody>
      </p:sp>
      <p:sp>
        <p:nvSpPr>
          <p:cNvPr id="19" name="Textfeld 18"/>
          <p:cNvSpPr txBox="1"/>
          <p:nvPr/>
        </p:nvSpPr>
        <p:spPr>
          <a:xfrm>
            <a:off x="3802502" y="4823981"/>
            <a:ext cx="662361"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Enemy</a:t>
            </a:r>
          </a:p>
        </p:txBody>
      </p:sp>
      <p:sp>
        <p:nvSpPr>
          <p:cNvPr id="20" name="Textfeld 19"/>
          <p:cNvSpPr txBox="1"/>
          <p:nvPr/>
        </p:nvSpPr>
        <p:spPr>
          <a:xfrm>
            <a:off x="3802503" y="5171927"/>
            <a:ext cx="822661"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Unknown</a:t>
            </a:r>
          </a:p>
        </p:txBody>
      </p:sp>
      <p:sp>
        <p:nvSpPr>
          <p:cNvPr id="21" name="Rechteck 20"/>
          <p:cNvSpPr/>
          <p:nvPr/>
        </p:nvSpPr>
        <p:spPr>
          <a:xfrm>
            <a:off x="3335633" y="351608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C</a:t>
            </a:r>
          </a:p>
        </p:txBody>
      </p:sp>
      <p:sp>
        <p:nvSpPr>
          <p:cNvPr id="22" name="Rechteck 21"/>
          <p:cNvSpPr/>
          <p:nvPr/>
        </p:nvSpPr>
        <p:spPr>
          <a:xfrm>
            <a:off x="3335633" y="3850615"/>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a:t>
            </a:r>
          </a:p>
        </p:txBody>
      </p:sp>
      <p:sp>
        <p:nvSpPr>
          <p:cNvPr id="23" name="Rechteck 22"/>
          <p:cNvSpPr/>
          <p:nvPr/>
        </p:nvSpPr>
        <p:spPr>
          <a:xfrm>
            <a:off x="3335633" y="417313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a:t>
            </a:r>
          </a:p>
        </p:txBody>
      </p:sp>
      <p:sp>
        <p:nvSpPr>
          <p:cNvPr id="24" name="Rechteck 23"/>
          <p:cNvSpPr/>
          <p:nvPr/>
        </p:nvSpPr>
        <p:spPr>
          <a:xfrm>
            <a:off x="3335633" y="4489634"/>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a:t>
            </a:r>
          </a:p>
        </p:txBody>
      </p:sp>
      <p:sp>
        <p:nvSpPr>
          <p:cNvPr id="25" name="Rechteck 24"/>
          <p:cNvSpPr/>
          <p:nvPr/>
        </p:nvSpPr>
        <p:spPr>
          <a:xfrm>
            <a:off x="3335633" y="4823981"/>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E</a:t>
            </a:r>
          </a:p>
        </p:txBody>
      </p:sp>
      <p:sp>
        <p:nvSpPr>
          <p:cNvPr id="26" name="Rechteck 25"/>
          <p:cNvSpPr/>
          <p:nvPr/>
        </p:nvSpPr>
        <p:spPr>
          <a:xfrm>
            <a:off x="3335633" y="5171927"/>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a:t>
            </a:r>
          </a:p>
        </p:txBody>
      </p:sp>
      <p:sp>
        <p:nvSpPr>
          <p:cNvPr id="33" name="Textfeld 32"/>
          <p:cNvSpPr txBox="1"/>
          <p:nvPr/>
        </p:nvSpPr>
        <p:spPr>
          <a:xfrm>
            <a:off x="9817831" y="3516086"/>
            <a:ext cx="465192"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Low</a:t>
            </a:r>
          </a:p>
        </p:txBody>
      </p:sp>
      <p:sp>
        <p:nvSpPr>
          <p:cNvPr id="34" name="Textfeld 33"/>
          <p:cNvSpPr txBox="1"/>
          <p:nvPr/>
        </p:nvSpPr>
        <p:spPr>
          <a:xfrm>
            <a:off x="9817831" y="3850615"/>
            <a:ext cx="729687"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Medium</a:t>
            </a:r>
          </a:p>
        </p:txBody>
      </p:sp>
      <p:sp>
        <p:nvSpPr>
          <p:cNvPr id="35" name="Textfeld 34"/>
          <p:cNvSpPr txBox="1"/>
          <p:nvPr/>
        </p:nvSpPr>
        <p:spPr>
          <a:xfrm>
            <a:off x="9817831" y="4173136"/>
            <a:ext cx="542136"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High </a:t>
            </a:r>
          </a:p>
        </p:txBody>
      </p:sp>
      <p:sp>
        <p:nvSpPr>
          <p:cNvPr id="36" name="Rechteck 35"/>
          <p:cNvSpPr/>
          <p:nvPr/>
        </p:nvSpPr>
        <p:spPr>
          <a:xfrm>
            <a:off x="9346466" y="351608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L</a:t>
            </a:r>
          </a:p>
        </p:txBody>
      </p:sp>
      <p:sp>
        <p:nvSpPr>
          <p:cNvPr id="37" name="Rechteck 36"/>
          <p:cNvSpPr/>
          <p:nvPr/>
        </p:nvSpPr>
        <p:spPr>
          <a:xfrm>
            <a:off x="9346466" y="3850615"/>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M</a:t>
            </a:r>
          </a:p>
        </p:txBody>
      </p:sp>
      <p:sp>
        <p:nvSpPr>
          <p:cNvPr id="38" name="Rechteck 37"/>
          <p:cNvSpPr/>
          <p:nvPr/>
        </p:nvSpPr>
        <p:spPr>
          <a:xfrm>
            <a:off x="9346466" y="417313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H</a:t>
            </a:r>
          </a:p>
        </p:txBody>
      </p:sp>
      <p:sp>
        <p:nvSpPr>
          <p:cNvPr id="39" name="Textfeld 38"/>
          <p:cNvSpPr txBox="1"/>
          <p:nvPr/>
        </p:nvSpPr>
        <p:spPr>
          <a:xfrm>
            <a:off x="9817832" y="4489634"/>
            <a:ext cx="822661"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Unknown</a:t>
            </a:r>
          </a:p>
        </p:txBody>
      </p:sp>
      <p:sp>
        <p:nvSpPr>
          <p:cNvPr id="40" name="Rechteck 39"/>
          <p:cNvSpPr/>
          <p:nvPr/>
        </p:nvSpPr>
        <p:spPr>
          <a:xfrm>
            <a:off x="9346466" y="4489634"/>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a:t>
            </a:r>
          </a:p>
        </p:txBody>
      </p:sp>
      <p:sp>
        <p:nvSpPr>
          <p:cNvPr id="41" name="Rechteck 40"/>
          <p:cNvSpPr/>
          <p:nvPr/>
        </p:nvSpPr>
        <p:spPr bwMode="auto">
          <a:xfrm>
            <a:off x="335360" y="1556792"/>
            <a:ext cx="11521280" cy="122413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sz="1800" dirty="0">
                <a:solidFill>
                  <a:schemeClr val="accent4"/>
                </a:solidFill>
                <a:latin typeface="+mn-lt"/>
              </a:rPr>
              <a:t>Name of the person</a:t>
            </a:r>
          </a:p>
          <a:p>
            <a:pPr algn="ctr"/>
            <a:r>
              <a:rPr lang="en-US" sz="1800" dirty="0">
                <a:solidFill>
                  <a:schemeClr val="accent4"/>
                </a:solidFill>
                <a:latin typeface="+mn-lt"/>
              </a:rPr>
              <a:t>Function in the company</a:t>
            </a:r>
          </a:p>
          <a:p>
            <a:pPr algn="ctr"/>
            <a:r>
              <a:rPr lang="en-US" sz="1800" dirty="0">
                <a:solidFill>
                  <a:schemeClr val="accent4"/>
                </a:solidFill>
                <a:latin typeface="+mn-lt"/>
              </a:rPr>
              <a:t>Primary contact person from your side</a:t>
            </a:r>
          </a:p>
          <a:p>
            <a:pPr algn="ctr"/>
            <a:r>
              <a:rPr lang="en-US" sz="1800" dirty="0">
                <a:solidFill>
                  <a:schemeClr val="accent4"/>
                </a:solidFill>
                <a:latin typeface="+mn-lt"/>
              </a:rPr>
              <a:t>Role |  Attitude towards you |  Contact intensity |  Influence power on decision</a:t>
            </a:r>
          </a:p>
        </p:txBody>
      </p:sp>
      <p:sp>
        <p:nvSpPr>
          <p:cNvPr id="42" name="Rechteck 41"/>
          <p:cNvSpPr/>
          <p:nvPr/>
        </p:nvSpPr>
        <p:spPr bwMode="auto">
          <a:xfrm>
            <a:off x="330217" y="3112503"/>
            <a:ext cx="2520000" cy="288032"/>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600" b="1">
                <a:solidFill>
                  <a:schemeClr val="bg1"/>
                </a:solidFill>
                <a:latin typeface="+mn-lt"/>
              </a:rPr>
              <a:t>Role</a:t>
            </a:r>
          </a:p>
        </p:txBody>
      </p:sp>
      <p:sp>
        <p:nvSpPr>
          <p:cNvPr id="43" name="Rechteck 42"/>
          <p:cNvSpPr/>
          <p:nvPr/>
        </p:nvSpPr>
        <p:spPr bwMode="auto">
          <a:xfrm>
            <a:off x="3335633" y="3112503"/>
            <a:ext cx="2520000" cy="288032"/>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600" b="1">
                <a:solidFill>
                  <a:schemeClr val="bg1"/>
                </a:solidFill>
                <a:latin typeface="+mn-lt"/>
              </a:rPr>
              <a:t>Attitude</a:t>
            </a:r>
          </a:p>
        </p:txBody>
      </p:sp>
      <p:sp>
        <p:nvSpPr>
          <p:cNvPr id="44" name="Rechteck 43"/>
          <p:cNvSpPr/>
          <p:nvPr/>
        </p:nvSpPr>
        <p:spPr bwMode="auto">
          <a:xfrm>
            <a:off x="6341049" y="3112503"/>
            <a:ext cx="2520000" cy="288032"/>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600" b="1">
                <a:solidFill>
                  <a:schemeClr val="bg1"/>
                </a:solidFill>
                <a:latin typeface="+mn-lt"/>
              </a:rPr>
              <a:t>Contact intensity</a:t>
            </a:r>
          </a:p>
        </p:txBody>
      </p:sp>
      <p:sp>
        <p:nvSpPr>
          <p:cNvPr id="45" name="Rechteck 44"/>
          <p:cNvSpPr/>
          <p:nvPr/>
        </p:nvSpPr>
        <p:spPr bwMode="auto">
          <a:xfrm>
            <a:off x="9346466" y="3112503"/>
            <a:ext cx="2520000" cy="288032"/>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600" b="1">
                <a:solidFill>
                  <a:schemeClr val="bg1"/>
                </a:solidFill>
                <a:latin typeface="+mn-lt"/>
              </a:rPr>
              <a:t>Influence power</a:t>
            </a:r>
          </a:p>
        </p:txBody>
      </p:sp>
      <p:sp>
        <p:nvSpPr>
          <p:cNvPr id="46" name="Textfeld 45"/>
          <p:cNvSpPr txBox="1"/>
          <p:nvPr/>
        </p:nvSpPr>
        <p:spPr>
          <a:xfrm>
            <a:off x="6735031" y="3516086"/>
            <a:ext cx="918841"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No contact</a:t>
            </a:r>
          </a:p>
        </p:txBody>
      </p:sp>
      <p:sp>
        <p:nvSpPr>
          <p:cNvPr id="47" name="Textfeld 46"/>
          <p:cNvSpPr txBox="1"/>
          <p:nvPr/>
        </p:nvSpPr>
        <p:spPr>
          <a:xfrm>
            <a:off x="6735031" y="4173136"/>
            <a:ext cx="763351"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Regular </a:t>
            </a:r>
          </a:p>
        </p:txBody>
      </p:sp>
      <p:sp>
        <p:nvSpPr>
          <p:cNvPr id="48" name="Textfeld 47"/>
          <p:cNvSpPr txBox="1"/>
          <p:nvPr/>
        </p:nvSpPr>
        <p:spPr>
          <a:xfrm>
            <a:off x="6735031" y="4489634"/>
            <a:ext cx="713657"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Intensiv</a:t>
            </a:r>
          </a:p>
        </p:txBody>
      </p:sp>
      <p:sp>
        <p:nvSpPr>
          <p:cNvPr id="49" name="Rechteck 48"/>
          <p:cNvSpPr/>
          <p:nvPr/>
        </p:nvSpPr>
        <p:spPr>
          <a:xfrm>
            <a:off x="6341049" y="351608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0</a:t>
            </a:r>
          </a:p>
        </p:txBody>
      </p:sp>
      <p:sp>
        <p:nvSpPr>
          <p:cNvPr id="50" name="Rechteck 49"/>
          <p:cNvSpPr/>
          <p:nvPr/>
        </p:nvSpPr>
        <p:spPr>
          <a:xfrm>
            <a:off x="6341049" y="417313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R</a:t>
            </a:r>
          </a:p>
        </p:txBody>
      </p:sp>
      <p:sp>
        <p:nvSpPr>
          <p:cNvPr id="51" name="Rechteck 50"/>
          <p:cNvSpPr/>
          <p:nvPr/>
        </p:nvSpPr>
        <p:spPr>
          <a:xfrm>
            <a:off x="6341049" y="4489634"/>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I</a:t>
            </a:r>
          </a:p>
        </p:txBody>
      </p:sp>
      <p:sp>
        <p:nvSpPr>
          <p:cNvPr id="52" name="Textfeld 51"/>
          <p:cNvSpPr txBox="1"/>
          <p:nvPr/>
        </p:nvSpPr>
        <p:spPr>
          <a:xfrm>
            <a:off x="6730801" y="3850615"/>
            <a:ext cx="747320"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Seldom </a:t>
            </a:r>
          </a:p>
        </p:txBody>
      </p:sp>
      <p:sp>
        <p:nvSpPr>
          <p:cNvPr id="53" name="Rechteck 52"/>
          <p:cNvSpPr/>
          <p:nvPr/>
        </p:nvSpPr>
        <p:spPr>
          <a:xfrm>
            <a:off x="6341049" y="3850615"/>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S</a:t>
            </a:r>
          </a:p>
        </p:txBody>
      </p:sp>
      <p:sp>
        <p:nvSpPr>
          <p:cNvPr id="54" name="Rechteck 53">
            <a:extLst>
              <a:ext uri="{FF2B5EF4-FFF2-40B4-BE49-F238E27FC236}">
                <a16:creationId xmlns:a16="http://schemas.microsoft.com/office/drawing/2014/main" id="{F438F192-7096-44B5-9462-510979F84F58}"/>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Tipp:</a:t>
            </a:r>
          </a:p>
          <a:p>
            <a:r>
              <a:rPr lang="en-US" sz="1200">
                <a:solidFill>
                  <a:schemeClr val="tx1"/>
                </a:solidFill>
                <a:latin typeface="+mn-lt"/>
              </a:rPr>
              <a:t> </a:t>
            </a:r>
          </a:p>
        </p:txBody>
      </p:sp>
      <p:sp>
        <p:nvSpPr>
          <p:cNvPr id="55" name="Textfeld 54">
            <a:extLst>
              <a:ext uri="{FF2B5EF4-FFF2-40B4-BE49-F238E27FC236}">
                <a16:creationId xmlns:a16="http://schemas.microsoft.com/office/drawing/2014/main" id="{0F33EA44-4319-4DC5-B23D-24859CBEB232}"/>
              </a:ext>
            </a:extLst>
          </p:cNvPr>
          <p:cNvSpPr txBox="1"/>
          <p:nvPr/>
        </p:nvSpPr>
        <p:spPr>
          <a:xfrm>
            <a:off x="740528" y="3516086"/>
            <a:ext cx="712054"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Decider</a:t>
            </a:r>
          </a:p>
        </p:txBody>
      </p:sp>
      <p:sp>
        <p:nvSpPr>
          <p:cNvPr id="56" name="Textfeld 55">
            <a:extLst>
              <a:ext uri="{FF2B5EF4-FFF2-40B4-BE49-F238E27FC236}">
                <a16:creationId xmlns:a16="http://schemas.microsoft.com/office/drawing/2014/main" id="{1179F2E9-135E-4DD4-9113-D20573F471E1}"/>
              </a:ext>
            </a:extLst>
          </p:cNvPr>
          <p:cNvSpPr txBox="1"/>
          <p:nvPr/>
        </p:nvSpPr>
        <p:spPr>
          <a:xfrm>
            <a:off x="740528" y="3850615"/>
            <a:ext cx="857927"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Influencer</a:t>
            </a:r>
          </a:p>
        </p:txBody>
      </p:sp>
      <p:sp>
        <p:nvSpPr>
          <p:cNvPr id="57" name="Textfeld 56">
            <a:extLst>
              <a:ext uri="{FF2B5EF4-FFF2-40B4-BE49-F238E27FC236}">
                <a16:creationId xmlns:a16="http://schemas.microsoft.com/office/drawing/2014/main" id="{418A4F87-099D-4620-8A61-10D4007C852B}"/>
              </a:ext>
            </a:extLst>
          </p:cNvPr>
          <p:cNvSpPr txBox="1"/>
          <p:nvPr/>
        </p:nvSpPr>
        <p:spPr>
          <a:xfrm>
            <a:off x="740527" y="4173136"/>
            <a:ext cx="508473"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User</a:t>
            </a:r>
          </a:p>
        </p:txBody>
      </p:sp>
      <p:sp>
        <p:nvSpPr>
          <p:cNvPr id="60" name="Textfeld 59">
            <a:extLst>
              <a:ext uri="{FF2B5EF4-FFF2-40B4-BE49-F238E27FC236}">
                <a16:creationId xmlns:a16="http://schemas.microsoft.com/office/drawing/2014/main" id="{268BA3F0-16F9-4A5A-AE1A-6CEED17FA249}"/>
              </a:ext>
            </a:extLst>
          </p:cNvPr>
          <p:cNvSpPr txBox="1"/>
          <p:nvPr/>
        </p:nvSpPr>
        <p:spPr>
          <a:xfrm>
            <a:off x="748237" y="5171927"/>
            <a:ext cx="822661"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Unknown</a:t>
            </a:r>
          </a:p>
        </p:txBody>
      </p:sp>
      <p:sp>
        <p:nvSpPr>
          <p:cNvPr id="61" name="Rechteck 60">
            <a:extLst>
              <a:ext uri="{FF2B5EF4-FFF2-40B4-BE49-F238E27FC236}">
                <a16:creationId xmlns:a16="http://schemas.microsoft.com/office/drawing/2014/main" id="{1E67B930-E42D-4C6C-939D-37E1E02DA104}"/>
              </a:ext>
            </a:extLst>
          </p:cNvPr>
          <p:cNvSpPr/>
          <p:nvPr/>
        </p:nvSpPr>
        <p:spPr>
          <a:xfrm>
            <a:off x="330217" y="351608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D</a:t>
            </a:r>
          </a:p>
        </p:txBody>
      </p:sp>
      <p:sp>
        <p:nvSpPr>
          <p:cNvPr id="62" name="Rechteck 61">
            <a:extLst>
              <a:ext uri="{FF2B5EF4-FFF2-40B4-BE49-F238E27FC236}">
                <a16:creationId xmlns:a16="http://schemas.microsoft.com/office/drawing/2014/main" id="{A62FC686-F7C6-4EDD-9636-B9E2921CDD2F}"/>
              </a:ext>
            </a:extLst>
          </p:cNvPr>
          <p:cNvSpPr/>
          <p:nvPr/>
        </p:nvSpPr>
        <p:spPr>
          <a:xfrm>
            <a:off x="330217" y="3850615"/>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I</a:t>
            </a:r>
          </a:p>
        </p:txBody>
      </p:sp>
      <p:sp>
        <p:nvSpPr>
          <p:cNvPr id="63" name="Rechteck 62">
            <a:extLst>
              <a:ext uri="{FF2B5EF4-FFF2-40B4-BE49-F238E27FC236}">
                <a16:creationId xmlns:a16="http://schemas.microsoft.com/office/drawing/2014/main" id="{E4DAB8CC-1B82-4BC6-A063-4C007F57E555}"/>
              </a:ext>
            </a:extLst>
          </p:cNvPr>
          <p:cNvSpPr/>
          <p:nvPr/>
        </p:nvSpPr>
        <p:spPr>
          <a:xfrm>
            <a:off x="330217" y="4173136"/>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U</a:t>
            </a:r>
          </a:p>
        </p:txBody>
      </p:sp>
      <p:sp>
        <p:nvSpPr>
          <p:cNvPr id="66" name="Rechteck 65">
            <a:extLst>
              <a:ext uri="{FF2B5EF4-FFF2-40B4-BE49-F238E27FC236}">
                <a16:creationId xmlns:a16="http://schemas.microsoft.com/office/drawing/2014/main" id="{0EF5731E-1F8D-4F5B-A074-67FC42FE79E6}"/>
              </a:ext>
            </a:extLst>
          </p:cNvPr>
          <p:cNvSpPr/>
          <p:nvPr/>
        </p:nvSpPr>
        <p:spPr>
          <a:xfrm>
            <a:off x="330217" y="5171927"/>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a:t>
            </a:r>
          </a:p>
        </p:txBody>
      </p:sp>
      <p:sp>
        <p:nvSpPr>
          <p:cNvPr id="67" name="Textfeld 66">
            <a:extLst>
              <a:ext uri="{FF2B5EF4-FFF2-40B4-BE49-F238E27FC236}">
                <a16:creationId xmlns:a16="http://schemas.microsoft.com/office/drawing/2014/main" id="{54721E41-B768-43BC-8BBC-EB5CA0E13A40}"/>
              </a:ext>
            </a:extLst>
          </p:cNvPr>
          <p:cNvSpPr txBox="1"/>
          <p:nvPr/>
        </p:nvSpPr>
        <p:spPr>
          <a:xfrm>
            <a:off x="748237" y="4823981"/>
            <a:ext cx="780983"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Specifier</a:t>
            </a:r>
          </a:p>
        </p:txBody>
      </p:sp>
      <p:sp>
        <p:nvSpPr>
          <p:cNvPr id="68" name="Rechteck 67">
            <a:extLst>
              <a:ext uri="{FF2B5EF4-FFF2-40B4-BE49-F238E27FC236}">
                <a16:creationId xmlns:a16="http://schemas.microsoft.com/office/drawing/2014/main" id="{21B0B141-2F06-4EAA-B52F-C49AF21066CB}"/>
              </a:ext>
            </a:extLst>
          </p:cNvPr>
          <p:cNvSpPr/>
          <p:nvPr/>
        </p:nvSpPr>
        <p:spPr>
          <a:xfrm>
            <a:off x="330217" y="4823981"/>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S</a:t>
            </a:r>
          </a:p>
        </p:txBody>
      </p:sp>
      <p:sp>
        <p:nvSpPr>
          <p:cNvPr id="69" name="Textfeld 68">
            <a:extLst>
              <a:ext uri="{FF2B5EF4-FFF2-40B4-BE49-F238E27FC236}">
                <a16:creationId xmlns:a16="http://schemas.microsoft.com/office/drawing/2014/main" id="{009085C8-85B9-4BC4-A06C-EE986A7552DA}"/>
              </a:ext>
            </a:extLst>
          </p:cNvPr>
          <p:cNvSpPr txBox="1"/>
          <p:nvPr/>
        </p:nvSpPr>
        <p:spPr>
          <a:xfrm>
            <a:off x="742146" y="4489634"/>
            <a:ext cx="585417" cy="276999"/>
          </a:xfrm>
          <a:prstGeom prst="rect">
            <a:avLst/>
          </a:prstGeom>
          <a:noFill/>
        </p:spPr>
        <p:txBody>
          <a:bodyPr wrap="none" rtlCol="0">
            <a:spAutoFit/>
          </a:bodyPr>
          <a:lstStyle/>
          <a:p>
            <a:r>
              <a:rPr lang="en-US" sz="1200">
                <a:solidFill>
                  <a:schemeClr val="accent4"/>
                </a:solidFill>
                <a:latin typeface="+mn-lt"/>
                <a:cs typeface="Arial" panose="020B0604020202020204" pitchFamily="34" charset="0"/>
              </a:rPr>
              <a:t>Buyer</a:t>
            </a:r>
          </a:p>
        </p:txBody>
      </p:sp>
      <p:sp>
        <p:nvSpPr>
          <p:cNvPr id="70" name="Rechteck 69">
            <a:extLst>
              <a:ext uri="{FF2B5EF4-FFF2-40B4-BE49-F238E27FC236}">
                <a16:creationId xmlns:a16="http://schemas.microsoft.com/office/drawing/2014/main" id="{EA357FEE-1509-430C-A9D6-A1CCDC492A4D}"/>
              </a:ext>
            </a:extLst>
          </p:cNvPr>
          <p:cNvSpPr/>
          <p:nvPr/>
        </p:nvSpPr>
        <p:spPr>
          <a:xfrm>
            <a:off x="330217" y="4489634"/>
            <a:ext cx="270000" cy="27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050">
                <a:solidFill>
                  <a:schemeClr val="accent4"/>
                </a:solidFill>
                <a:cs typeface="Arial" panose="020B0604020202020204" pitchFamily="34" charset="0"/>
              </a:rPr>
              <a:t>B</a:t>
            </a:r>
          </a:p>
        </p:txBody>
      </p:sp>
      <p:sp>
        <p:nvSpPr>
          <p:cNvPr id="3" name="Fußzeilenplatzhalter 2">
            <a:extLst>
              <a:ext uri="{FF2B5EF4-FFF2-40B4-BE49-F238E27FC236}">
                <a16:creationId xmlns:a16="http://schemas.microsoft.com/office/drawing/2014/main" id="{60B603C5-0611-1ECC-5E79-8E6E5073E126}"/>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2D75477A-D102-6D5E-B2A1-F2BB38991EC5}"/>
              </a:ext>
            </a:extLst>
          </p:cNvPr>
          <p:cNvSpPr>
            <a:spLocks noGrp="1"/>
          </p:cNvSpPr>
          <p:nvPr>
            <p:ph type="sldNum" sz="quarter" idx="11"/>
          </p:nvPr>
        </p:nvSpPr>
        <p:spPr/>
        <p:txBody>
          <a:bodyPr/>
          <a:lstStyle/>
          <a:p>
            <a:fld id="{31D0D8A1-E263-4FBF-9BF3-AA3869F8EB11}" type="slidenum">
              <a:rPr lang="de-DE" smtClean="0"/>
              <a:pPr/>
              <a:t>31</a:t>
            </a:fld>
            <a:endParaRPr lang="de-DE" dirty="0">
              <a:latin typeface="+mn-lt"/>
            </a:endParaRPr>
          </a:p>
        </p:txBody>
      </p:sp>
    </p:spTree>
    <p:extLst>
      <p:ext uri="{BB962C8B-B14F-4D97-AF65-F5344CB8AC3E}">
        <p14:creationId xmlns:p14="http://schemas.microsoft.com/office/powerpoint/2010/main" val="3547917885"/>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dirty="0"/>
              <a:t>2| Relationship Management</a:t>
            </a:r>
          </a:p>
        </p:txBody>
      </p:sp>
      <p:graphicFrame>
        <p:nvGraphicFramePr>
          <p:cNvPr id="20483" name="Object 5"/>
          <p:cNvGraphicFramePr>
            <a:graphicFrameLocks noChangeAspect="1"/>
          </p:cNvGraphicFramePr>
          <p:nvPr/>
        </p:nvGraphicFramePr>
        <p:xfrm>
          <a:off x="334963" y="1268318"/>
          <a:ext cx="11522075" cy="4362450"/>
        </p:xfrm>
        <a:graphic>
          <a:graphicData uri="http://schemas.openxmlformats.org/presentationml/2006/ole">
            <mc:AlternateContent xmlns:mc="http://schemas.openxmlformats.org/markup-compatibility/2006">
              <mc:Choice xmlns:v="urn:schemas-microsoft-com:vml" Requires="v">
                <p:oleObj name="Worksheet" r:id="rId2" imgW="11856732" imgH="4366136" progId="Excel.Sheet.8">
                  <p:embed/>
                </p:oleObj>
              </mc:Choice>
              <mc:Fallback>
                <p:oleObj name="Worksheet" r:id="rId2" imgW="11856732" imgH="4366136" progId="Excel.Sheet.8">
                  <p:embed/>
                  <p:pic>
                    <p:nvPicPr>
                      <p:cNvPr id="20483" name="Object 5"/>
                      <p:cNvPicPr>
                        <a:picLocks noChangeAspect="1" noChangeArrowheads="1"/>
                      </p:cNvPicPr>
                      <p:nvPr/>
                    </p:nvPicPr>
                    <p:blipFill>
                      <a:blip r:embed="rId3"/>
                      <a:srcRect/>
                      <a:stretch>
                        <a:fillRect/>
                      </a:stretch>
                    </p:blipFill>
                    <p:spPr bwMode="auto">
                      <a:xfrm>
                        <a:off x="334963" y="1268318"/>
                        <a:ext cx="11522075" cy="4362450"/>
                      </a:xfrm>
                      <a:prstGeom prst="rect">
                        <a:avLst/>
                      </a:prstGeom>
                      <a:noFill/>
                      <a:ln>
                        <a:noFill/>
                      </a:ln>
                      <a:effectLst/>
                    </p:spPr>
                  </p:pic>
                </p:oleObj>
              </mc:Fallback>
            </mc:AlternateContent>
          </a:graphicData>
        </a:graphic>
      </p:graphicFrame>
      <p:sp>
        <p:nvSpPr>
          <p:cNvPr id="17" name="Rechteck 16">
            <a:extLst>
              <a:ext uri="{FF2B5EF4-FFF2-40B4-BE49-F238E27FC236}">
                <a16:creationId xmlns:a16="http://schemas.microsoft.com/office/drawing/2014/main" id="{A83175D0-344E-40D9-9CD8-7C9F1C0B3ACC}"/>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Alternatively to the graphical </a:t>
            </a:r>
            <a:r>
              <a:rPr lang="en-US" sz="1200" dirty="0" err="1">
                <a:solidFill>
                  <a:schemeClr val="tx1"/>
                </a:solidFill>
                <a:latin typeface="+mn-lt"/>
              </a:rPr>
              <a:t>PowerMap</a:t>
            </a:r>
            <a:r>
              <a:rPr lang="en-US" sz="1200" dirty="0">
                <a:solidFill>
                  <a:schemeClr val="tx1"/>
                </a:solidFill>
                <a:latin typeface="+mn-lt"/>
              </a:rPr>
              <a:t> analysis done 2 slides before, you can also use this easy to handle excel spread sheet.</a:t>
            </a:r>
          </a:p>
          <a:p>
            <a:endParaRPr lang="en-US" sz="1200" dirty="0">
              <a:solidFill>
                <a:schemeClr val="tx1"/>
              </a:solidFill>
              <a:latin typeface="+mn-lt"/>
            </a:endParaRPr>
          </a:p>
          <a:p>
            <a:r>
              <a:rPr lang="en-US" sz="1200" dirty="0">
                <a:solidFill>
                  <a:schemeClr val="tx1"/>
                </a:solidFill>
                <a:latin typeface="+mn-lt"/>
              </a:rPr>
              <a:t>Using the graphical, it is more likely to identify some white spots. So, don‘t miss it.</a:t>
            </a:r>
          </a:p>
          <a:p>
            <a:endParaRPr lang="en-US" sz="1200" dirty="0">
              <a:solidFill>
                <a:schemeClr val="tx1"/>
              </a:solidFill>
              <a:latin typeface="+mn-lt"/>
            </a:endParaRPr>
          </a:p>
        </p:txBody>
      </p:sp>
      <p:sp>
        <p:nvSpPr>
          <p:cNvPr id="12" name="Textfeld 11">
            <a:extLst>
              <a:ext uri="{FF2B5EF4-FFF2-40B4-BE49-F238E27FC236}">
                <a16:creationId xmlns:a16="http://schemas.microsoft.com/office/drawing/2014/main" id="{0C885D5B-2111-473C-9D54-86C86BD4CBEE}"/>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sp>
        <p:nvSpPr>
          <p:cNvPr id="4" name="Fußzeilenplatzhalter 3">
            <a:extLst>
              <a:ext uri="{FF2B5EF4-FFF2-40B4-BE49-F238E27FC236}">
                <a16:creationId xmlns:a16="http://schemas.microsoft.com/office/drawing/2014/main" id="{6C060CD8-FFAD-6F19-01CB-362488BD83EB}"/>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3667AB3A-209E-F9C8-FA89-E05781AA34BC}"/>
              </a:ext>
            </a:extLst>
          </p:cNvPr>
          <p:cNvSpPr>
            <a:spLocks noGrp="1"/>
          </p:cNvSpPr>
          <p:nvPr>
            <p:ph type="sldNum" sz="quarter" idx="11"/>
          </p:nvPr>
        </p:nvSpPr>
        <p:spPr/>
        <p:txBody>
          <a:bodyPr/>
          <a:lstStyle/>
          <a:p>
            <a:fld id="{31D0D8A1-E263-4FBF-9BF3-AA3869F8EB11}" type="slidenum">
              <a:rPr lang="de-DE" smtClean="0"/>
              <a:pPr/>
              <a:t>32</a:t>
            </a:fld>
            <a:endParaRPr lang="de-DE" dirty="0">
              <a:latin typeface="+mn-lt"/>
            </a:endParaRPr>
          </a:p>
        </p:txBody>
      </p:sp>
    </p:spTree>
    <p:extLst>
      <p:ext uri="{BB962C8B-B14F-4D97-AF65-F5344CB8AC3E}">
        <p14:creationId xmlns:p14="http://schemas.microsoft.com/office/powerpoint/2010/main" val="3820215679"/>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5F52C-4D62-4641-A047-E7A85209E0BB}"/>
              </a:ext>
            </a:extLst>
          </p:cNvPr>
          <p:cNvSpPr>
            <a:spLocks noGrp="1"/>
          </p:cNvSpPr>
          <p:nvPr>
            <p:ph type="title"/>
          </p:nvPr>
        </p:nvSpPr>
        <p:spPr/>
        <p:txBody>
          <a:bodyPr/>
          <a:lstStyle/>
          <a:p>
            <a:r>
              <a:rPr lang="en-US" dirty="0"/>
              <a:t>3| Relationship matrix</a:t>
            </a:r>
          </a:p>
        </p:txBody>
      </p:sp>
      <p:sp>
        <p:nvSpPr>
          <p:cNvPr id="6" name="Rechteck 5">
            <a:extLst>
              <a:ext uri="{FF2B5EF4-FFF2-40B4-BE49-F238E27FC236}">
                <a16:creationId xmlns:a16="http://schemas.microsoft.com/office/drawing/2014/main" id="{CB157D5B-9A1E-4CEB-A756-9EF84C1798D0}"/>
              </a:ext>
            </a:extLst>
          </p:cNvPr>
          <p:cNvSpPr/>
          <p:nvPr/>
        </p:nvSpPr>
        <p:spPr bwMode="auto">
          <a:xfrm>
            <a:off x="1147418" y="1567233"/>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(Key Account Manager)</a:t>
            </a:r>
          </a:p>
        </p:txBody>
      </p:sp>
      <p:sp>
        <p:nvSpPr>
          <p:cNvPr id="7" name="Rechteck 6">
            <a:extLst>
              <a:ext uri="{FF2B5EF4-FFF2-40B4-BE49-F238E27FC236}">
                <a16:creationId xmlns:a16="http://schemas.microsoft.com/office/drawing/2014/main" id="{A0AD2051-0EC4-492F-9054-EC323BCF9C0B}"/>
              </a:ext>
            </a:extLst>
          </p:cNvPr>
          <p:cNvSpPr/>
          <p:nvPr/>
        </p:nvSpPr>
        <p:spPr bwMode="auto">
          <a:xfrm>
            <a:off x="837378" y="1340768"/>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dirty="0">
                <a:ln>
                  <a:noFill/>
                </a:ln>
                <a:solidFill>
                  <a:schemeClr val="bg1"/>
                </a:solidFill>
                <a:effectLst/>
                <a:latin typeface="+mn-lt"/>
              </a:rPr>
              <a:t>picture</a:t>
            </a:r>
          </a:p>
        </p:txBody>
      </p:sp>
      <p:sp>
        <p:nvSpPr>
          <p:cNvPr id="14" name="Rechteck 13">
            <a:extLst>
              <a:ext uri="{FF2B5EF4-FFF2-40B4-BE49-F238E27FC236}">
                <a16:creationId xmlns:a16="http://schemas.microsoft.com/office/drawing/2014/main" id="{D3A74FEC-0C7B-4E26-8E45-9553E5ACB09F}"/>
              </a:ext>
            </a:extLst>
          </p:cNvPr>
          <p:cNvSpPr/>
          <p:nvPr/>
        </p:nvSpPr>
        <p:spPr bwMode="auto">
          <a:xfrm>
            <a:off x="1147418" y="2418457"/>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(CEO)</a:t>
            </a:r>
          </a:p>
        </p:txBody>
      </p:sp>
      <p:sp>
        <p:nvSpPr>
          <p:cNvPr id="15" name="Rechteck 14">
            <a:extLst>
              <a:ext uri="{FF2B5EF4-FFF2-40B4-BE49-F238E27FC236}">
                <a16:creationId xmlns:a16="http://schemas.microsoft.com/office/drawing/2014/main" id="{DED61ABB-BAA5-4461-9B9C-66B96AF55B8F}"/>
              </a:ext>
            </a:extLst>
          </p:cNvPr>
          <p:cNvSpPr/>
          <p:nvPr/>
        </p:nvSpPr>
        <p:spPr bwMode="auto">
          <a:xfrm>
            <a:off x="837378" y="2191992"/>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a:ln>
                  <a:noFill/>
                </a:ln>
                <a:solidFill>
                  <a:schemeClr val="bg1"/>
                </a:solidFill>
                <a:effectLst/>
                <a:latin typeface="+mn-lt"/>
              </a:rPr>
              <a:t>picture</a:t>
            </a:r>
          </a:p>
        </p:txBody>
      </p:sp>
      <p:sp>
        <p:nvSpPr>
          <p:cNvPr id="16" name="Rechteck 15">
            <a:extLst>
              <a:ext uri="{FF2B5EF4-FFF2-40B4-BE49-F238E27FC236}">
                <a16:creationId xmlns:a16="http://schemas.microsoft.com/office/drawing/2014/main" id="{79A2408F-A449-4A15-A951-D875D2028F8B}"/>
              </a:ext>
            </a:extLst>
          </p:cNvPr>
          <p:cNvSpPr/>
          <p:nvPr/>
        </p:nvSpPr>
        <p:spPr bwMode="auto">
          <a:xfrm>
            <a:off x="1147418" y="3269681"/>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(Head of xy)</a:t>
            </a:r>
          </a:p>
        </p:txBody>
      </p:sp>
      <p:sp>
        <p:nvSpPr>
          <p:cNvPr id="17" name="Rechteck 16">
            <a:extLst>
              <a:ext uri="{FF2B5EF4-FFF2-40B4-BE49-F238E27FC236}">
                <a16:creationId xmlns:a16="http://schemas.microsoft.com/office/drawing/2014/main" id="{27A4FB01-A3DD-4C1F-9452-85B57E129BDE}"/>
              </a:ext>
            </a:extLst>
          </p:cNvPr>
          <p:cNvSpPr/>
          <p:nvPr/>
        </p:nvSpPr>
        <p:spPr bwMode="auto">
          <a:xfrm>
            <a:off x="837378" y="3043216"/>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a:ln>
                  <a:noFill/>
                </a:ln>
                <a:solidFill>
                  <a:schemeClr val="bg1"/>
                </a:solidFill>
                <a:effectLst/>
                <a:latin typeface="+mn-lt"/>
              </a:rPr>
              <a:t>picture</a:t>
            </a:r>
          </a:p>
        </p:txBody>
      </p:sp>
      <p:sp>
        <p:nvSpPr>
          <p:cNvPr id="18" name="Rechteck 17">
            <a:extLst>
              <a:ext uri="{FF2B5EF4-FFF2-40B4-BE49-F238E27FC236}">
                <a16:creationId xmlns:a16="http://schemas.microsoft.com/office/drawing/2014/main" id="{8B3C7167-5250-4AC6-9CAC-DCEB2B5B8EAD}"/>
              </a:ext>
            </a:extLst>
          </p:cNvPr>
          <p:cNvSpPr/>
          <p:nvPr/>
        </p:nvSpPr>
        <p:spPr bwMode="auto">
          <a:xfrm>
            <a:off x="1147418" y="4120905"/>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(xx)</a:t>
            </a:r>
          </a:p>
        </p:txBody>
      </p:sp>
      <p:sp>
        <p:nvSpPr>
          <p:cNvPr id="19" name="Rechteck 18">
            <a:extLst>
              <a:ext uri="{FF2B5EF4-FFF2-40B4-BE49-F238E27FC236}">
                <a16:creationId xmlns:a16="http://schemas.microsoft.com/office/drawing/2014/main" id="{34167068-5A39-449D-BA27-335C2D323BAC}"/>
              </a:ext>
            </a:extLst>
          </p:cNvPr>
          <p:cNvSpPr/>
          <p:nvPr/>
        </p:nvSpPr>
        <p:spPr bwMode="auto">
          <a:xfrm>
            <a:off x="837378" y="3894440"/>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a:ln>
                  <a:noFill/>
                </a:ln>
                <a:solidFill>
                  <a:schemeClr val="bg1"/>
                </a:solidFill>
                <a:effectLst/>
                <a:latin typeface="+mn-lt"/>
              </a:rPr>
              <a:t>picture</a:t>
            </a:r>
          </a:p>
        </p:txBody>
      </p:sp>
      <p:sp>
        <p:nvSpPr>
          <p:cNvPr id="20" name="Rechteck 19">
            <a:extLst>
              <a:ext uri="{FF2B5EF4-FFF2-40B4-BE49-F238E27FC236}">
                <a16:creationId xmlns:a16="http://schemas.microsoft.com/office/drawing/2014/main" id="{8A606482-E539-43AC-A9FB-3C285BDBE33D}"/>
              </a:ext>
            </a:extLst>
          </p:cNvPr>
          <p:cNvSpPr/>
          <p:nvPr/>
        </p:nvSpPr>
        <p:spPr bwMode="auto">
          <a:xfrm>
            <a:off x="1147418" y="4972129"/>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(xx)</a:t>
            </a:r>
          </a:p>
        </p:txBody>
      </p:sp>
      <p:sp>
        <p:nvSpPr>
          <p:cNvPr id="21" name="Rechteck 20">
            <a:extLst>
              <a:ext uri="{FF2B5EF4-FFF2-40B4-BE49-F238E27FC236}">
                <a16:creationId xmlns:a16="http://schemas.microsoft.com/office/drawing/2014/main" id="{CF6EC415-577B-4D99-8D4A-99DAB107FA13}"/>
              </a:ext>
            </a:extLst>
          </p:cNvPr>
          <p:cNvSpPr/>
          <p:nvPr/>
        </p:nvSpPr>
        <p:spPr bwMode="auto">
          <a:xfrm>
            <a:off x="837378" y="4745664"/>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dirty="0">
                <a:ln>
                  <a:noFill/>
                </a:ln>
                <a:solidFill>
                  <a:schemeClr val="bg1"/>
                </a:solidFill>
                <a:effectLst/>
                <a:latin typeface="+mn-lt"/>
              </a:rPr>
              <a:t>picture</a:t>
            </a:r>
          </a:p>
        </p:txBody>
      </p:sp>
      <p:sp>
        <p:nvSpPr>
          <p:cNvPr id="22" name="Rechteck 21">
            <a:extLst>
              <a:ext uri="{FF2B5EF4-FFF2-40B4-BE49-F238E27FC236}">
                <a16:creationId xmlns:a16="http://schemas.microsoft.com/office/drawing/2014/main" id="{58A36C71-EF2A-4256-89BA-FFEEC3AB7C66}"/>
              </a:ext>
            </a:extLst>
          </p:cNvPr>
          <p:cNvSpPr/>
          <p:nvPr/>
        </p:nvSpPr>
        <p:spPr bwMode="auto">
          <a:xfrm>
            <a:off x="1147418" y="5823353"/>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r"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(xx)</a:t>
            </a:r>
          </a:p>
        </p:txBody>
      </p:sp>
      <p:sp>
        <p:nvSpPr>
          <p:cNvPr id="23" name="Rechteck 22">
            <a:extLst>
              <a:ext uri="{FF2B5EF4-FFF2-40B4-BE49-F238E27FC236}">
                <a16:creationId xmlns:a16="http://schemas.microsoft.com/office/drawing/2014/main" id="{B22B5CDB-9C32-4C80-B22E-D35521C116C4}"/>
              </a:ext>
            </a:extLst>
          </p:cNvPr>
          <p:cNvSpPr/>
          <p:nvPr/>
        </p:nvSpPr>
        <p:spPr bwMode="auto">
          <a:xfrm>
            <a:off x="837378" y="5596888"/>
            <a:ext cx="620079" cy="620079"/>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dirty="0">
                <a:ln>
                  <a:noFill/>
                </a:ln>
                <a:solidFill>
                  <a:schemeClr val="bg1"/>
                </a:solidFill>
                <a:effectLst/>
                <a:latin typeface="+mn-lt"/>
              </a:rPr>
              <a:t>picture</a:t>
            </a:r>
          </a:p>
        </p:txBody>
      </p:sp>
      <p:sp>
        <p:nvSpPr>
          <p:cNvPr id="24" name="Rechteck 23">
            <a:extLst>
              <a:ext uri="{FF2B5EF4-FFF2-40B4-BE49-F238E27FC236}">
                <a16:creationId xmlns:a16="http://schemas.microsoft.com/office/drawing/2014/main" id="{2A35C468-1FDF-4CAC-A28A-D36878D1B90A}"/>
              </a:ext>
            </a:extLst>
          </p:cNvPr>
          <p:cNvSpPr/>
          <p:nvPr/>
        </p:nvSpPr>
        <p:spPr bwMode="auto">
          <a:xfrm>
            <a:off x="6898073" y="2418457"/>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(CEO)</a:t>
            </a:r>
          </a:p>
        </p:txBody>
      </p:sp>
      <p:sp>
        <p:nvSpPr>
          <p:cNvPr id="25" name="Rechteck 24">
            <a:extLst>
              <a:ext uri="{FF2B5EF4-FFF2-40B4-BE49-F238E27FC236}">
                <a16:creationId xmlns:a16="http://schemas.microsoft.com/office/drawing/2014/main" id="{BD66FF1D-8F9F-4E93-B846-477F44803FC0}"/>
              </a:ext>
            </a:extLst>
          </p:cNvPr>
          <p:cNvSpPr/>
          <p:nvPr/>
        </p:nvSpPr>
        <p:spPr bwMode="auto">
          <a:xfrm>
            <a:off x="6898073" y="3269681"/>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(Head of xy)</a:t>
            </a:r>
          </a:p>
        </p:txBody>
      </p:sp>
      <p:sp>
        <p:nvSpPr>
          <p:cNvPr id="26" name="Rechteck 25">
            <a:extLst>
              <a:ext uri="{FF2B5EF4-FFF2-40B4-BE49-F238E27FC236}">
                <a16:creationId xmlns:a16="http://schemas.microsoft.com/office/drawing/2014/main" id="{0E1984D4-EEFB-4F06-ADE0-D5E125523D14}"/>
              </a:ext>
            </a:extLst>
          </p:cNvPr>
          <p:cNvSpPr/>
          <p:nvPr/>
        </p:nvSpPr>
        <p:spPr bwMode="auto">
          <a:xfrm>
            <a:off x="6898073" y="4120905"/>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(xx)</a:t>
            </a:r>
          </a:p>
        </p:txBody>
      </p:sp>
      <p:sp>
        <p:nvSpPr>
          <p:cNvPr id="27" name="Rechteck 26">
            <a:extLst>
              <a:ext uri="{FF2B5EF4-FFF2-40B4-BE49-F238E27FC236}">
                <a16:creationId xmlns:a16="http://schemas.microsoft.com/office/drawing/2014/main" id="{EC0990EE-68FA-4924-8E0E-017A2FFE6AA1}"/>
              </a:ext>
            </a:extLst>
          </p:cNvPr>
          <p:cNvSpPr/>
          <p:nvPr/>
        </p:nvSpPr>
        <p:spPr bwMode="auto">
          <a:xfrm>
            <a:off x="6898073" y="4972129"/>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(xx)</a:t>
            </a:r>
          </a:p>
        </p:txBody>
      </p:sp>
      <p:sp>
        <p:nvSpPr>
          <p:cNvPr id="28" name="Rechteck 27">
            <a:extLst>
              <a:ext uri="{FF2B5EF4-FFF2-40B4-BE49-F238E27FC236}">
                <a16:creationId xmlns:a16="http://schemas.microsoft.com/office/drawing/2014/main" id="{0B6ABD68-A819-45D8-A819-CA5CD9721EAB}"/>
              </a:ext>
            </a:extLst>
          </p:cNvPr>
          <p:cNvSpPr/>
          <p:nvPr/>
        </p:nvSpPr>
        <p:spPr bwMode="auto">
          <a:xfrm>
            <a:off x="6898073" y="5823353"/>
            <a:ext cx="4094471" cy="504056"/>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a:ln>
                  <a:noFill/>
                </a:ln>
                <a:solidFill>
                  <a:schemeClr val="accent4"/>
                </a:solidFill>
                <a:effectLst/>
                <a:latin typeface="+mn-lt"/>
              </a:rPr>
              <a:t>Max Meier (xx)</a:t>
            </a:r>
          </a:p>
        </p:txBody>
      </p:sp>
      <p:cxnSp>
        <p:nvCxnSpPr>
          <p:cNvPr id="30" name="Gerader Verbinder 29">
            <a:extLst>
              <a:ext uri="{FF2B5EF4-FFF2-40B4-BE49-F238E27FC236}">
                <a16:creationId xmlns:a16="http://schemas.microsoft.com/office/drawing/2014/main" id="{4A10BC42-D17B-46BB-B654-D9CAB92ACD20}"/>
              </a:ext>
            </a:extLst>
          </p:cNvPr>
          <p:cNvCxnSpPr/>
          <p:nvPr/>
        </p:nvCxnSpPr>
        <p:spPr bwMode="auto">
          <a:xfrm>
            <a:off x="5241889" y="2670485"/>
            <a:ext cx="1656184" cy="0"/>
          </a:xfrm>
          <a:prstGeom prst="line">
            <a:avLst/>
          </a:prstGeom>
          <a:solidFill>
            <a:schemeClr val="accent1"/>
          </a:solidFill>
          <a:ln w="2857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1" name="Gerader Verbinder 30">
            <a:extLst>
              <a:ext uri="{FF2B5EF4-FFF2-40B4-BE49-F238E27FC236}">
                <a16:creationId xmlns:a16="http://schemas.microsoft.com/office/drawing/2014/main" id="{CAD369DD-C84F-499B-8775-72C37D4965FB}"/>
              </a:ext>
            </a:extLst>
          </p:cNvPr>
          <p:cNvCxnSpPr/>
          <p:nvPr/>
        </p:nvCxnSpPr>
        <p:spPr bwMode="auto">
          <a:xfrm>
            <a:off x="5241889" y="3521709"/>
            <a:ext cx="1656184" cy="0"/>
          </a:xfrm>
          <a:prstGeom prst="line">
            <a:avLst/>
          </a:prstGeom>
          <a:solidFill>
            <a:schemeClr val="accent1"/>
          </a:solidFill>
          <a:ln w="2857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2" name="Gerader Verbinder 31">
            <a:extLst>
              <a:ext uri="{FF2B5EF4-FFF2-40B4-BE49-F238E27FC236}">
                <a16:creationId xmlns:a16="http://schemas.microsoft.com/office/drawing/2014/main" id="{63E6B21F-DE53-49D7-B709-4C1657CDA84B}"/>
              </a:ext>
            </a:extLst>
          </p:cNvPr>
          <p:cNvCxnSpPr/>
          <p:nvPr/>
        </p:nvCxnSpPr>
        <p:spPr bwMode="auto">
          <a:xfrm>
            <a:off x="5241889" y="4372933"/>
            <a:ext cx="1656184" cy="0"/>
          </a:xfrm>
          <a:prstGeom prst="line">
            <a:avLst/>
          </a:prstGeom>
          <a:solidFill>
            <a:schemeClr val="accent1"/>
          </a:solidFill>
          <a:ln w="2857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3" name="Gerader Verbinder 32">
            <a:extLst>
              <a:ext uri="{FF2B5EF4-FFF2-40B4-BE49-F238E27FC236}">
                <a16:creationId xmlns:a16="http://schemas.microsoft.com/office/drawing/2014/main" id="{82AC0980-C2E2-4912-9A12-C0E957EBCF99}"/>
              </a:ext>
            </a:extLst>
          </p:cNvPr>
          <p:cNvCxnSpPr/>
          <p:nvPr/>
        </p:nvCxnSpPr>
        <p:spPr bwMode="auto">
          <a:xfrm>
            <a:off x="5241889" y="5224157"/>
            <a:ext cx="1656184" cy="0"/>
          </a:xfrm>
          <a:prstGeom prst="line">
            <a:avLst/>
          </a:prstGeom>
          <a:solidFill>
            <a:schemeClr val="accent1"/>
          </a:solidFill>
          <a:ln w="2857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4" name="Gerader Verbinder 33">
            <a:extLst>
              <a:ext uri="{FF2B5EF4-FFF2-40B4-BE49-F238E27FC236}">
                <a16:creationId xmlns:a16="http://schemas.microsoft.com/office/drawing/2014/main" id="{91ADDCF8-90DE-4613-90A0-77F60EA29D39}"/>
              </a:ext>
            </a:extLst>
          </p:cNvPr>
          <p:cNvCxnSpPr/>
          <p:nvPr/>
        </p:nvCxnSpPr>
        <p:spPr bwMode="auto">
          <a:xfrm>
            <a:off x="5241889" y="6075381"/>
            <a:ext cx="1656184" cy="0"/>
          </a:xfrm>
          <a:prstGeom prst="line">
            <a:avLst/>
          </a:prstGeom>
          <a:solidFill>
            <a:schemeClr val="accent1"/>
          </a:solidFill>
          <a:ln w="2857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29" name="Rechteck 28">
            <a:extLst>
              <a:ext uri="{FF2B5EF4-FFF2-40B4-BE49-F238E27FC236}">
                <a16:creationId xmlns:a16="http://schemas.microsoft.com/office/drawing/2014/main" id="{C4D1C3ED-FC1A-4C82-BCC5-6431D5ADE290}"/>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a:t>
            </a:r>
          </a:p>
          <a:p>
            <a:r>
              <a:rPr lang="en-US" sz="1200">
                <a:solidFill>
                  <a:schemeClr val="tx1"/>
                </a:solidFill>
                <a:latin typeface="+mn-lt"/>
              </a:rPr>
              <a:t> </a:t>
            </a:r>
          </a:p>
        </p:txBody>
      </p:sp>
      <p:sp>
        <p:nvSpPr>
          <p:cNvPr id="5" name="Rechteck 4">
            <a:extLst>
              <a:ext uri="{FF2B5EF4-FFF2-40B4-BE49-F238E27FC236}">
                <a16:creationId xmlns:a16="http://schemas.microsoft.com/office/drawing/2014/main" id="{3F315F20-9550-07AC-3FC5-C98EBA55E9DF}"/>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Use in customer meeting
</a:t>
            </a:r>
            <a:r>
              <a:rPr lang="en-US" sz="1200" dirty="0">
                <a:solidFill>
                  <a:schemeClr val="tx1"/>
                </a:solidFill>
                <a:latin typeface="+mn-lt"/>
              </a:rPr>
              <a:t>With this slide, you can show the customer the responsibilities in the team as well as the networking between the companies.</a:t>
            </a:r>
            <a:endParaRPr lang="de-DE" sz="1200" dirty="0">
              <a:solidFill>
                <a:schemeClr val="tx1"/>
              </a:solidFill>
              <a:highlight>
                <a:srgbClr val="FFFF00"/>
              </a:highlight>
              <a:latin typeface="+mn-lt"/>
            </a:endParaRPr>
          </a:p>
        </p:txBody>
      </p:sp>
      <p:sp>
        <p:nvSpPr>
          <p:cNvPr id="8" name="Fußzeilenplatzhalter 7">
            <a:extLst>
              <a:ext uri="{FF2B5EF4-FFF2-40B4-BE49-F238E27FC236}">
                <a16:creationId xmlns:a16="http://schemas.microsoft.com/office/drawing/2014/main" id="{C4095A18-F2BC-0E60-E16F-66A8479E0579}"/>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9" name="Foliennummernplatzhalter 8">
            <a:extLst>
              <a:ext uri="{FF2B5EF4-FFF2-40B4-BE49-F238E27FC236}">
                <a16:creationId xmlns:a16="http://schemas.microsoft.com/office/drawing/2014/main" id="{39C52D91-95C3-47FC-487E-20108896F978}"/>
              </a:ext>
            </a:extLst>
          </p:cNvPr>
          <p:cNvSpPr>
            <a:spLocks noGrp="1"/>
          </p:cNvSpPr>
          <p:nvPr>
            <p:ph type="sldNum" sz="quarter" idx="11"/>
          </p:nvPr>
        </p:nvSpPr>
        <p:spPr/>
        <p:txBody>
          <a:bodyPr/>
          <a:lstStyle/>
          <a:p>
            <a:fld id="{31D0D8A1-E263-4FBF-9BF3-AA3869F8EB11}" type="slidenum">
              <a:rPr lang="de-DE" smtClean="0"/>
              <a:pPr/>
              <a:t>33</a:t>
            </a:fld>
            <a:endParaRPr lang="de-DE" dirty="0">
              <a:latin typeface="+mn-lt"/>
            </a:endParaRPr>
          </a:p>
        </p:txBody>
      </p:sp>
    </p:spTree>
    <p:extLst>
      <p:ext uri="{BB962C8B-B14F-4D97-AF65-F5344CB8AC3E}">
        <p14:creationId xmlns:p14="http://schemas.microsoft.com/office/powerpoint/2010/main" val="336887927"/>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2A662F8-B716-4D48-A58A-E9ADB13BE584}"/>
              </a:ext>
            </a:extLst>
          </p:cNvPr>
          <p:cNvSpPr>
            <a:spLocks noGrp="1"/>
          </p:cNvSpPr>
          <p:nvPr>
            <p:ph type="title"/>
          </p:nvPr>
        </p:nvSpPr>
        <p:spPr/>
        <p:txBody>
          <a:bodyPr/>
          <a:lstStyle/>
          <a:p>
            <a:r>
              <a:rPr lang="en-US" dirty="0"/>
              <a:t>Analysis of one's own position
</a:t>
            </a:r>
            <a:endParaRPr lang="de-DE" dirty="0"/>
          </a:p>
        </p:txBody>
      </p:sp>
      <p:sp>
        <p:nvSpPr>
          <p:cNvPr id="8" name="Fußzeilenplatzhalter 7">
            <a:extLst>
              <a:ext uri="{FF2B5EF4-FFF2-40B4-BE49-F238E27FC236}">
                <a16:creationId xmlns:a16="http://schemas.microsoft.com/office/drawing/2014/main" id="{76971FB2-BFE1-5BB5-1FEB-86ED248F7854}"/>
              </a:ext>
            </a:extLst>
          </p:cNvPr>
          <p:cNvSpPr>
            <a:spLocks noGrp="1"/>
          </p:cNvSpPr>
          <p:nvPr>
            <p:ph type="ftr" sz="quarter" idx="10"/>
          </p:nvPr>
        </p:nvSpPr>
        <p:spPr/>
        <p:txBody>
          <a:bodyPr/>
          <a:lstStyle/>
          <a:p>
            <a:r>
              <a:rPr lang="en-US"/>
              <a:t>Key Account Plan Template - Hartmut Sieck - www.sieck-consulting.de</a:t>
            </a:r>
            <a:endParaRPr lang="de-DE" dirty="0"/>
          </a:p>
        </p:txBody>
      </p:sp>
      <p:sp>
        <p:nvSpPr>
          <p:cNvPr id="9" name="Foliennummernplatzhalter 8">
            <a:extLst>
              <a:ext uri="{FF2B5EF4-FFF2-40B4-BE49-F238E27FC236}">
                <a16:creationId xmlns:a16="http://schemas.microsoft.com/office/drawing/2014/main" id="{3292B9DB-B381-D5A4-393F-D029D013729A}"/>
              </a:ext>
            </a:extLst>
          </p:cNvPr>
          <p:cNvSpPr>
            <a:spLocks noGrp="1"/>
          </p:cNvSpPr>
          <p:nvPr>
            <p:ph type="sldNum" sz="quarter" idx="11"/>
          </p:nvPr>
        </p:nvSpPr>
        <p:spPr/>
        <p:txBody>
          <a:bodyPr/>
          <a:lstStyle/>
          <a:p>
            <a:fld id="{31D0D8A1-E263-4FBF-9BF3-AA3869F8EB11}" type="slidenum">
              <a:rPr lang="de-DE" smtClean="0"/>
              <a:pPr/>
              <a:t>34</a:t>
            </a:fld>
            <a:endParaRPr lang="de-DE" dirty="0"/>
          </a:p>
        </p:txBody>
      </p:sp>
    </p:spTree>
    <p:extLst>
      <p:ext uri="{BB962C8B-B14F-4D97-AF65-F5344CB8AC3E}">
        <p14:creationId xmlns:p14="http://schemas.microsoft.com/office/powerpoint/2010/main" val="2638371987"/>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6E81B5C-E7C8-486F-AEEB-2DA44C5304B5}"/>
              </a:ext>
            </a:extLst>
          </p:cNvPr>
          <p:cNvSpPr>
            <a:spLocks noGrp="1"/>
          </p:cNvSpPr>
          <p:nvPr>
            <p:ph type="title"/>
          </p:nvPr>
        </p:nvSpPr>
        <p:spPr/>
        <p:txBody>
          <a:bodyPr/>
          <a:lstStyle/>
          <a:p>
            <a:r>
              <a:rPr lang="en-US" dirty="0"/>
              <a:t>2| Our company top topics and initiatives</a:t>
            </a:r>
          </a:p>
        </p:txBody>
      </p:sp>
      <p:graphicFrame>
        <p:nvGraphicFramePr>
          <p:cNvPr id="5" name="Tabelle 5">
            <a:extLst>
              <a:ext uri="{FF2B5EF4-FFF2-40B4-BE49-F238E27FC236}">
                <a16:creationId xmlns:a16="http://schemas.microsoft.com/office/drawing/2014/main" id="{4A79B1F0-258A-410B-B584-144750E927C9}"/>
              </a:ext>
            </a:extLst>
          </p:cNvPr>
          <p:cNvGraphicFramePr>
            <a:graphicFrameLocks noGrp="1"/>
          </p:cNvGraphicFramePr>
          <p:nvPr>
            <p:extLst>
              <p:ext uri="{D42A27DB-BD31-4B8C-83A1-F6EECF244321}">
                <p14:modId xmlns:p14="http://schemas.microsoft.com/office/powerpoint/2010/main" val="4223067021"/>
              </p:ext>
            </p:extLst>
          </p:nvPr>
        </p:nvGraphicFramePr>
        <p:xfrm>
          <a:off x="335360" y="1268760"/>
          <a:ext cx="11604372" cy="5040561"/>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901093">
                  <a:extLst>
                    <a:ext uri="{9D8B030D-6E8A-4147-A177-3AD203B41FA5}">
                      <a16:colId xmlns:a16="http://schemas.microsoft.com/office/drawing/2014/main" val="2097951506"/>
                    </a:ext>
                  </a:extLst>
                </a:gridCol>
                <a:gridCol w="2901093">
                  <a:extLst>
                    <a:ext uri="{9D8B030D-6E8A-4147-A177-3AD203B41FA5}">
                      <a16:colId xmlns:a16="http://schemas.microsoft.com/office/drawing/2014/main" val="4287178311"/>
                    </a:ext>
                  </a:extLst>
                </a:gridCol>
                <a:gridCol w="2901093">
                  <a:extLst>
                    <a:ext uri="{9D8B030D-6E8A-4147-A177-3AD203B41FA5}">
                      <a16:colId xmlns:a16="http://schemas.microsoft.com/office/drawing/2014/main" val="150953804"/>
                    </a:ext>
                  </a:extLst>
                </a:gridCol>
                <a:gridCol w="2901093">
                  <a:extLst>
                    <a:ext uri="{9D8B030D-6E8A-4147-A177-3AD203B41FA5}">
                      <a16:colId xmlns:a16="http://schemas.microsoft.com/office/drawing/2014/main" val="2320015269"/>
                    </a:ext>
                  </a:extLst>
                </a:gridCol>
              </a:tblGrid>
              <a:tr h="797189">
                <a:tc>
                  <a:txBody>
                    <a:bodyPr/>
                    <a:lstStyle/>
                    <a:p>
                      <a:pPr algn="ctr">
                        <a:spcAft>
                          <a:spcPts val="0"/>
                        </a:spcAft>
                      </a:pPr>
                      <a:r>
                        <a:rPr lang="en-US" sz="1200" noProof="0" dirty="0">
                          <a:solidFill>
                            <a:schemeClr val="bg1"/>
                          </a:solidFill>
                          <a:effectLst/>
                          <a:latin typeface="+mj-lt"/>
                          <a:ea typeface="Calibri" panose="020F0502020204030204" pitchFamily="34" charset="0"/>
                        </a:rPr>
                        <a:t>Our focus topics / targets</a:t>
                      </a:r>
                    </a:p>
                  </a:txBody>
                  <a:tcPr marL="68580" marR="68580" marT="0" marB="0">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spcAft>
                          <a:spcPts val="0"/>
                        </a:spcAft>
                      </a:pPr>
                      <a:r>
                        <a:rPr lang="en-US" sz="1200" noProof="0" dirty="0">
                          <a:solidFill>
                            <a:schemeClr val="bg1"/>
                          </a:solidFill>
                          <a:effectLst/>
                          <a:latin typeface="+mj-lt"/>
                          <a:ea typeface="Calibri" panose="020F0502020204030204" pitchFamily="34" charset="0"/>
                        </a:rPr>
                        <a:t>Supports the objective / initiative of the Key Account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spcAft>
                          <a:spcPts val="0"/>
                        </a:spcAft>
                      </a:pPr>
                      <a:r>
                        <a:rPr lang="en-US" sz="1200" noProof="0" dirty="0">
                          <a:solidFill>
                            <a:schemeClr val="bg1"/>
                          </a:solidFill>
                          <a:effectLst/>
                          <a:latin typeface="+mj-lt"/>
                        </a:rPr>
                        <a:t>Sponsor / Key Owner / decision maker with the Key Account organization</a:t>
                      </a:r>
                      <a:endParaRPr lang="en-US" sz="1200" b="1" kern="1200" noProof="0" dirty="0">
                        <a:solidFill>
                          <a:schemeClr val="bg1"/>
                        </a:solidFill>
                        <a:effectLst/>
                        <a:latin typeface="+mj-lt"/>
                        <a:ea typeface="Calibri" panose="020F0502020204030204" pitchFamily="34" charset="0"/>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spcAft>
                          <a:spcPts val="0"/>
                        </a:spcAft>
                      </a:pPr>
                      <a:r>
                        <a:rPr lang="en-US" sz="1200" noProof="0" dirty="0">
                          <a:solidFill>
                            <a:schemeClr val="bg1"/>
                          </a:solidFill>
                          <a:effectLst/>
                          <a:latin typeface="+mj-lt"/>
                          <a:ea typeface="Calibri" panose="020F0502020204030204" pitchFamily="34" charset="0"/>
                        </a:rPr>
                        <a:t>Conclusions:</a:t>
                      </a:r>
                    </a:p>
                    <a:p>
                      <a:pPr algn="ctr">
                        <a:spcAft>
                          <a:spcPts val="0"/>
                        </a:spcAft>
                      </a:pPr>
                      <a:r>
                        <a:rPr lang="en-US" sz="1200" noProof="0" dirty="0">
                          <a:solidFill>
                            <a:schemeClr val="bg1"/>
                          </a:solidFill>
                          <a:effectLst/>
                          <a:latin typeface="+mj-lt"/>
                          <a:ea typeface="Calibri" panose="020F0502020204030204" pitchFamily="34" charset="0"/>
                        </a:rPr>
                        <a:t>Additional Sales Potential (yes/no in €)</a:t>
                      </a:r>
                    </a:p>
                  </a:txBody>
                  <a:tcPr marL="68580" marR="68580" marT="0" marB="0">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81374389"/>
                  </a:ext>
                </a:extLst>
              </a:tr>
              <a:tr h="606196">
                <a:tc>
                  <a:txBody>
                    <a:bodyPr/>
                    <a:lstStyle/>
                    <a:p>
                      <a:r>
                        <a:rPr lang="en-US" sz="1200" noProof="0" dirty="0">
                          <a:solidFill>
                            <a:schemeClr val="accent4"/>
                          </a:solidFill>
                          <a:latin typeface="+mj-lt"/>
                        </a:rPr>
                        <a:t>E-Business (e-invoicing) – paper less interaction with customers</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latin typeface="+mj-lt"/>
                        </a:rPr>
                        <a:t>Supports cost cutting initiative of the Key Account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latin typeface="+mj-lt"/>
                        </a:rPr>
                        <a:t>Topic should be of interest for head of procurement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bg1"/>
                          </a:solidFill>
                          <a:latin typeface="+mj-lt"/>
                        </a:rPr>
                        <a:t>?</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4625870"/>
                  </a:ext>
                </a:extLst>
              </a:tr>
              <a:tr h="606196">
                <a:tc>
                  <a:txBody>
                    <a:bodyPr/>
                    <a:lstStyle/>
                    <a:p>
                      <a:endParaRPr lang="en-US" sz="1200" noProof="0" dirty="0">
                        <a:solidFill>
                          <a:schemeClr val="accent4"/>
                        </a:solidFill>
                        <a:latin typeface="+mj-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j-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629162368"/>
                  </a:ext>
                </a:extLst>
              </a:tr>
              <a:tr h="606196">
                <a:tc>
                  <a:txBody>
                    <a:bodyPr/>
                    <a:lstStyle/>
                    <a:p>
                      <a:endParaRPr lang="en-US" sz="1200" noProof="0" dirty="0">
                        <a:solidFill>
                          <a:schemeClr val="accent4"/>
                        </a:solidFill>
                        <a:latin typeface="+mj-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j-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946362358"/>
                  </a:ext>
                </a:extLst>
              </a:tr>
              <a:tr h="606196">
                <a:tc>
                  <a:txBody>
                    <a:bodyPr/>
                    <a:lstStyle/>
                    <a:p>
                      <a:endParaRPr lang="en-US" sz="1200" noProof="0">
                        <a:solidFill>
                          <a:schemeClr val="accent4"/>
                        </a:solidFill>
                        <a:latin typeface="+mj-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j-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2924037850"/>
                  </a:ext>
                </a:extLst>
              </a:tr>
              <a:tr h="606196">
                <a:tc>
                  <a:txBody>
                    <a:bodyPr/>
                    <a:lstStyle/>
                    <a:p>
                      <a:endParaRPr lang="en-US" sz="1200" noProof="0">
                        <a:solidFill>
                          <a:schemeClr val="accent4"/>
                        </a:solidFill>
                        <a:latin typeface="+mj-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j-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2194612564"/>
                  </a:ext>
                </a:extLst>
              </a:tr>
              <a:tr h="606196">
                <a:tc>
                  <a:txBody>
                    <a:bodyPr/>
                    <a:lstStyle/>
                    <a:p>
                      <a:endParaRPr lang="en-US" sz="1200" noProof="0">
                        <a:solidFill>
                          <a:schemeClr val="accent4"/>
                        </a:solidFill>
                        <a:latin typeface="+mj-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j-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293590194"/>
                  </a:ext>
                </a:extLst>
              </a:tr>
              <a:tr h="606196">
                <a:tc>
                  <a:txBody>
                    <a:bodyPr/>
                    <a:lstStyle/>
                    <a:p>
                      <a:endParaRPr lang="en-US" sz="1200" noProof="0">
                        <a:solidFill>
                          <a:schemeClr val="accent4"/>
                        </a:solidFill>
                        <a:latin typeface="+mj-lt"/>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latin typeface="+mj-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bg1"/>
                        </a:solidFill>
                        <a:latin typeface="+mj-lt"/>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59468134"/>
                  </a:ext>
                </a:extLst>
              </a:tr>
            </a:tbl>
          </a:graphicData>
        </a:graphic>
      </p:graphicFrame>
      <p:sp>
        <p:nvSpPr>
          <p:cNvPr id="10" name="Rechteck 9">
            <a:extLst>
              <a:ext uri="{FF2B5EF4-FFF2-40B4-BE49-F238E27FC236}">
                <a16:creationId xmlns:a16="http://schemas.microsoft.com/office/drawing/2014/main" id="{9FBBCE99-5C09-4ADE-9137-3DAA2A8C2502}"/>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This slide is often used in key account plans of consulting or IT companies.</a:t>
            </a:r>
          </a:p>
        </p:txBody>
      </p:sp>
      <p:sp>
        <p:nvSpPr>
          <p:cNvPr id="6" name="Fußzeilenplatzhalter 5">
            <a:extLst>
              <a:ext uri="{FF2B5EF4-FFF2-40B4-BE49-F238E27FC236}">
                <a16:creationId xmlns:a16="http://schemas.microsoft.com/office/drawing/2014/main" id="{372CDB70-8CA1-90F7-786D-4F3A965581A2}"/>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6B66BB47-BDE4-35A0-1AA6-100C7A68242E}"/>
              </a:ext>
            </a:extLst>
          </p:cNvPr>
          <p:cNvSpPr>
            <a:spLocks noGrp="1"/>
          </p:cNvSpPr>
          <p:nvPr>
            <p:ph type="sldNum" sz="quarter" idx="11"/>
          </p:nvPr>
        </p:nvSpPr>
        <p:spPr/>
        <p:txBody>
          <a:bodyPr/>
          <a:lstStyle/>
          <a:p>
            <a:fld id="{31D0D8A1-E263-4FBF-9BF3-AA3869F8EB11}" type="slidenum">
              <a:rPr lang="de-DE" smtClean="0"/>
              <a:pPr/>
              <a:t>35</a:t>
            </a:fld>
            <a:endParaRPr lang="de-DE" dirty="0">
              <a:latin typeface="+mn-lt"/>
            </a:endParaRPr>
          </a:p>
        </p:txBody>
      </p:sp>
    </p:spTree>
    <p:extLst>
      <p:ext uri="{BB962C8B-B14F-4D97-AF65-F5344CB8AC3E}">
        <p14:creationId xmlns:p14="http://schemas.microsoft.com/office/powerpoint/2010/main" val="2476316110"/>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hteck 11"/>
          <p:cNvSpPr>
            <a:spLocks noChangeArrowheads="1"/>
          </p:cNvSpPr>
          <p:nvPr/>
        </p:nvSpPr>
        <p:spPr bwMode="auto">
          <a:xfrm rot="-5400000">
            <a:off x="4975900" y="-3355553"/>
            <a:ext cx="2240208" cy="11521279"/>
          </a:xfrm>
          <a:prstGeom prst="rect">
            <a:avLst/>
          </a:prstGeom>
          <a:solidFill>
            <a:srgbClr val="293133"/>
          </a:solidFill>
          <a:ln>
            <a:noFill/>
          </a:ln>
          <a:effectLst>
            <a:outerShdw blurRad="50800" dist="38100" dir="2700000" algn="tl" rotWithShape="0">
              <a:prstClr val="black">
                <a:alpha val="40000"/>
              </a:prstClr>
            </a:outerShdw>
          </a:effectLst>
        </p:spPr>
        <p:txBody>
          <a:bodyPr anchor="t"/>
          <a:lstStyle/>
          <a:p>
            <a:pPr algn="ctr"/>
            <a:r>
              <a:rPr lang="en-US" sz="1800" dirty="0">
                <a:solidFill>
                  <a:schemeClr val="bg1"/>
                </a:solidFill>
                <a:latin typeface="+mn-lt"/>
              </a:rPr>
              <a:t>Internal</a:t>
            </a:r>
          </a:p>
          <a:p>
            <a:pPr algn="ctr"/>
            <a:r>
              <a:rPr lang="en-US" sz="1800" dirty="0">
                <a:solidFill>
                  <a:schemeClr val="bg1"/>
                </a:solidFill>
                <a:latin typeface="+mn-lt"/>
              </a:rPr>
              <a:t>factors</a:t>
            </a:r>
          </a:p>
        </p:txBody>
      </p:sp>
      <p:sp>
        <p:nvSpPr>
          <p:cNvPr id="8204" name="Rechteck 12"/>
          <p:cNvSpPr>
            <a:spLocks noChangeArrowheads="1"/>
          </p:cNvSpPr>
          <p:nvPr/>
        </p:nvSpPr>
        <p:spPr bwMode="auto">
          <a:xfrm rot="-5400000">
            <a:off x="4975913" y="-1075495"/>
            <a:ext cx="2240208" cy="11521309"/>
          </a:xfrm>
          <a:prstGeom prst="rect">
            <a:avLst/>
          </a:prstGeom>
          <a:solidFill>
            <a:srgbClr val="293133"/>
          </a:solidFill>
          <a:ln>
            <a:noFill/>
          </a:ln>
          <a:effectLst>
            <a:outerShdw blurRad="50800" dist="38100" dir="2700000" algn="tl" rotWithShape="0">
              <a:prstClr val="black">
                <a:alpha val="40000"/>
              </a:prstClr>
            </a:outerShdw>
          </a:effectLst>
        </p:spPr>
        <p:txBody>
          <a:bodyPr anchor="t"/>
          <a:lstStyle/>
          <a:p>
            <a:pPr algn="ctr"/>
            <a:r>
              <a:rPr lang="en-US" sz="1800" dirty="0">
                <a:solidFill>
                  <a:schemeClr val="bg1"/>
                </a:solidFill>
                <a:latin typeface="+mn-lt"/>
              </a:rPr>
              <a:t>External</a:t>
            </a:r>
          </a:p>
          <a:p>
            <a:pPr algn="ctr"/>
            <a:r>
              <a:rPr lang="en-US" sz="1800" dirty="0">
                <a:solidFill>
                  <a:schemeClr val="bg1"/>
                </a:solidFill>
                <a:latin typeface="+mn-lt"/>
              </a:rPr>
              <a:t>factors</a:t>
            </a:r>
          </a:p>
        </p:txBody>
      </p:sp>
      <p:sp>
        <p:nvSpPr>
          <p:cNvPr id="8195" name="Rechteck 3"/>
          <p:cNvSpPr>
            <a:spLocks noChangeArrowheads="1"/>
          </p:cNvSpPr>
          <p:nvPr/>
        </p:nvSpPr>
        <p:spPr bwMode="auto">
          <a:xfrm>
            <a:off x="1272032" y="1361086"/>
            <a:ext cx="5184000" cy="2088000"/>
          </a:xfrm>
          <a:prstGeom prst="rect">
            <a:avLst/>
          </a:prstGeom>
          <a:solidFill>
            <a:srgbClr val="F1EFED"/>
          </a:solidFill>
          <a:ln w="19050" algn="ctr">
            <a:solidFill>
              <a:schemeClr val="bg1"/>
            </a:solidFill>
            <a:round/>
            <a:headEnd/>
            <a:tailEnd/>
          </a:ln>
          <a:effectLst>
            <a:outerShdw blurRad="50800" dist="38100" dir="2700000" algn="tl" rotWithShape="0">
              <a:prstClr val="black">
                <a:alpha val="40000"/>
              </a:prstClr>
            </a:outerShdw>
          </a:effectLst>
        </p:spPr>
        <p:txBody>
          <a:bodyPr/>
          <a:lstStyle/>
          <a:p>
            <a:r>
              <a:rPr lang="en-US" sz="1200" b="1" dirty="0">
                <a:solidFill>
                  <a:schemeClr val="accent4"/>
                </a:solidFill>
                <a:latin typeface="+mn-lt"/>
              </a:rPr>
              <a:t>Strengths </a:t>
            </a:r>
          </a:p>
          <a:p>
            <a:pPr marL="171450" indent="-171450">
              <a:buFont typeface="Arial" panose="020B0604020202020204" pitchFamily="34" charset="0"/>
              <a:buChar char="•"/>
            </a:pPr>
            <a:r>
              <a:rPr lang="en-US" sz="1200" dirty="0">
                <a:solidFill>
                  <a:schemeClr val="accent4"/>
                </a:solidFill>
                <a:latin typeface="+mn-lt"/>
              </a:rPr>
              <a:t>What strengths do you have as a KA manager, team, company from the CUSTOMER's point of view? Example: Long-term relationships.</a:t>
            </a:r>
            <a:endParaRPr lang="de-DE" sz="1200" dirty="0">
              <a:solidFill>
                <a:schemeClr val="accent4"/>
              </a:solidFill>
              <a:latin typeface="+mn-lt"/>
            </a:endParaRPr>
          </a:p>
          <a:p>
            <a:pPr marL="171450" indent="-171450">
              <a:buFont typeface="Arial" panose="020B0604020202020204" pitchFamily="34" charset="0"/>
              <a:buChar char="•"/>
            </a:pPr>
            <a:endParaRPr lang="en-US" sz="1200" dirty="0">
              <a:solidFill>
                <a:schemeClr val="accent4"/>
              </a:solidFill>
              <a:latin typeface="+mn-lt"/>
            </a:endParaRPr>
          </a:p>
        </p:txBody>
      </p:sp>
      <p:sp>
        <p:nvSpPr>
          <p:cNvPr id="8197" name="Rechteck 5"/>
          <p:cNvSpPr>
            <a:spLocks noChangeArrowheads="1"/>
          </p:cNvSpPr>
          <p:nvPr/>
        </p:nvSpPr>
        <p:spPr bwMode="auto">
          <a:xfrm>
            <a:off x="6529138" y="1361086"/>
            <a:ext cx="5184000" cy="2088000"/>
          </a:xfrm>
          <a:prstGeom prst="rect">
            <a:avLst/>
          </a:prstGeom>
          <a:solidFill>
            <a:srgbClr val="F1EFED"/>
          </a:solidFill>
          <a:ln w="19050" algn="ctr">
            <a:solidFill>
              <a:schemeClr val="bg1"/>
            </a:solidFill>
            <a:round/>
            <a:headEnd/>
            <a:tailEnd/>
          </a:ln>
          <a:effectLst>
            <a:outerShdw blurRad="50800" dist="38100" dir="2700000" algn="tl" rotWithShape="0">
              <a:prstClr val="black">
                <a:alpha val="40000"/>
              </a:prstClr>
            </a:outerShdw>
          </a:effectLst>
        </p:spPr>
        <p:txBody>
          <a:bodyPr/>
          <a:lstStyle/>
          <a:p>
            <a:r>
              <a:rPr lang="en-US" sz="1200" b="1" dirty="0">
                <a:solidFill>
                  <a:schemeClr val="accent4"/>
                </a:solidFill>
                <a:latin typeface="+mn-lt"/>
              </a:rPr>
              <a:t>Weaknesses</a:t>
            </a:r>
            <a:endParaRPr lang="en-US" sz="1200" dirty="0">
              <a:solidFill>
                <a:schemeClr val="accent4"/>
              </a:solidFill>
              <a:latin typeface="+mn-lt"/>
            </a:endParaRPr>
          </a:p>
          <a:p>
            <a:pPr marL="171450" indent="-171450">
              <a:buFont typeface="Arial" panose="020B0604020202020204" pitchFamily="34" charset="0"/>
              <a:buChar char="•"/>
            </a:pPr>
            <a:r>
              <a:rPr lang="en-US" sz="1200" dirty="0">
                <a:solidFill>
                  <a:schemeClr val="accent4"/>
                </a:solidFill>
                <a:latin typeface="+mn-lt"/>
              </a:rPr>
              <a:t>What weaknesses do you have from the point of view of your key account?</a:t>
            </a:r>
          </a:p>
        </p:txBody>
      </p:sp>
      <p:sp>
        <p:nvSpPr>
          <p:cNvPr id="8199" name="Rechteck 7"/>
          <p:cNvSpPr>
            <a:spLocks noChangeArrowheads="1"/>
          </p:cNvSpPr>
          <p:nvPr/>
        </p:nvSpPr>
        <p:spPr bwMode="auto">
          <a:xfrm>
            <a:off x="1272032" y="3641159"/>
            <a:ext cx="5184000" cy="2088000"/>
          </a:xfrm>
          <a:prstGeom prst="rect">
            <a:avLst/>
          </a:prstGeom>
          <a:solidFill>
            <a:srgbClr val="F1EFED"/>
          </a:solidFill>
          <a:ln w="19050" algn="ctr">
            <a:solidFill>
              <a:schemeClr val="bg1"/>
            </a:solidFill>
            <a:round/>
            <a:headEnd/>
            <a:tailEnd/>
          </a:ln>
          <a:effectLst>
            <a:outerShdw blurRad="50800" dist="38100" dir="2700000" algn="tl" rotWithShape="0">
              <a:prstClr val="black">
                <a:alpha val="40000"/>
              </a:prstClr>
            </a:outerShdw>
          </a:effectLst>
        </p:spPr>
        <p:txBody>
          <a:bodyPr/>
          <a:lstStyle/>
          <a:p>
            <a:r>
              <a:rPr lang="en-US" sz="1200" b="1" dirty="0">
                <a:solidFill>
                  <a:schemeClr val="accent4"/>
                </a:solidFill>
                <a:latin typeface="+mn-lt"/>
              </a:rPr>
              <a:t>Opportunities</a:t>
            </a:r>
          </a:p>
          <a:p>
            <a:pPr marL="171450" indent="-171450">
              <a:buFont typeface="Arial" panose="020B0604020202020204" pitchFamily="34" charset="0"/>
              <a:buChar char="•"/>
            </a:pPr>
            <a:r>
              <a:rPr lang="en-US" sz="1200" dirty="0">
                <a:solidFill>
                  <a:schemeClr val="accent4"/>
                </a:solidFill>
                <a:latin typeface="+mn-lt"/>
              </a:rPr>
              <a:t>What opportunities do you have for this customer due to weaknesses of competitors, new technologies or legal frameworks?</a:t>
            </a:r>
          </a:p>
        </p:txBody>
      </p:sp>
      <p:sp>
        <p:nvSpPr>
          <p:cNvPr id="8201" name="Rechteck 9"/>
          <p:cNvSpPr>
            <a:spLocks noChangeArrowheads="1"/>
          </p:cNvSpPr>
          <p:nvPr/>
        </p:nvSpPr>
        <p:spPr bwMode="auto">
          <a:xfrm>
            <a:off x="6529138" y="3641159"/>
            <a:ext cx="5184000" cy="2088000"/>
          </a:xfrm>
          <a:prstGeom prst="rect">
            <a:avLst/>
          </a:prstGeom>
          <a:solidFill>
            <a:srgbClr val="F1EFED"/>
          </a:solidFill>
          <a:ln w="19050" algn="ctr">
            <a:solidFill>
              <a:schemeClr val="bg1"/>
            </a:solidFill>
            <a:round/>
            <a:headEnd/>
            <a:tailEnd/>
          </a:ln>
          <a:effectLst>
            <a:outerShdw blurRad="50800" dist="38100" dir="2700000" algn="tl" rotWithShape="0">
              <a:prstClr val="black">
                <a:alpha val="40000"/>
              </a:prstClr>
            </a:outerShdw>
          </a:effectLst>
        </p:spPr>
        <p:txBody>
          <a:bodyPr/>
          <a:lstStyle/>
          <a:p>
            <a:r>
              <a:rPr lang="en-US" sz="1200" b="1" dirty="0">
                <a:solidFill>
                  <a:schemeClr val="accent4"/>
                </a:solidFill>
                <a:latin typeface="+mn-lt"/>
              </a:rPr>
              <a:t>Threats</a:t>
            </a:r>
          </a:p>
          <a:p>
            <a:pPr marL="171450" indent="-171450">
              <a:buFont typeface="Arial" panose="020B0604020202020204" pitchFamily="34" charset="0"/>
              <a:buChar char="•"/>
            </a:pPr>
            <a:r>
              <a:rPr lang="en-US" sz="1200" dirty="0">
                <a:solidFill>
                  <a:schemeClr val="accent4"/>
                </a:solidFill>
                <a:latin typeface="+mn-lt"/>
              </a:rPr>
              <a:t>What risks do you face for this customer due to the strengths of your competitors, new technologies or legal frameworks?</a:t>
            </a:r>
          </a:p>
        </p:txBody>
      </p:sp>
      <p:sp>
        <p:nvSpPr>
          <p:cNvPr id="8194" name="Titel 1"/>
          <p:cNvSpPr>
            <a:spLocks noGrp="1"/>
          </p:cNvSpPr>
          <p:nvPr>
            <p:ph type="title"/>
          </p:nvPr>
        </p:nvSpPr>
        <p:spPr/>
        <p:txBody>
          <a:bodyPr/>
          <a:lstStyle/>
          <a:p>
            <a:r>
              <a:rPr lang="en-US" dirty="0"/>
              <a:t>2| Our SWOT from the key account point of view
</a:t>
            </a:r>
          </a:p>
        </p:txBody>
      </p:sp>
      <p:sp>
        <p:nvSpPr>
          <p:cNvPr id="18" name="Rechteck 17">
            <a:extLst>
              <a:ext uri="{FF2B5EF4-FFF2-40B4-BE49-F238E27FC236}">
                <a16:creationId xmlns:a16="http://schemas.microsoft.com/office/drawing/2014/main" id="{3917E1E9-CF48-4F79-9602-7BC86B2EB54B}"/>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Please always describe in complete sentences. This will ensure that everyone in the team still has the same understanding of the statements after 4 weeks.</a:t>
            </a:r>
          </a:p>
          <a:p>
            <a:endParaRPr lang="en-US" sz="1200" dirty="0">
              <a:solidFill>
                <a:schemeClr val="tx1"/>
              </a:solidFill>
              <a:latin typeface="+mn-lt"/>
            </a:endParaRPr>
          </a:p>
          <a:p>
            <a:r>
              <a:rPr lang="en-US" sz="1200" dirty="0">
                <a:solidFill>
                  <a:schemeClr val="tx1"/>
                </a:solidFill>
                <a:latin typeface="+mn-lt"/>
              </a:rPr>
              <a:t>At the end of your SWOT elaboration, highlight the most important core message per field/box.</a:t>
            </a:r>
          </a:p>
        </p:txBody>
      </p:sp>
      <p:sp>
        <p:nvSpPr>
          <p:cNvPr id="23" name="Textfeld 22">
            <a:extLst>
              <a:ext uri="{FF2B5EF4-FFF2-40B4-BE49-F238E27FC236}">
                <a16:creationId xmlns:a16="http://schemas.microsoft.com/office/drawing/2014/main" id="{CCEE4EE9-1C9F-415B-B7D2-8F179442091B}"/>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400" b="1" dirty="0">
                <a:solidFill>
                  <a:schemeClr val="bg1"/>
                </a:solidFill>
                <a:latin typeface="+mn-lt"/>
              </a:rPr>
              <a:t>Conclusions: </a:t>
            </a:r>
            <a:r>
              <a:rPr lang="en-US" sz="1400" dirty="0">
                <a:solidFill>
                  <a:schemeClr val="bg1"/>
                </a:solidFill>
                <a:latin typeface="+mn-lt"/>
              </a:rPr>
              <a:t>Chances and risks as derived out of the analysis</a:t>
            </a:r>
          </a:p>
          <a:p>
            <a:r>
              <a:rPr lang="en-US" sz="1400" dirty="0" err="1">
                <a:solidFill>
                  <a:schemeClr val="bg1"/>
                </a:solidFill>
                <a:latin typeface="+mn-lt"/>
              </a:rPr>
              <a:t>Xx</a:t>
            </a:r>
            <a:endParaRPr lang="en-US" sz="1400" dirty="0">
              <a:solidFill>
                <a:schemeClr val="bg1"/>
              </a:solidFill>
              <a:latin typeface="+mn-lt"/>
            </a:endParaRPr>
          </a:p>
        </p:txBody>
      </p:sp>
      <p:sp>
        <p:nvSpPr>
          <p:cNvPr id="4" name="Fußzeilenplatzhalter 3">
            <a:extLst>
              <a:ext uri="{FF2B5EF4-FFF2-40B4-BE49-F238E27FC236}">
                <a16:creationId xmlns:a16="http://schemas.microsoft.com/office/drawing/2014/main" id="{8A64F0F1-6E8B-63FF-5406-1EB662534530}"/>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EA7AA3B7-042B-A9FF-BC66-9822D6E76EA5}"/>
              </a:ext>
            </a:extLst>
          </p:cNvPr>
          <p:cNvSpPr>
            <a:spLocks noGrp="1"/>
          </p:cNvSpPr>
          <p:nvPr>
            <p:ph type="sldNum" sz="quarter" idx="11"/>
          </p:nvPr>
        </p:nvSpPr>
        <p:spPr/>
        <p:txBody>
          <a:bodyPr/>
          <a:lstStyle/>
          <a:p>
            <a:fld id="{31D0D8A1-E263-4FBF-9BF3-AA3869F8EB11}" type="slidenum">
              <a:rPr lang="de-DE" smtClean="0"/>
              <a:pPr/>
              <a:t>36</a:t>
            </a:fld>
            <a:endParaRPr lang="de-DE" dirty="0">
              <a:latin typeface="+mn-lt"/>
            </a:endParaRPr>
          </a:p>
        </p:txBody>
      </p:sp>
    </p:spTree>
    <p:extLst>
      <p:ext uri="{BB962C8B-B14F-4D97-AF65-F5344CB8AC3E}">
        <p14:creationId xmlns:p14="http://schemas.microsoft.com/office/powerpoint/2010/main" val="2263644154"/>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2A662F8-B716-4D48-A58A-E9ADB13BE584}"/>
              </a:ext>
            </a:extLst>
          </p:cNvPr>
          <p:cNvSpPr>
            <a:spLocks noGrp="1"/>
          </p:cNvSpPr>
          <p:nvPr>
            <p:ph type="title"/>
          </p:nvPr>
        </p:nvSpPr>
        <p:spPr/>
        <p:txBody>
          <a:bodyPr/>
          <a:lstStyle/>
          <a:p>
            <a:r>
              <a:rPr lang="en-US" dirty="0"/>
              <a:t>Competitive analysis</a:t>
            </a:r>
          </a:p>
        </p:txBody>
      </p:sp>
      <p:sp>
        <p:nvSpPr>
          <p:cNvPr id="10" name="Fußzeilenplatzhalter 9">
            <a:extLst>
              <a:ext uri="{FF2B5EF4-FFF2-40B4-BE49-F238E27FC236}">
                <a16:creationId xmlns:a16="http://schemas.microsoft.com/office/drawing/2014/main" id="{DA96D3ED-9AD8-3A24-650E-2C18D6841AA3}"/>
              </a:ext>
            </a:extLst>
          </p:cNvPr>
          <p:cNvSpPr>
            <a:spLocks noGrp="1"/>
          </p:cNvSpPr>
          <p:nvPr>
            <p:ph type="ftr" sz="quarter" idx="10"/>
          </p:nvPr>
        </p:nvSpPr>
        <p:spPr/>
        <p:txBody>
          <a:bodyPr/>
          <a:lstStyle/>
          <a:p>
            <a:r>
              <a:rPr lang="en-US"/>
              <a:t>Key Account Plan Template - Hartmut Sieck - www.sieck-consulting.de</a:t>
            </a:r>
            <a:endParaRPr lang="de-DE" dirty="0"/>
          </a:p>
        </p:txBody>
      </p:sp>
      <p:sp>
        <p:nvSpPr>
          <p:cNvPr id="11" name="Foliennummernplatzhalter 10">
            <a:extLst>
              <a:ext uri="{FF2B5EF4-FFF2-40B4-BE49-F238E27FC236}">
                <a16:creationId xmlns:a16="http://schemas.microsoft.com/office/drawing/2014/main" id="{78DCF911-E8D8-E1FB-F771-CFE22CCB89D9}"/>
              </a:ext>
            </a:extLst>
          </p:cNvPr>
          <p:cNvSpPr>
            <a:spLocks noGrp="1"/>
          </p:cNvSpPr>
          <p:nvPr>
            <p:ph type="sldNum" sz="quarter" idx="11"/>
          </p:nvPr>
        </p:nvSpPr>
        <p:spPr/>
        <p:txBody>
          <a:bodyPr/>
          <a:lstStyle/>
          <a:p>
            <a:fld id="{31D0D8A1-E263-4FBF-9BF3-AA3869F8EB11}" type="slidenum">
              <a:rPr lang="de-DE" smtClean="0"/>
              <a:pPr/>
              <a:t>37</a:t>
            </a:fld>
            <a:endParaRPr lang="de-DE" dirty="0"/>
          </a:p>
        </p:txBody>
      </p:sp>
    </p:spTree>
    <p:extLst>
      <p:ext uri="{BB962C8B-B14F-4D97-AF65-F5344CB8AC3E}">
        <p14:creationId xmlns:p14="http://schemas.microsoft.com/office/powerpoint/2010/main" val="3013866762"/>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dirty="0"/>
              <a:t>2| Our main competitors at a glance</a:t>
            </a:r>
          </a:p>
        </p:txBody>
      </p:sp>
      <p:graphicFrame>
        <p:nvGraphicFramePr>
          <p:cNvPr id="4" name="Tabelle 3"/>
          <p:cNvGraphicFramePr>
            <a:graphicFrameLocks noGrp="1"/>
          </p:cNvGraphicFramePr>
          <p:nvPr>
            <p:extLst>
              <p:ext uri="{D42A27DB-BD31-4B8C-83A1-F6EECF244321}">
                <p14:modId xmlns:p14="http://schemas.microsoft.com/office/powerpoint/2010/main" val="203144633"/>
              </p:ext>
            </p:extLst>
          </p:nvPr>
        </p:nvGraphicFramePr>
        <p:xfrm>
          <a:off x="335359" y="1268760"/>
          <a:ext cx="11573736" cy="32816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28956">
                  <a:extLst>
                    <a:ext uri="{9D8B030D-6E8A-4147-A177-3AD203B41FA5}">
                      <a16:colId xmlns:a16="http://schemas.microsoft.com/office/drawing/2014/main" val="20000"/>
                    </a:ext>
                  </a:extLst>
                </a:gridCol>
                <a:gridCol w="1928956">
                  <a:extLst>
                    <a:ext uri="{9D8B030D-6E8A-4147-A177-3AD203B41FA5}">
                      <a16:colId xmlns:a16="http://schemas.microsoft.com/office/drawing/2014/main" val="20001"/>
                    </a:ext>
                  </a:extLst>
                </a:gridCol>
                <a:gridCol w="1928956">
                  <a:extLst>
                    <a:ext uri="{9D8B030D-6E8A-4147-A177-3AD203B41FA5}">
                      <a16:colId xmlns:a16="http://schemas.microsoft.com/office/drawing/2014/main" val="20002"/>
                    </a:ext>
                  </a:extLst>
                </a:gridCol>
                <a:gridCol w="1928956">
                  <a:extLst>
                    <a:ext uri="{9D8B030D-6E8A-4147-A177-3AD203B41FA5}">
                      <a16:colId xmlns:a16="http://schemas.microsoft.com/office/drawing/2014/main" val="20003"/>
                    </a:ext>
                  </a:extLst>
                </a:gridCol>
                <a:gridCol w="1928956">
                  <a:extLst>
                    <a:ext uri="{9D8B030D-6E8A-4147-A177-3AD203B41FA5}">
                      <a16:colId xmlns:a16="http://schemas.microsoft.com/office/drawing/2014/main" val="20004"/>
                    </a:ext>
                  </a:extLst>
                </a:gridCol>
                <a:gridCol w="1928956">
                  <a:extLst>
                    <a:ext uri="{9D8B030D-6E8A-4147-A177-3AD203B41FA5}">
                      <a16:colId xmlns:a16="http://schemas.microsoft.com/office/drawing/2014/main" val="20005"/>
                    </a:ext>
                  </a:extLst>
                </a:gridCol>
              </a:tblGrid>
              <a:tr h="548625">
                <a:tc>
                  <a:txBody>
                    <a:bodyPr/>
                    <a:lstStyle/>
                    <a:p>
                      <a:r>
                        <a:rPr lang="en-US" sz="1200" b="1" noProof="0" dirty="0">
                          <a:solidFill>
                            <a:schemeClr val="bg1"/>
                          </a:solidFill>
                        </a:rPr>
                        <a:t>Competitor</a:t>
                      </a: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b="1" noProof="0" dirty="0">
                          <a:solidFill>
                            <a:schemeClr val="bg1"/>
                          </a:solidFill>
                        </a:rPr>
                        <a:t>Resources</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b="1" noProof="0" dirty="0">
                          <a:solidFill>
                            <a:schemeClr val="bg1"/>
                          </a:solidFill>
                        </a:rPr>
                        <a:t>Position with the customer</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b="1" noProof="0" dirty="0">
                          <a:solidFill>
                            <a:schemeClr val="bg1"/>
                          </a:solidFill>
                        </a:rPr>
                        <a:t>Strategy</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b="1" noProof="0" dirty="0">
                          <a:solidFill>
                            <a:schemeClr val="bg1"/>
                          </a:solidFill>
                        </a:rPr>
                        <a:t>Strengths</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b="1" noProof="0" dirty="0">
                          <a:solidFill>
                            <a:schemeClr val="bg1"/>
                          </a:solidFill>
                        </a:rPr>
                        <a:t>Weaknesses</a:t>
                      </a: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0001"/>
                  </a:ext>
                </a:extLst>
              </a:tr>
              <a:tr h="589288">
                <a:tc>
                  <a:txBody>
                    <a:bodyPr/>
                    <a:lstStyle/>
                    <a:p>
                      <a:r>
                        <a:rPr lang="en-US" sz="1200" kern="1200" dirty="0">
                          <a:solidFill>
                            <a:schemeClr val="accent4"/>
                          </a:solidFill>
                          <a:latin typeface="+mn-lt"/>
                          <a:ea typeface="+mn-ea"/>
                          <a:cs typeface="+mn-cs"/>
                        </a:rPr>
                        <a:t>McCarty</a:t>
                      </a:r>
                      <a:r>
                        <a:rPr lang="en-US" sz="1200" b="1" kern="1200" dirty="0">
                          <a:solidFill>
                            <a:schemeClr val="accent4"/>
                          </a:solidFill>
                          <a:latin typeface="+mn-lt"/>
                          <a:ea typeface="+mn-ea"/>
                          <a:cs typeface="+mn-cs"/>
                        </a:rPr>
                        <a:t> </a:t>
                      </a:r>
                      <a:r>
                        <a:rPr lang="en-US" sz="1200" kern="1200" dirty="0">
                          <a:solidFill>
                            <a:schemeClr val="accent4"/>
                          </a:solidFill>
                          <a:latin typeface="+mn-lt"/>
                          <a:ea typeface="+mn-ea"/>
                          <a:cs typeface="+mn-cs"/>
                        </a:rPr>
                        <a:t>Ltd.</a:t>
                      </a:r>
                      <a:endParaRPr lang="de-DE" sz="1200" kern="1200" dirty="0">
                        <a:solidFill>
                          <a:schemeClr val="accent4"/>
                        </a:solidFill>
                        <a:latin typeface="+mn-lt"/>
                        <a:ea typeface="+mn-ea"/>
                        <a:cs typeface="+mn-cs"/>
                      </a:endParaRP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dirty="0">
                          <a:solidFill>
                            <a:schemeClr val="accent4"/>
                          </a:solidFill>
                        </a:rPr>
                        <a:t>There is one dedicated key account manager (Frank Feld). He will be supported by two back-office people, who are working on that customer only.</a:t>
                      </a:r>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dirty="0">
                          <a:solidFill>
                            <a:schemeClr val="accent4"/>
                          </a:solidFill>
                        </a:rPr>
                        <a:t>Preferred supplier for side mirrors. </a:t>
                      </a:r>
                    </a:p>
                    <a:p>
                      <a:r>
                        <a:rPr lang="en-US" sz="1200" dirty="0">
                          <a:solidFill>
                            <a:schemeClr val="accent4"/>
                          </a:solidFill>
                        </a:rPr>
                        <a:t>(Share-of-wallet: 95%)</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dirty="0">
                          <a:solidFill>
                            <a:schemeClr val="accent4"/>
                          </a:solidFill>
                        </a:rPr>
                        <a:t>They would like to enter the steering system business. To achieve that, they go for a combined offer (side mirrors plus steering components) with lower prices for higher volumes.</a:t>
                      </a:r>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dirty="0">
                          <a:solidFill>
                            <a:schemeClr val="accent4"/>
                          </a:solidFill>
                        </a:rPr>
                        <a:t>Longstanding personal relationships between the key account manager and key people within the customer organization.</a:t>
                      </a:r>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dirty="0">
                          <a:solidFill>
                            <a:schemeClr val="accent4"/>
                          </a:solidFill>
                        </a:rPr>
                        <a:t>Due to a high labor turnover in service, they got a negative supplier evaluation this year.</a:t>
                      </a:r>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2"/>
                  </a:ext>
                </a:extLst>
              </a:tr>
              <a:tr h="589288">
                <a:tc>
                  <a:txBody>
                    <a:bodyPr/>
                    <a:lstStyle/>
                    <a:p>
                      <a:endParaRPr lang="de-DE" sz="1200" dirty="0">
                        <a:solidFill>
                          <a:schemeClr val="accent4"/>
                        </a:solidFill>
                      </a:endParaRP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3"/>
                  </a:ext>
                </a:extLst>
              </a:tr>
              <a:tr h="589288">
                <a:tc>
                  <a:txBody>
                    <a:bodyPr/>
                    <a:lstStyle/>
                    <a:p>
                      <a:endParaRPr lang="de-DE" sz="1200" dirty="0">
                        <a:solidFill>
                          <a:schemeClr val="accent4"/>
                        </a:solidFill>
                      </a:endParaRP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4"/>
                  </a:ext>
                </a:extLst>
              </a:tr>
            </a:tbl>
          </a:graphicData>
        </a:graphic>
      </p:graphicFrame>
      <p:sp>
        <p:nvSpPr>
          <p:cNvPr id="2" name="Pfeil nach rechts 1"/>
          <p:cNvSpPr/>
          <p:nvPr/>
        </p:nvSpPr>
        <p:spPr bwMode="auto">
          <a:xfrm rot="1500000">
            <a:off x="5659670" y="2668906"/>
            <a:ext cx="360040" cy="216024"/>
          </a:xfrm>
          <a:prstGeom prst="rightArrow">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6" name="Textfeld 25">
            <a:extLst>
              <a:ext uri="{FF2B5EF4-FFF2-40B4-BE49-F238E27FC236}">
                <a16:creationId xmlns:a16="http://schemas.microsoft.com/office/drawing/2014/main" id="{56302998-696F-4F87-BC84-4A7E6E3357DE}"/>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sp>
        <p:nvSpPr>
          <p:cNvPr id="23" name="Rechteck 22">
            <a:extLst>
              <a:ext uri="{FF2B5EF4-FFF2-40B4-BE49-F238E27FC236}">
                <a16:creationId xmlns:a16="http://schemas.microsoft.com/office/drawing/2014/main" id="{447ED6F3-BB53-498B-B4DE-F1256102457C}"/>
              </a:ext>
            </a:extLst>
          </p:cNvPr>
          <p:cNvSpPr/>
          <p:nvPr/>
        </p:nvSpPr>
        <p:spPr bwMode="auto">
          <a:xfrm>
            <a:off x="12268368" y="1278920"/>
            <a:ext cx="3168352" cy="473400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a:solidFill>
                  <a:srgbClr val="FF5229"/>
                </a:solidFill>
                <a:latin typeface="+mn-lt"/>
              </a:rPr>
              <a:t>Tip:</a:t>
            </a:r>
          </a:p>
          <a:p>
            <a:r>
              <a:rPr lang="en-US" sz="1400">
                <a:solidFill>
                  <a:schemeClr val="tx1"/>
                </a:solidFill>
                <a:latin typeface="+mn-lt"/>
              </a:rPr>
              <a:t>Arrows in red and green indicate the trend.</a:t>
            </a:r>
          </a:p>
          <a:p>
            <a:endParaRPr lang="en-US" sz="1400">
              <a:solidFill>
                <a:schemeClr val="tx1"/>
              </a:solidFill>
              <a:latin typeface="+mn-lt"/>
            </a:endParaRPr>
          </a:p>
        </p:txBody>
      </p:sp>
      <p:sp>
        <p:nvSpPr>
          <p:cNvPr id="18" name="Pfeil nach rechts 17"/>
          <p:cNvSpPr/>
          <p:nvPr/>
        </p:nvSpPr>
        <p:spPr bwMode="auto">
          <a:xfrm rot="-1500000">
            <a:off x="12836909" y="2183118"/>
            <a:ext cx="360040" cy="216024"/>
          </a:xfrm>
          <a:prstGeom prst="rightArrow">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9" name="Pfeil nach rechts 18"/>
          <p:cNvSpPr/>
          <p:nvPr/>
        </p:nvSpPr>
        <p:spPr bwMode="auto">
          <a:xfrm rot="1500000" flipV="1">
            <a:off x="13563356" y="2193991"/>
            <a:ext cx="360040" cy="216024"/>
          </a:xfrm>
          <a:prstGeom prst="rightArrow">
            <a:avLst/>
          </a:prstGeom>
          <a:solidFill>
            <a:srgbClr val="FF0000"/>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20" name="Pfeil nach rechts 19"/>
          <p:cNvSpPr/>
          <p:nvPr/>
        </p:nvSpPr>
        <p:spPr bwMode="auto">
          <a:xfrm flipV="1">
            <a:off x="14289803" y="2204864"/>
            <a:ext cx="360040" cy="216024"/>
          </a:xfrm>
          <a:prstGeom prst="rightArrow">
            <a:avLst/>
          </a:prstGeom>
          <a:solidFill>
            <a:srgbClr val="FFFF00"/>
          </a:solid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6" name="Fußzeilenplatzhalter 5">
            <a:extLst>
              <a:ext uri="{FF2B5EF4-FFF2-40B4-BE49-F238E27FC236}">
                <a16:creationId xmlns:a16="http://schemas.microsoft.com/office/drawing/2014/main" id="{FD2ED4E9-C259-FE99-783F-6BA3108BDE1F}"/>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8DE253B3-DE0A-9479-9607-387C1A3939D9}"/>
              </a:ext>
            </a:extLst>
          </p:cNvPr>
          <p:cNvSpPr>
            <a:spLocks noGrp="1"/>
          </p:cNvSpPr>
          <p:nvPr>
            <p:ph type="sldNum" sz="quarter" idx="11"/>
          </p:nvPr>
        </p:nvSpPr>
        <p:spPr/>
        <p:txBody>
          <a:bodyPr/>
          <a:lstStyle/>
          <a:p>
            <a:fld id="{31D0D8A1-E263-4FBF-9BF3-AA3869F8EB11}" type="slidenum">
              <a:rPr lang="de-DE" smtClean="0"/>
              <a:pPr/>
              <a:t>38</a:t>
            </a:fld>
            <a:endParaRPr lang="de-DE" dirty="0">
              <a:latin typeface="+mn-lt"/>
            </a:endParaRPr>
          </a:p>
        </p:txBody>
      </p:sp>
    </p:spTree>
    <p:extLst>
      <p:ext uri="{BB962C8B-B14F-4D97-AF65-F5344CB8AC3E}">
        <p14:creationId xmlns:p14="http://schemas.microsoft.com/office/powerpoint/2010/main" val="2969082154"/>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01288B2-7907-4FD0-8F36-09C361B8D7DA}"/>
              </a:ext>
            </a:extLst>
          </p:cNvPr>
          <p:cNvSpPr>
            <a:spLocks noGrp="1"/>
          </p:cNvSpPr>
          <p:nvPr>
            <p:ph type="title"/>
          </p:nvPr>
        </p:nvSpPr>
        <p:spPr/>
        <p:txBody>
          <a:bodyPr/>
          <a:lstStyle/>
          <a:p>
            <a:r>
              <a:rPr lang="en-US" dirty="0"/>
              <a:t>Business Strategy
</a:t>
            </a:r>
          </a:p>
        </p:txBody>
      </p:sp>
      <p:sp>
        <p:nvSpPr>
          <p:cNvPr id="2" name="Fußzeilenplatzhalter 1">
            <a:extLst>
              <a:ext uri="{FF2B5EF4-FFF2-40B4-BE49-F238E27FC236}">
                <a16:creationId xmlns:a16="http://schemas.microsoft.com/office/drawing/2014/main" id="{95A852BF-6B21-25F2-99A8-D86645CA7EF3}"/>
              </a:ext>
            </a:extLst>
          </p:cNvPr>
          <p:cNvSpPr>
            <a:spLocks noGrp="1"/>
          </p:cNvSpPr>
          <p:nvPr>
            <p:ph type="ftr" sz="quarter" idx="10"/>
          </p:nvPr>
        </p:nvSpPr>
        <p:spPr/>
        <p:txBody>
          <a:bodyPr/>
          <a:lstStyle/>
          <a:p>
            <a:r>
              <a:rPr lang="en-US"/>
              <a:t>Key Account Plan Template - Hartmut Sieck - www.sieck-consulting.de</a:t>
            </a:r>
            <a:endParaRPr lang="de-DE" dirty="0"/>
          </a:p>
        </p:txBody>
      </p:sp>
      <p:sp>
        <p:nvSpPr>
          <p:cNvPr id="7" name="Foliennummernplatzhalter 6">
            <a:extLst>
              <a:ext uri="{FF2B5EF4-FFF2-40B4-BE49-F238E27FC236}">
                <a16:creationId xmlns:a16="http://schemas.microsoft.com/office/drawing/2014/main" id="{0D48D809-6B77-A87E-7031-CF5EA9EB2EC7}"/>
              </a:ext>
            </a:extLst>
          </p:cNvPr>
          <p:cNvSpPr>
            <a:spLocks noGrp="1"/>
          </p:cNvSpPr>
          <p:nvPr>
            <p:ph type="sldNum" sz="quarter" idx="11"/>
          </p:nvPr>
        </p:nvSpPr>
        <p:spPr/>
        <p:txBody>
          <a:bodyPr/>
          <a:lstStyle/>
          <a:p>
            <a:fld id="{31D0D8A1-E263-4FBF-9BF3-AA3869F8EB11}" type="slidenum">
              <a:rPr lang="de-DE" smtClean="0"/>
              <a:pPr/>
              <a:t>39</a:t>
            </a:fld>
            <a:endParaRPr lang="de-DE" dirty="0"/>
          </a:p>
        </p:txBody>
      </p:sp>
    </p:spTree>
    <p:extLst>
      <p:ext uri="{BB962C8B-B14F-4D97-AF65-F5344CB8AC3E}">
        <p14:creationId xmlns:p14="http://schemas.microsoft.com/office/powerpoint/2010/main" val="24580421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ECCE5-9C37-71B5-949F-123CEE33E23F}"/>
              </a:ext>
            </a:extLst>
          </p:cNvPr>
          <p:cNvSpPr>
            <a:spLocks noGrp="1"/>
          </p:cNvSpPr>
          <p:nvPr>
            <p:ph type="title"/>
          </p:nvPr>
        </p:nvSpPr>
        <p:spPr/>
        <p:txBody>
          <a:bodyPr/>
          <a:lstStyle/>
          <a:p>
            <a:r>
              <a:rPr lang="en-US" dirty="0"/>
              <a:t>2| Key Account Profile</a:t>
            </a:r>
            <a:endParaRPr lang="de-DE" dirty="0"/>
          </a:p>
        </p:txBody>
      </p:sp>
      <p:sp>
        <p:nvSpPr>
          <p:cNvPr id="3" name="Fußzeilenplatzhalter 2">
            <a:extLst>
              <a:ext uri="{FF2B5EF4-FFF2-40B4-BE49-F238E27FC236}">
                <a16:creationId xmlns:a16="http://schemas.microsoft.com/office/drawing/2014/main" id="{0EF00229-67B6-E41A-EB23-49361AE5364D}"/>
              </a:ext>
            </a:extLst>
          </p:cNvPr>
          <p:cNvSpPr>
            <a:spLocks noGrp="1"/>
          </p:cNvSpPr>
          <p:nvPr>
            <p:ph type="ftr" sz="quarter" idx="10"/>
          </p:nvPr>
        </p:nvSpPr>
        <p:spPr/>
        <p:txBody>
          <a:bodyPr/>
          <a:lstStyle/>
          <a:p>
            <a:r>
              <a:rPr lang="en-US">
                <a:latin typeface="+mn-lt"/>
              </a:rPr>
              <a:t>Key Account Plan Vorlage - Hartmut Sieck - www.sieck-consulting.de</a:t>
            </a:r>
            <a:endParaRPr lang="de-DE" dirty="0">
              <a:latin typeface="+mn-lt"/>
            </a:endParaRPr>
          </a:p>
        </p:txBody>
      </p:sp>
      <p:sp>
        <p:nvSpPr>
          <p:cNvPr id="4" name="Foliennummernplatzhalter 3">
            <a:extLst>
              <a:ext uri="{FF2B5EF4-FFF2-40B4-BE49-F238E27FC236}">
                <a16:creationId xmlns:a16="http://schemas.microsoft.com/office/drawing/2014/main" id="{32DE7A38-310A-52DA-9918-B9F6094BB51A}"/>
              </a:ext>
            </a:extLst>
          </p:cNvPr>
          <p:cNvSpPr>
            <a:spLocks noGrp="1"/>
          </p:cNvSpPr>
          <p:nvPr>
            <p:ph type="sldNum" sz="quarter" idx="11"/>
          </p:nvPr>
        </p:nvSpPr>
        <p:spPr/>
        <p:txBody>
          <a:bodyPr/>
          <a:lstStyle/>
          <a:p>
            <a:fld id="{31D0D8A1-E263-4FBF-9BF3-AA3869F8EB11}" type="slidenum">
              <a:rPr lang="de-DE" smtClean="0"/>
              <a:pPr/>
              <a:t>4</a:t>
            </a:fld>
            <a:endParaRPr lang="de-DE" dirty="0">
              <a:latin typeface="+mn-lt"/>
            </a:endParaRPr>
          </a:p>
        </p:txBody>
      </p:sp>
      <p:sp>
        <p:nvSpPr>
          <p:cNvPr id="5" name="Rechteck 4">
            <a:extLst>
              <a:ext uri="{FF2B5EF4-FFF2-40B4-BE49-F238E27FC236}">
                <a16:creationId xmlns:a16="http://schemas.microsoft.com/office/drawing/2014/main" id="{BD6E75A3-2B51-BC7C-C85B-3BA58844E05F}"/>
              </a:ext>
            </a:extLst>
          </p:cNvPr>
          <p:cNvSpPr/>
          <p:nvPr/>
        </p:nvSpPr>
        <p:spPr bwMode="auto">
          <a:xfrm>
            <a:off x="335361" y="1268760"/>
            <a:ext cx="2088232" cy="432048"/>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rgbClr val="000000"/>
                </a:solidFill>
                <a:effectLst/>
                <a:latin typeface="+mn-lt"/>
              </a:rPr>
              <a:t>Shareholder</a:t>
            </a:r>
          </a:p>
        </p:txBody>
      </p:sp>
      <p:cxnSp>
        <p:nvCxnSpPr>
          <p:cNvPr id="7" name="Gerade Verbindung mit Pfeil 6">
            <a:extLst>
              <a:ext uri="{FF2B5EF4-FFF2-40B4-BE49-F238E27FC236}">
                <a16:creationId xmlns:a16="http://schemas.microsoft.com/office/drawing/2014/main" id="{BA039C69-1AA3-88BF-DAA4-0B6FC9B05A18}"/>
              </a:ext>
            </a:extLst>
          </p:cNvPr>
          <p:cNvCxnSpPr/>
          <p:nvPr/>
        </p:nvCxnSpPr>
        <p:spPr bwMode="auto">
          <a:xfrm>
            <a:off x="1343473" y="1844824"/>
            <a:ext cx="0" cy="432048"/>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8" name="Textfeld 7">
            <a:extLst>
              <a:ext uri="{FF2B5EF4-FFF2-40B4-BE49-F238E27FC236}">
                <a16:creationId xmlns:a16="http://schemas.microsoft.com/office/drawing/2014/main" id="{CF7D1228-EF01-F7CA-D5D3-1F7C291EB7CE}"/>
              </a:ext>
            </a:extLst>
          </p:cNvPr>
          <p:cNvSpPr txBox="1"/>
          <p:nvPr/>
        </p:nvSpPr>
        <p:spPr>
          <a:xfrm>
            <a:off x="1415481" y="1892006"/>
            <a:ext cx="490840" cy="276999"/>
          </a:xfrm>
          <a:prstGeom prst="rect">
            <a:avLst/>
          </a:prstGeom>
          <a:noFill/>
        </p:spPr>
        <p:txBody>
          <a:bodyPr wrap="none" rtlCol="0">
            <a:spAutoFit/>
          </a:bodyPr>
          <a:lstStyle/>
          <a:p>
            <a:pPr algn="l"/>
            <a:r>
              <a:rPr lang="de-DE" sz="1200" dirty="0">
                <a:solidFill>
                  <a:srgbClr val="000000"/>
                </a:solidFill>
                <a:latin typeface="+mn-lt"/>
                <a:cs typeface="Calibri" panose="020F0502020204030204" pitchFamily="34" charset="0"/>
              </a:rPr>
              <a:t>70%</a:t>
            </a:r>
          </a:p>
        </p:txBody>
      </p:sp>
      <p:sp>
        <p:nvSpPr>
          <p:cNvPr id="9" name="Rechteck 8">
            <a:extLst>
              <a:ext uri="{FF2B5EF4-FFF2-40B4-BE49-F238E27FC236}">
                <a16:creationId xmlns:a16="http://schemas.microsoft.com/office/drawing/2014/main" id="{58E508E1-9DCB-93A6-195A-6884A68DF8BE}"/>
              </a:ext>
            </a:extLst>
          </p:cNvPr>
          <p:cNvSpPr/>
          <p:nvPr/>
        </p:nvSpPr>
        <p:spPr bwMode="auto">
          <a:xfrm>
            <a:off x="2639617" y="1268760"/>
            <a:ext cx="2088232" cy="432048"/>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rgbClr val="000000"/>
                </a:solidFill>
                <a:effectLst/>
                <a:latin typeface="+mn-lt"/>
              </a:rPr>
              <a:t>Shareholder</a:t>
            </a:r>
          </a:p>
        </p:txBody>
      </p:sp>
      <p:cxnSp>
        <p:nvCxnSpPr>
          <p:cNvPr id="10" name="Gerade Verbindung mit Pfeil 9">
            <a:extLst>
              <a:ext uri="{FF2B5EF4-FFF2-40B4-BE49-F238E27FC236}">
                <a16:creationId xmlns:a16="http://schemas.microsoft.com/office/drawing/2014/main" id="{71140107-0EAF-E417-7470-5FDB48AA4857}"/>
              </a:ext>
            </a:extLst>
          </p:cNvPr>
          <p:cNvCxnSpPr/>
          <p:nvPr/>
        </p:nvCxnSpPr>
        <p:spPr bwMode="auto">
          <a:xfrm>
            <a:off x="3647729" y="1844824"/>
            <a:ext cx="0" cy="432048"/>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11" name="Textfeld 10">
            <a:extLst>
              <a:ext uri="{FF2B5EF4-FFF2-40B4-BE49-F238E27FC236}">
                <a16:creationId xmlns:a16="http://schemas.microsoft.com/office/drawing/2014/main" id="{9E770150-1629-3FB4-8533-4803FA9CA494}"/>
              </a:ext>
            </a:extLst>
          </p:cNvPr>
          <p:cNvSpPr txBox="1"/>
          <p:nvPr/>
        </p:nvSpPr>
        <p:spPr>
          <a:xfrm>
            <a:off x="3719737" y="1892006"/>
            <a:ext cx="490840" cy="276999"/>
          </a:xfrm>
          <a:prstGeom prst="rect">
            <a:avLst/>
          </a:prstGeom>
          <a:noFill/>
        </p:spPr>
        <p:txBody>
          <a:bodyPr wrap="none" rtlCol="0">
            <a:spAutoFit/>
          </a:bodyPr>
          <a:lstStyle/>
          <a:p>
            <a:pPr algn="l"/>
            <a:r>
              <a:rPr lang="de-DE" sz="1200" dirty="0">
                <a:solidFill>
                  <a:srgbClr val="000000"/>
                </a:solidFill>
                <a:latin typeface="+mn-lt"/>
                <a:cs typeface="Calibri" panose="020F0502020204030204" pitchFamily="34" charset="0"/>
              </a:rPr>
              <a:t>30%</a:t>
            </a:r>
          </a:p>
        </p:txBody>
      </p:sp>
      <p:sp>
        <p:nvSpPr>
          <p:cNvPr id="12" name="Rechteck 11">
            <a:extLst>
              <a:ext uri="{FF2B5EF4-FFF2-40B4-BE49-F238E27FC236}">
                <a16:creationId xmlns:a16="http://schemas.microsoft.com/office/drawing/2014/main" id="{D3A26FA8-76B1-2D12-03A1-59FFF29BF663}"/>
              </a:ext>
            </a:extLst>
          </p:cNvPr>
          <p:cNvSpPr/>
          <p:nvPr/>
        </p:nvSpPr>
        <p:spPr bwMode="auto">
          <a:xfrm>
            <a:off x="335360" y="2431757"/>
            <a:ext cx="8269397" cy="781219"/>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600" b="0" i="0" u="none" strike="noStrike" cap="none" normalizeH="0" baseline="0" dirty="0">
                <a:ln>
                  <a:noFill/>
                </a:ln>
                <a:solidFill>
                  <a:srgbClr val="000000"/>
                </a:solidFill>
                <a:effectLst/>
                <a:latin typeface="+mn-lt"/>
              </a:rPr>
              <a:t>KEY ACCOUNT</a:t>
            </a:r>
          </a:p>
          <a:p>
            <a:pPr algn="ctr"/>
            <a:r>
              <a:rPr lang="en-US" sz="1200" dirty="0">
                <a:solidFill>
                  <a:srgbClr val="000000"/>
                </a:solidFill>
                <a:latin typeface="+mn-lt"/>
              </a:rPr>
              <a:t>Short description (e.g. positioning, market, ...)</a:t>
            </a:r>
            <a:endParaRPr kumimoji="0" lang="de-DE" sz="1200" b="0" i="0" u="none" strike="noStrike" cap="none" normalizeH="0" baseline="0" dirty="0">
              <a:ln>
                <a:noFill/>
              </a:ln>
              <a:solidFill>
                <a:srgbClr val="000000"/>
              </a:solidFill>
              <a:effectLst/>
              <a:latin typeface="+mn-lt"/>
            </a:endParaRPr>
          </a:p>
        </p:txBody>
      </p:sp>
      <p:sp>
        <p:nvSpPr>
          <p:cNvPr id="6" name="Textfeld 5">
            <a:extLst>
              <a:ext uri="{FF2B5EF4-FFF2-40B4-BE49-F238E27FC236}">
                <a16:creationId xmlns:a16="http://schemas.microsoft.com/office/drawing/2014/main" id="{25A381E4-3374-8BE8-038B-B968399615D6}"/>
              </a:ext>
            </a:extLst>
          </p:cNvPr>
          <p:cNvSpPr txBox="1"/>
          <p:nvPr/>
        </p:nvSpPr>
        <p:spPr>
          <a:xfrm>
            <a:off x="9120337" y="3428999"/>
            <a:ext cx="2616455" cy="266382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graphicFrame>
        <p:nvGraphicFramePr>
          <p:cNvPr id="13" name="Tabelle 12">
            <a:extLst>
              <a:ext uri="{FF2B5EF4-FFF2-40B4-BE49-F238E27FC236}">
                <a16:creationId xmlns:a16="http://schemas.microsoft.com/office/drawing/2014/main" id="{5F393569-A559-7F49-83E4-C259D6A89FC1}"/>
              </a:ext>
            </a:extLst>
          </p:cNvPr>
          <p:cNvGraphicFramePr>
            <a:graphicFrameLocks noGrp="1"/>
          </p:cNvGraphicFramePr>
          <p:nvPr>
            <p:extLst>
              <p:ext uri="{D42A27DB-BD31-4B8C-83A1-F6EECF244321}">
                <p14:modId xmlns:p14="http://schemas.microsoft.com/office/powerpoint/2010/main" val="2060679405"/>
              </p:ext>
            </p:extLst>
          </p:nvPr>
        </p:nvGraphicFramePr>
        <p:xfrm>
          <a:off x="9120336" y="1268760"/>
          <a:ext cx="2616456" cy="20506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72240">
                  <a:extLst>
                    <a:ext uri="{9D8B030D-6E8A-4147-A177-3AD203B41FA5}">
                      <a16:colId xmlns:a16="http://schemas.microsoft.com/office/drawing/2014/main" val="2870718173"/>
                    </a:ext>
                  </a:extLst>
                </a:gridCol>
                <a:gridCol w="1944216">
                  <a:extLst>
                    <a:ext uri="{9D8B030D-6E8A-4147-A177-3AD203B41FA5}">
                      <a16:colId xmlns:a16="http://schemas.microsoft.com/office/drawing/2014/main" val="1627304408"/>
                    </a:ext>
                  </a:extLst>
                </a:gridCol>
              </a:tblGrid>
              <a:tr h="2880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noProof="0" dirty="0">
                          <a:ln>
                            <a:noFill/>
                          </a:ln>
                          <a:solidFill>
                            <a:schemeClr val="bg1"/>
                          </a:solidFill>
                          <a:effectLst/>
                          <a:latin typeface="+mn-lt"/>
                        </a:rPr>
                        <a:t>Key figures 2025/2026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sz="1200" b="1" noProof="0" dirty="0">
                        <a:solidFill>
                          <a:schemeClr val="accent4"/>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86751459"/>
                  </a:ext>
                </a:extLst>
              </a:tr>
              <a:tr h="440666">
                <a:tc>
                  <a:txBody>
                    <a:bodyPr/>
                    <a:lstStyle/>
                    <a:p>
                      <a:endParaRPr lang="en-US" noProof="0"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200" b="1" noProof="0" dirty="0">
                          <a:solidFill>
                            <a:schemeClr val="accent4"/>
                          </a:solidFill>
                        </a:rPr>
                        <a:t>Turnover in €</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2915558"/>
                  </a:ext>
                </a:extLst>
              </a:tr>
              <a:tr h="440666">
                <a:tc>
                  <a:txBody>
                    <a:bodyPr/>
                    <a:lstStyle/>
                    <a:p>
                      <a:endParaRPr lang="en-US" noProof="0"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200" b="1" noProof="0" dirty="0">
                          <a:solidFill>
                            <a:schemeClr val="accent4"/>
                          </a:solidFill>
                        </a:rPr>
                        <a:t>No of employees</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62279388"/>
                  </a:ext>
                </a:extLst>
              </a:tr>
              <a:tr h="440666">
                <a:tc>
                  <a:txBody>
                    <a:bodyPr/>
                    <a:lstStyle/>
                    <a:p>
                      <a:endParaRPr lang="en-US" noProof="0"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200" b="1" noProof="0" dirty="0">
                          <a:solidFill>
                            <a:schemeClr val="accent4"/>
                          </a:solidFill>
                        </a:rPr>
                        <a:t>No of sites</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02669874"/>
                  </a:ext>
                </a:extLst>
              </a:tr>
              <a:tr h="440666">
                <a:tc>
                  <a:txBody>
                    <a:bodyPr/>
                    <a:lstStyle/>
                    <a:p>
                      <a:endParaRPr lang="en-US" noProof="0" dirty="0"/>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200" b="1" noProof="0" dirty="0">
                          <a:solidFill>
                            <a:schemeClr val="accent4"/>
                          </a:solidFill>
                        </a:rPr>
                        <a:t>End of business year</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3339084"/>
                  </a:ext>
                </a:extLst>
              </a:tr>
            </a:tbl>
          </a:graphicData>
        </a:graphic>
      </p:graphicFrame>
      <p:pic>
        <p:nvPicPr>
          <p:cNvPr id="14" name="Grafik 13" descr="Fabrik mit einfarbiger Füllung">
            <a:extLst>
              <a:ext uri="{FF2B5EF4-FFF2-40B4-BE49-F238E27FC236}">
                <a16:creationId xmlns:a16="http://schemas.microsoft.com/office/drawing/2014/main" id="{490E5350-CB7C-79AC-66E5-8E9F937C46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56546" y="2492731"/>
            <a:ext cx="360000" cy="360000"/>
          </a:xfrm>
          <a:prstGeom prst="rect">
            <a:avLst/>
          </a:prstGeom>
        </p:spPr>
      </p:pic>
      <p:pic>
        <p:nvPicPr>
          <p:cNvPr id="15" name="Grafik 14" descr="Management mit einfarbiger Füllung">
            <a:extLst>
              <a:ext uri="{FF2B5EF4-FFF2-40B4-BE49-F238E27FC236}">
                <a16:creationId xmlns:a16="http://schemas.microsoft.com/office/drawing/2014/main" id="{02E7152C-B864-65B3-AFD6-4402D73ABF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6546" y="2040148"/>
            <a:ext cx="360000" cy="360000"/>
          </a:xfrm>
          <a:prstGeom prst="rect">
            <a:avLst/>
          </a:prstGeom>
        </p:spPr>
      </p:pic>
      <p:pic>
        <p:nvPicPr>
          <p:cNvPr id="31" name="Grafik 30" descr="Geld mit einfarbiger Füllung">
            <a:extLst>
              <a:ext uri="{FF2B5EF4-FFF2-40B4-BE49-F238E27FC236}">
                <a16:creationId xmlns:a16="http://schemas.microsoft.com/office/drawing/2014/main" id="{AA92C5A0-9200-672A-D480-93153380BA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56546" y="1601659"/>
            <a:ext cx="360000" cy="360000"/>
          </a:xfrm>
          <a:prstGeom prst="rect">
            <a:avLst/>
          </a:prstGeom>
        </p:spPr>
      </p:pic>
      <p:pic>
        <p:nvPicPr>
          <p:cNvPr id="32" name="Grafik 31" descr="Tageskalender mit einfarbiger Füllung">
            <a:extLst>
              <a:ext uri="{FF2B5EF4-FFF2-40B4-BE49-F238E27FC236}">
                <a16:creationId xmlns:a16="http://schemas.microsoft.com/office/drawing/2014/main" id="{8EBB158D-797D-5671-1B0C-DC04BED6EBA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56546" y="2921106"/>
            <a:ext cx="360000" cy="360000"/>
          </a:xfrm>
          <a:prstGeom prst="rect">
            <a:avLst/>
          </a:prstGeom>
        </p:spPr>
      </p:pic>
      <p:graphicFrame>
        <p:nvGraphicFramePr>
          <p:cNvPr id="33" name="Tabelle 4">
            <a:extLst>
              <a:ext uri="{FF2B5EF4-FFF2-40B4-BE49-F238E27FC236}">
                <a16:creationId xmlns:a16="http://schemas.microsoft.com/office/drawing/2014/main" id="{12A80660-C43C-EF9A-9B7A-7BDB2362563D}"/>
              </a:ext>
            </a:extLst>
          </p:cNvPr>
          <p:cNvGraphicFramePr>
            <a:graphicFrameLocks noGrp="1"/>
          </p:cNvGraphicFramePr>
          <p:nvPr>
            <p:extLst>
              <p:ext uri="{D42A27DB-BD31-4B8C-83A1-F6EECF244321}">
                <p14:modId xmlns:p14="http://schemas.microsoft.com/office/powerpoint/2010/main" val="865973538"/>
              </p:ext>
            </p:extLst>
          </p:nvPr>
        </p:nvGraphicFramePr>
        <p:xfrm>
          <a:off x="335361" y="3429000"/>
          <a:ext cx="1941440" cy="13761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1440">
                  <a:extLst>
                    <a:ext uri="{9D8B030D-6E8A-4147-A177-3AD203B41FA5}">
                      <a16:colId xmlns:a16="http://schemas.microsoft.com/office/drawing/2014/main" val="2518314371"/>
                    </a:ext>
                  </a:extLst>
                </a:gridCol>
              </a:tblGrid>
              <a:tr h="254275">
                <a:tc>
                  <a:txBody>
                    <a:bodyPr/>
                    <a:lstStyle/>
                    <a:p>
                      <a:pPr marL="0" indent="0">
                        <a:buNone/>
                      </a:pPr>
                      <a:r>
                        <a:rPr lang="de-DE" sz="1200" b="1" dirty="0">
                          <a:latin typeface="+mn-lt"/>
                        </a:rPr>
                        <a:t>Business Unit / Site 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101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0" dirty="0">
                          <a:solidFill>
                            <a:schemeClr val="accent4"/>
                          </a:solidFill>
                          <a:latin typeface="+mn-lt"/>
                          <a:cs typeface="Calibri" panose="020F0502020204030204" pitchFamily="34" charset="0"/>
                        </a:rPr>
                        <a:t>Interesting information (e.g. number of employees, focus topics, ...)</a:t>
                      </a:r>
                      <a:endParaRPr lang="de-DE" sz="1200" dirty="0">
                        <a:solidFill>
                          <a:schemeClr val="accent4"/>
                        </a:solidFill>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34" name="Textfeld 33">
            <a:extLst>
              <a:ext uri="{FF2B5EF4-FFF2-40B4-BE49-F238E27FC236}">
                <a16:creationId xmlns:a16="http://schemas.microsoft.com/office/drawing/2014/main" id="{C12FFC77-817D-BE87-C36B-3B44266D43BC}"/>
              </a:ext>
            </a:extLst>
          </p:cNvPr>
          <p:cNvSpPr txBox="1"/>
          <p:nvPr/>
        </p:nvSpPr>
        <p:spPr>
          <a:xfrm>
            <a:off x="335361" y="5077633"/>
            <a:ext cx="1941440" cy="1015663"/>
          </a:xfrm>
          <a:prstGeom prst="rect">
            <a:avLst/>
          </a:prstGeom>
          <a:noFill/>
        </p:spPr>
        <p:txBody>
          <a:bodyPr wrap="square" rtlCol="0">
            <a:spAutoFit/>
          </a:bodyPr>
          <a:lstStyle/>
          <a:p>
            <a:r>
              <a:rPr lang="en-US" sz="1200" dirty="0">
                <a:solidFill>
                  <a:srgbClr val="000000"/>
                </a:solidFill>
                <a:latin typeface="+mn-lt"/>
                <a:cs typeface="Calibri" panose="020F0502020204030204" pitchFamily="34" charset="0"/>
              </a:rPr>
              <a:t>Our business position in this business unit or location
e.g. sales, products or solutions</a:t>
            </a:r>
            <a:endParaRPr lang="de-DE" sz="1200" dirty="0">
              <a:solidFill>
                <a:srgbClr val="000000"/>
              </a:solidFill>
              <a:latin typeface="+mn-lt"/>
              <a:cs typeface="Calibri" panose="020F0502020204030204" pitchFamily="34" charset="0"/>
            </a:endParaRPr>
          </a:p>
        </p:txBody>
      </p:sp>
      <p:graphicFrame>
        <p:nvGraphicFramePr>
          <p:cNvPr id="35" name="Tabelle 4">
            <a:extLst>
              <a:ext uri="{FF2B5EF4-FFF2-40B4-BE49-F238E27FC236}">
                <a16:creationId xmlns:a16="http://schemas.microsoft.com/office/drawing/2014/main" id="{233D5C76-6F5C-6906-A6E4-94661D3BB12A}"/>
              </a:ext>
            </a:extLst>
          </p:cNvPr>
          <p:cNvGraphicFramePr>
            <a:graphicFrameLocks noGrp="1"/>
          </p:cNvGraphicFramePr>
          <p:nvPr>
            <p:extLst>
              <p:ext uri="{D42A27DB-BD31-4B8C-83A1-F6EECF244321}">
                <p14:modId xmlns:p14="http://schemas.microsoft.com/office/powerpoint/2010/main" val="2187943716"/>
              </p:ext>
            </p:extLst>
          </p:nvPr>
        </p:nvGraphicFramePr>
        <p:xfrm>
          <a:off x="2447596" y="3426520"/>
          <a:ext cx="1941440" cy="13761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1440">
                  <a:extLst>
                    <a:ext uri="{9D8B030D-6E8A-4147-A177-3AD203B41FA5}">
                      <a16:colId xmlns:a16="http://schemas.microsoft.com/office/drawing/2014/main" val="2518314371"/>
                    </a:ext>
                  </a:extLst>
                </a:gridCol>
              </a:tblGrid>
              <a:tr h="254275">
                <a:tc>
                  <a:txBody>
                    <a:bodyPr/>
                    <a:lstStyle/>
                    <a:p>
                      <a:pPr marL="0" indent="0">
                        <a:buNone/>
                      </a:pPr>
                      <a:r>
                        <a:rPr lang="de-DE" sz="1200" b="1" dirty="0">
                          <a:latin typeface="+mn-lt"/>
                        </a:rPr>
                        <a:t>Business Unit / Site 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101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0" dirty="0">
                          <a:solidFill>
                            <a:schemeClr val="accent4"/>
                          </a:solidFill>
                          <a:latin typeface="+mn-lt"/>
                          <a:cs typeface="Calibri" panose="020F0502020204030204" pitchFamily="34" charset="0"/>
                        </a:rPr>
                        <a:t>Interesting information (e.g. number of employees, focus topics, ...)</a:t>
                      </a:r>
                      <a:endParaRPr lang="de-DE" sz="1200" dirty="0">
                        <a:solidFill>
                          <a:schemeClr val="accent4"/>
                        </a:solidFill>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36" name="Textfeld 35">
            <a:extLst>
              <a:ext uri="{FF2B5EF4-FFF2-40B4-BE49-F238E27FC236}">
                <a16:creationId xmlns:a16="http://schemas.microsoft.com/office/drawing/2014/main" id="{41B46C7B-4446-42F7-009F-BDDD4BDF758E}"/>
              </a:ext>
            </a:extLst>
          </p:cNvPr>
          <p:cNvSpPr txBox="1"/>
          <p:nvPr/>
        </p:nvSpPr>
        <p:spPr>
          <a:xfrm>
            <a:off x="2447596" y="5075153"/>
            <a:ext cx="1941440" cy="1015663"/>
          </a:xfrm>
          <a:prstGeom prst="rect">
            <a:avLst/>
          </a:prstGeom>
          <a:noFill/>
        </p:spPr>
        <p:txBody>
          <a:bodyPr wrap="square" rtlCol="0">
            <a:spAutoFit/>
          </a:bodyPr>
          <a:lstStyle/>
          <a:p>
            <a:r>
              <a:rPr lang="en-US" sz="1200" dirty="0">
                <a:solidFill>
                  <a:srgbClr val="000000"/>
                </a:solidFill>
                <a:latin typeface="+mn-lt"/>
                <a:cs typeface="Calibri" panose="020F0502020204030204" pitchFamily="34" charset="0"/>
              </a:rPr>
              <a:t>Our business position in this business unit or location
e.g. sales, products or solutions</a:t>
            </a:r>
            <a:endParaRPr lang="de-DE" sz="1200" dirty="0">
              <a:solidFill>
                <a:srgbClr val="000000"/>
              </a:solidFill>
              <a:latin typeface="+mn-lt"/>
              <a:cs typeface="Calibri" panose="020F0502020204030204" pitchFamily="34" charset="0"/>
            </a:endParaRPr>
          </a:p>
        </p:txBody>
      </p:sp>
      <p:graphicFrame>
        <p:nvGraphicFramePr>
          <p:cNvPr id="37" name="Tabelle 4">
            <a:extLst>
              <a:ext uri="{FF2B5EF4-FFF2-40B4-BE49-F238E27FC236}">
                <a16:creationId xmlns:a16="http://schemas.microsoft.com/office/drawing/2014/main" id="{CB23D114-18DA-F49C-6D09-244FDD0575C4}"/>
              </a:ext>
            </a:extLst>
          </p:cNvPr>
          <p:cNvGraphicFramePr>
            <a:graphicFrameLocks noGrp="1"/>
          </p:cNvGraphicFramePr>
          <p:nvPr>
            <p:extLst>
              <p:ext uri="{D42A27DB-BD31-4B8C-83A1-F6EECF244321}">
                <p14:modId xmlns:p14="http://schemas.microsoft.com/office/powerpoint/2010/main" val="1926390033"/>
              </p:ext>
            </p:extLst>
          </p:nvPr>
        </p:nvGraphicFramePr>
        <p:xfrm>
          <a:off x="4559831" y="3424040"/>
          <a:ext cx="1941440" cy="13761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1440">
                  <a:extLst>
                    <a:ext uri="{9D8B030D-6E8A-4147-A177-3AD203B41FA5}">
                      <a16:colId xmlns:a16="http://schemas.microsoft.com/office/drawing/2014/main" val="2518314371"/>
                    </a:ext>
                  </a:extLst>
                </a:gridCol>
              </a:tblGrid>
              <a:tr h="254275">
                <a:tc>
                  <a:txBody>
                    <a:bodyPr/>
                    <a:lstStyle/>
                    <a:p>
                      <a:pPr marL="0" indent="0">
                        <a:buNone/>
                      </a:pPr>
                      <a:r>
                        <a:rPr lang="de-DE" sz="1200" b="1" dirty="0">
                          <a:latin typeface="+mn-lt"/>
                        </a:rPr>
                        <a:t>Business Unit / Site 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101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0" dirty="0">
                          <a:solidFill>
                            <a:schemeClr val="accent4"/>
                          </a:solidFill>
                          <a:latin typeface="+mn-lt"/>
                          <a:cs typeface="Calibri" panose="020F0502020204030204" pitchFamily="34" charset="0"/>
                        </a:rPr>
                        <a:t>Interesting information (e.g. number of employees, focus topics, ...)</a:t>
                      </a:r>
                      <a:endParaRPr lang="de-DE" sz="1200" dirty="0">
                        <a:solidFill>
                          <a:schemeClr val="accent4"/>
                        </a:solidFill>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38" name="Textfeld 37">
            <a:extLst>
              <a:ext uri="{FF2B5EF4-FFF2-40B4-BE49-F238E27FC236}">
                <a16:creationId xmlns:a16="http://schemas.microsoft.com/office/drawing/2014/main" id="{23435E32-F94F-D7CF-E5A3-8FF0390EACCD}"/>
              </a:ext>
            </a:extLst>
          </p:cNvPr>
          <p:cNvSpPr txBox="1"/>
          <p:nvPr/>
        </p:nvSpPr>
        <p:spPr>
          <a:xfrm>
            <a:off x="4559831" y="5072673"/>
            <a:ext cx="1941440" cy="1015663"/>
          </a:xfrm>
          <a:prstGeom prst="rect">
            <a:avLst/>
          </a:prstGeom>
          <a:noFill/>
        </p:spPr>
        <p:txBody>
          <a:bodyPr wrap="square" rtlCol="0">
            <a:spAutoFit/>
          </a:bodyPr>
          <a:lstStyle/>
          <a:p>
            <a:r>
              <a:rPr lang="en-US" sz="1200" dirty="0">
                <a:solidFill>
                  <a:srgbClr val="000000"/>
                </a:solidFill>
                <a:latin typeface="+mn-lt"/>
                <a:cs typeface="Calibri" panose="020F0502020204030204" pitchFamily="34" charset="0"/>
              </a:rPr>
              <a:t>Our business position in this business unit or location
e.g. sales, products or solutions</a:t>
            </a:r>
            <a:endParaRPr lang="de-DE" sz="1200" dirty="0">
              <a:solidFill>
                <a:srgbClr val="000000"/>
              </a:solidFill>
              <a:latin typeface="+mn-lt"/>
              <a:cs typeface="Calibri" panose="020F0502020204030204" pitchFamily="34" charset="0"/>
            </a:endParaRPr>
          </a:p>
        </p:txBody>
      </p:sp>
      <p:graphicFrame>
        <p:nvGraphicFramePr>
          <p:cNvPr id="39" name="Tabelle 4">
            <a:extLst>
              <a:ext uri="{FF2B5EF4-FFF2-40B4-BE49-F238E27FC236}">
                <a16:creationId xmlns:a16="http://schemas.microsoft.com/office/drawing/2014/main" id="{309BC93B-C248-7205-8C77-B308ACFBA6D3}"/>
              </a:ext>
            </a:extLst>
          </p:cNvPr>
          <p:cNvGraphicFramePr>
            <a:graphicFrameLocks noGrp="1"/>
          </p:cNvGraphicFramePr>
          <p:nvPr>
            <p:extLst>
              <p:ext uri="{D42A27DB-BD31-4B8C-83A1-F6EECF244321}">
                <p14:modId xmlns:p14="http://schemas.microsoft.com/office/powerpoint/2010/main" val="2776069086"/>
              </p:ext>
            </p:extLst>
          </p:nvPr>
        </p:nvGraphicFramePr>
        <p:xfrm>
          <a:off x="6672065" y="3421560"/>
          <a:ext cx="1941440" cy="137617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1440">
                  <a:extLst>
                    <a:ext uri="{9D8B030D-6E8A-4147-A177-3AD203B41FA5}">
                      <a16:colId xmlns:a16="http://schemas.microsoft.com/office/drawing/2014/main" val="2518314371"/>
                    </a:ext>
                  </a:extLst>
                </a:gridCol>
              </a:tblGrid>
              <a:tr h="254275">
                <a:tc>
                  <a:txBody>
                    <a:bodyPr/>
                    <a:lstStyle/>
                    <a:p>
                      <a:pPr marL="0" indent="0">
                        <a:buNone/>
                      </a:pPr>
                      <a:r>
                        <a:rPr lang="de-DE" sz="1200" b="1" dirty="0">
                          <a:latin typeface="+mn-lt"/>
                        </a:rPr>
                        <a:t>Business Unit / Site xx</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3411158449"/>
                  </a:ext>
                </a:extLst>
              </a:tr>
              <a:tr h="11018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0" dirty="0">
                          <a:solidFill>
                            <a:schemeClr val="accent4"/>
                          </a:solidFill>
                          <a:latin typeface="+mn-lt"/>
                          <a:cs typeface="Calibri" panose="020F0502020204030204" pitchFamily="34" charset="0"/>
                        </a:rPr>
                        <a:t>Interesting information (e.g. number of employees, focus topics, ...)</a:t>
                      </a:r>
                      <a:endParaRPr lang="de-DE" sz="1200" dirty="0">
                        <a:solidFill>
                          <a:schemeClr val="accent4"/>
                        </a:solidFill>
                        <a:latin typeface="+mn-lt"/>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76457646"/>
                  </a:ext>
                </a:extLst>
              </a:tr>
            </a:tbl>
          </a:graphicData>
        </a:graphic>
      </p:graphicFrame>
      <p:sp>
        <p:nvSpPr>
          <p:cNvPr id="40" name="Textfeld 39">
            <a:extLst>
              <a:ext uri="{FF2B5EF4-FFF2-40B4-BE49-F238E27FC236}">
                <a16:creationId xmlns:a16="http://schemas.microsoft.com/office/drawing/2014/main" id="{1CC4A94E-44DB-09A7-DFAA-991AB981971D}"/>
              </a:ext>
            </a:extLst>
          </p:cNvPr>
          <p:cNvSpPr txBox="1"/>
          <p:nvPr/>
        </p:nvSpPr>
        <p:spPr>
          <a:xfrm>
            <a:off x="6672065" y="5070193"/>
            <a:ext cx="1941440" cy="1015663"/>
          </a:xfrm>
          <a:prstGeom prst="rect">
            <a:avLst/>
          </a:prstGeom>
          <a:noFill/>
        </p:spPr>
        <p:txBody>
          <a:bodyPr wrap="square" rtlCol="0">
            <a:spAutoFit/>
          </a:bodyPr>
          <a:lstStyle/>
          <a:p>
            <a:r>
              <a:rPr lang="en-US" sz="1200" dirty="0">
                <a:solidFill>
                  <a:srgbClr val="000000"/>
                </a:solidFill>
                <a:latin typeface="+mn-lt"/>
                <a:cs typeface="Calibri" panose="020F0502020204030204" pitchFamily="34" charset="0"/>
              </a:rPr>
              <a:t>Our business position in this business unit or location
e.g. sales, products or solutions</a:t>
            </a:r>
            <a:endParaRPr lang="de-DE" sz="1200" dirty="0">
              <a:solidFill>
                <a:srgbClr val="000000"/>
              </a:solidFill>
              <a:latin typeface="+mn-lt"/>
              <a:cs typeface="Calibri" panose="020F0502020204030204" pitchFamily="34" charset="0"/>
            </a:endParaRPr>
          </a:p>
        </p:txBody>
      </p:sp>
      <p:sp>
        <p:nvSpPr>
          <p:cNvPr id="41" name="Rechteck 40">
            <a:extLst>
              <a:ext uri="{FF2B5EF4-FFF2-40B4-BE49-F238E27FC236}">
                <a16:creationId xmlns:a16="http://schemas.microsoft.com/office/drawing/2014/main" id="{D8B7929F-FC4F-BC25-99DF-E771DD79B752}"/>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 </a:t>
            </a:r>
          </a:p>
        </p:txBody>
      </p:sp>
    </p:spTree>
    <p:extLst>
      <p:ext uri="{BB962C8B-B14F-4D97-AF65-F5344CB8AC3E}">
        <p14:creationId xmlns:p14="http://schemas.microsoft.com/office/powerpoint/2010/main" val="2634959585"/>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143C3-4BD0-41AB-86AE-46D93348518C}"/>
              </a:ext>
            </a:extLst>
          </p:cNvPr>
          <p:cNvSpPr>
            <a:spLocks noGrp="1"/>
          </p:cNvSpPr>
          <p:nvPr>
            <p:ph type="title"/>
          </p:nvPr>
        </p:nvSpPr>
        <p:spPr/>
        <p:txBody>
          <a:bodyPr/>
          <a:lstStyle/>
          <a:p>
            <a:r>
              <a:rPr lang="en-US" dirty="0"/>
              <a:t>3| Strategic Goals at a glance
</a:t>
            </a:r>
            <a:endParaRPr lang="de-DE" dirty="0"/>
          </a:p>
        </p:txBody>
      </p:sp>
      <p:sp>
        <p:nvSpPr>
          <p:cNvPr id="5" name="Pfeil nach rechts 8">
            <a:extLst>
              <a:ext uri="{FF2B5EF4-FFF2-40B4-BE49-F238E27FC236}">
                <a16:creationId xmlns:a16="http://schemas.microsoft.com/office/drawing/2014/main" id="{1D80D1B3-351A-476E-9BB8-3D7009BDDC96}"/>
              </a:ext>
            </a:extLst>
          </p:cNvPr>
          <p:cNvSpPr/>
          <p:nvPr/>
        </p:nvSpPr>
        <p:spPr>
          <a:xfrm>
            <a:off x="1847528" y="3050279"/>
            <a:ext cx="9865096" cy="757441"/>
          </a:xfrm>
          <a:prstGeom prst="rightArrow">
            <a:avLst/>
          </a:prstGeom>
          <a:solidFill>
            <a:srgbClr val="293133"/>
          </a:solidFill>
          <a:ln/>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52742" tIns="52742" rIns="52742" bIns="52742" numCol="1" spcCol="0" rtlCol="0" fromWordArt="0" anchor="ctr" anchorCtr="0" forceAA="0" compatLnSpc="1">
            <a:prstTxWarp prst="textNoShape">
              <a:avLst/>
            </a:prstTxWarp>
            <a:noAutofit/>
          </a:bodyPr>
          <a:lstStyle/>
          <a:p>
            <a:pPr algn="ctr"/>
            <a:endParaRPr lang="de-DE" sz="2000" dirty="0" err="1">
              <a:solidFill>
                <a:schemeClr val="tx1"/>
              </a:solidFill>
            </a:endParaRPr>
          </a:p>
        </p:txBody>
      </p:sp>
      <p:graphicFrame>
        <p:nvGraphicFramePr>
          <p:cNvPr id="6" name="Table 48">
            <a:extLst>
              <a:ext uri="{FF2B5EF4-FFF2-40B4-BE49-F238E27FC236}">
                <a16:creationId xmlns:a16="http://schemas.microsoft.com/office/drawing/2014/main" id="{A80CCFE3-AE88-40C8-87B7-A5084E4CA1E3}"/>
              </a:ext>
            </a:extLst>
          </p:cNvPr>
          <p:cNvGraphicFramePr>
            <a:graphicFrameLocks noGrp="1"/>
          </p:cNvGraphicFramePr>
          <p:nvPr>
            <p:extLst>
              <p:ext uri="{D42A27DB-BD31-4B8C-83A1-F6EECF244321}">
                <p14:modId xmlns:p14="http://schemas.microsoft.com/office/powerpoint/2010/main" val="2934843482"/>
              </p:ext>
            </p:extLst>
          </p:nvPr>
        </p:nvGraphicFramePr>
        <p:xfrm>
          <a:off x="1919536" y="3271381"/>
          <a:ext cx="9361040" cy="31082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3882415652"/>
                    </a:ext>
                  </a:extLst>
                </a:gridCol>
                <a:gridCol w="1872208">
                  <a:extLst>
                    <a:ext uri="{9D8B030D-6E8A-4147-A177-3AD203B41FA5}">
                      <a16:colId xmlns:a16="http://schemas.microsoft.com/office/drawing/2014/main" val="3586890526"/>
                    </a:ext>
                  </a:extLst>
                </a:gridCol>
                <a:gridCol w="1872208">
                  <a:extLst>
                    <a:ext uri="{9D8B030D-6E8A-4147-A177-3AD203B41FA5}">
                      <a16:colId xmlns:a16="http://schemas.microsoft.com/office/drawing/2014/main" val="1548015860"/>
                    </a:ext>
                  </a:extLst>
                </a:gridCol>
                <a:gridCol w="1872208">
                  <a:extLst>
                    <a:ext uri="{9D8B030D-6E8A-4147-A177-3AD203B41FA5}">
                      <a16:colId xmlns:a16="http://schemas.microsoft.com/office/drawing/2014/main" val="2163440969"/>
                    </a:ext>
                  </a:extLst>
                </a:gridCol>
                <a:gridCol w="1872208">
                  <a:extLst>
                    <a:ext uri="{9D8B030D-6E8A-4147-A177-3AD203B41FA5}">
                      <a16:colId xmlns:a16="http://schemas.microsoft.com/office/drawing/2014/main" val="1456695307"/>
                    </a:ext>
                  </a:extLst>
                </a:gridCol>
              </a:tblGrid>
              <a:tr h="216024">
                <a:tc>
                  <a:txBody>
                    <a:bodyPr/>
                    <a:lstStyle/>
                    <a:p>
                      <a:pPr algn="ctr"/>
                      <a:r>
                        <a:rPr lang="da-DK" sz="1600" b="1" dirty="0">
                          <a:solidFill>
                            <a:schemeClr val="bg1"/>
                          </a:solidFill>
                        </a:rPr>
                        <a:t>2026</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a-DK" sz="1600" b="1" dirty="0">
                          <a:solidFill>
                            <a:schemeClr val="bg1"/>
                          </a:solidFill>
                        </a:rPr>
                        <a:t>2027</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a-DK" sz="1600" b="1" dirty="0">
                          <a:solidFill>
                            <a:schemeClr val="bg1"/>
                          </a:solidFill>
                        </a:rPr>
                        <a:t>2028</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a-DK" sz="1600" b="1" dirty="0">
                          <a:solidFill>
                            <a:schemeClr val="bg1"/>
                          </a:solidFill>
                        </a:rPr>
                        <a:t>2029</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da-DK" sz="1600" b="1" dirty="0">
                          <a:solidFill>
                            <a:schemeClr val="bg1"/>
                          </a:solidFill>
                        </a:rPr>
                        <a:t>2030</a:t>
                      </a:r>
                      <a:endParaRPr lang="en-US" sz="1200" b="1" dirty="0">
                        <a:solidFill>
                          <a:schemeClr val="bg1"/>
                        </a:solidFill>
                      </a:endParaRPr>
                    </a:p>
                  </a:txBody>
                  <a:tcPr marL="66983" marR="66983" marT="33491" marB="33491"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713887329"/>
                  </a:ext>
                </a:extLst>
              </a:tr>
            </a:tbl>
          </a:graphicData>
        </a:graphic>
      </p:graphicFrame>
      <p:sp>
        <p:nvSpPr>
          <p:cNvPr id="7" name="Rechteck 6">
            <a:extLst>
              <a:ext uri="{FF2B5EF4-FFF2-40B4-BE49-F238E27FC236}">
                <a16:creationId xmlns:a16="http://schemas.microsoft.com/office/drawing/2014/main" id="{06BE9ACE-0F39-4192-981D-A390CD764D85}"/>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a:t>
            </a:r>
          </a:p>
          <a:p>
            <a:r>
              <a:rPr lang="en-US" sz="1200">
                <a:solidFill>
                  <a:schemeClr val="tx1"/>
                </a:solidFill>
                <a:latin typeface="+mn-lt"/>
              </a:rPr>
              <a:t>  </a:t>
            </a:r>
          </a:p>
          <a:p>
            <a:r>
              <a:rPr lang="en-US" sz="1200" b="1">
                <a:solidFill>
                  <a:schemeClr val="tx1"/>
                </a:solidFill>
                <a:latin typeface="+mn-lt"/>
              </a:rPr>
              <a:t>Strategic goals</a:t>
            </a:r>
          </a:p>
          <a:p>
            <a:r>
              <a:rPr lang="en-US" sz="1200">
                <a:solidFill>
                  <a:schemeClr val="tx1"/>
                </a:solidFill>
                <a:latin typeface="+mn-lt"/>
              </a:rPr>
              <a:t>Please formulate your goals SMART:</a:t>
            </a:r>
          </a:p>
          <a:p>
            <a:pPr marL="171450" indent="-171450">
              <a:buFont typeface="Arial" panose="020B0604020202020204" pitchFamily="34" charset="0"/>
              <a:buChar char="•"/>
            </a:pPr>
            <a:r>
              <a:rPr lang="en-US" sz="1200">
                <a:solidFill>
                  <a:schemeClr val="tx1"/>
                </a:solidFill>
                <a:latin typeface="+mn-lt"/>
              </a:rPr>
              <a:t>Specific
Measurable
Achievable
Relevant
Terminated</a:t>
            </a:r>
          </a:p>
          <a:p>
            <a:endParaRPr lang="en-US" sz="1200">
              <a:solidFill>
                <a:schemeClr val="tx1"/>
              </a:solidFill>
              <a:latin typeface="+mn-lt"/>
            </a:endParaRPr>
          </a:p>
        </p:txBody>
      </p:sp>
      <p:sp>
        <p:nvSpPr>
          <p:cNvPr id="10" name="Textfeld 9">
            <a:extLst>
              <a:ext uri="{FF2B5EF4-FFF2-40B4-BE49-F238E27FC236}">
                <a16:creationId xmlns:a16="http://schemas.microsoft.com/office/drawing/2014/main" id="{0E216685-E9A8-4303-8524-686356DC49F6}"/>
              </a:ext>
            </a:extLst>
          </p:cNvPr>
          <p:cNvSpPr txBox="1"/>
          <p:nvPr/>
        </p:nvSpPr>
        <p:spPr>
          <a:xfrm>
            <a:off x="119336" y="1631364"/>
            <a:ext cx="1393330" cy="400110"/>
          </a:xfrm>
          <a:prstGeom prst="rect">
            <a:avLst/>
          </a:prstGeom>
          <a:noFill/>
        </p:spPr>
        <p:txBody>
          <a:bodyPr wrap="none" rtlCol="0">
            <a:spAutoFit/>
          </a:bodyPr>
          <a:lstStyle/>
          <a:p>
            <a:r>
              <a:rPr lang="de-DE" sz="2000" dirty="0">
                <a:solidFill>
                  <a:srgbClr val="000000"/>
                </a:solidFill>
                <a:latin typeface="+mn-lt"/>
                <a:cs typeface="Calibri" panose="020F0502020204030204" pitchFamily="34" charset="0"/>
              </a:rPr>
              <a:t>Short-term</a:t>
            </a:r>
          </a:p>
        </p:txBody>
      </p:sp>
      <p:sp>
        <p:nvSpPr>
          <p:cNvPr id="11" name="Textfeld 10">
            <a:extLst>
              <a:ext uri="{FF2B5EF4-FFF2-40B4-BE49-F238E27FC236}">
                <a16:creationId xmlns:a16="http://schemas.microsoft.com/office/drawing/2014/main" id="{6A5D9387-33BD-44BB-BCC1-21E7853A9904}"/>
              </a:ext>
            </a:extLst>
          </p:cNvPr>
          <p:cNvSpPr txBox="1"/>
          <p:nvPr/>
        </p:nvSpPr>
        <p:spPr>
          <a:xfrm>
            <a:off x="138833" y="4174284"/>
            <a:ext cx="1266693" cy="1015663"/>
          </a:xfrm>
          <a:prstGeom prst="rect">
            <a:avLst/>
          </a:prstGeom>
          <a:noFill/>
        </p:spPr>
        <p:txBody>
          <a:bodyPr wrap="none" rtlCol="0">
            <a:spAutoFit/>
          </a:bodyPr>
          <a:lstStyle/>
          <a:p>
            <a:r>
              <a:rPr lang="de-DE" sz="2000" dirty="0">
                <a:solidFill>
                  <a:srgbClr val="000000"/>
                </a:solidFill>
                <a:latin typeface="+mn-lt"/>
                <a:cs typeface="Calibri" panose="020F0502020204030204" pitchFamily="34" charset="0"/>
              </a:rPr>
              <a:t>Medium /</a:t>
            </a:r>
            <a:br>
              <a:rPr lang="de-DE" sz="2000" dirty="0">
                <a:solidFill>
                  <a:srgbClr val="000000"/>
                </a:solidFill>
                <a:latin typeface="+mn-lt"/>
                <a:cs typeface="Calibri" panose="020F0502020204030204" pitchFamily="34" charset="0"/>
              </a:rPr>
            </a:br>
            <a:r>
              <a:rPr lang="de-DE" sz="2000" dirty="0" err="1">
                <a:solidFill>
                  <a:srgbClr val="000000"/>
                </a:solidFill>
                <a:latin typeface="+mn-lt"/>
                <a:cs typeface="Calibri" panose="020F0502020204030204" pitchFamily="34" charset="0"/>
              </a:rPr>
              <a:t>long</a:t>
            </a:r>
            <a:r>
              <a:rPr lang="de-DE" sz="2000" dirty="0">
                <a:solidFill>
                  <a:srgbClr val="000000"/>
                </a:solidFill>
                <a:latin typeface="+mn-lt"/>
                <a:cs typeface="Calibri" panose="020F0502020204030204" pitchFamily="34" charset="0"/>
              </a:rPr>
              <a:t>-term
</a:t>
            </a:r>
          </a:p>
        </p:txBody>
      </p:sp>
      <p:sp>
        <p:nvSpPr>
          <p:cNvPr id="12" name="Textfeld 11">
            <a:extLst>
              <a:ext uri="{FF2B5EF4-FFF2-40B4-BE49-F238E27FC236}">
                <a16:creationId xmlns:a16="http://schemas.microsoft.com/office/drawing/2014/main" id="{8C0A02E7-40C9-4B2D-9A20-BAB45710CA14}"/>
              </a:ext>
            </a:extLst>
          </p:cNvPr>
          <p:cNvSpPr txBox="1"/>
          <p:nvPr/>
        </p:nvSpPr>
        <p:spPr>
          <a:xfrm>
            <a:off x="2063552" y="1631364"/>
            <a:ext cx="569387" cy="400110"/>
          </a:xfrm>
          <a:prstGeom prst="rect">
            <a:avLst/>
          </a:prstGeom>
          <a:noFill/>
        </p:spPr>
        <p:txBody>
          <a:bodyPr wrap="none" rtlCol="0">
            <a:spAutoFit/>
          </a:bodyPr>
          <a:lstStyle/>
          <a:p>
            <a:pPr algn="l"/>
            <a:r>
              <a:rPr lang="en-US" sz="2000">
                <a:solidFill>
                  <a:srgbClr val="000000"/>
                </a:solidFill>
                <a:latin typeface="+mn-lt"/>
                <a:cs typeface="Calibri" panose="020F0502020204030204" pitchFamily="34" charset="0"/>
              </a:rPr>
              <a:t>xxx</a:t>
            </a:r>
          </a:p>
        </p:txBody>
      </p:sp>
      <p:sp>
        <p:nvSpPr>
          <p:cNvPr id="13" name="Textfeld 12">
            <a:extLst>
              <a:ext uri="{FF2B5EF4-FFF2-40B4-BE49-F238E27FC236}">
                <a16:creationId xmlns:a16="http://schemas.microsoft.com/office/drawing/2014/main" id="{D328B205-9E5C-444E-8B3C-A47AE6A2217D}"/>
              </a:ext>
            </a:extLst>
          </p:cNvPr>
          <p:cNvSpPr txBox="1"/>
          <p:nvPr/>
        </p:nvSpPr>
        <p:spPr>
          <a:xfrm>
            <a:off x="4079776" y="4174284"/>
            <a:ext cx="569387" cy="400110"/>
          </a:xfrm>
          <a:prstGeom prst="rect">
            <a:avLst/>
          </a:prstGeom>
          <a:noFill/>
        </p:spPr>
        <p:txBody>
          <a:bodyPr wrap="none" rtlCol="0">
            <a:spAutoFit/>
          </a:bodyPr>
          <a:lstStyle/>
          <a:p>
            <a:pPr algn="l"/>
            <a:r>
              <a:rPr lang="en-US" sz="2000">
                <a:solidFill>
                  <a:schemeClr val="accent4"/>
                </a:solidFill>
                <a:latin typeface="+mn-lt"/>
                <a:cs typeface="Calibri" panose="020F0502020204030204" pitchFamily="34" charset="0"/>
              </a:rPr>
              <a:t>xxx</a:t>
            </a:r>
          </a:p>
        </p:txBody>
      </p:sp>
      <p:sp>
        <p:nvSpPr>
          <p:cNvPr id="8" name="Fußzeilenplatzhalter 7">
            <a:extLst>
              <a:ext uri="{FF2B5EF4-FFF2-40B4-BE49-F238E27FC236}">
                <a16:creationId xmlns:a16="http://schemas.microsoft.com/office/drawing/2014/main" id="{3A111EE2-D0DD-FFF3-0A39-C566FD379A4F}"/>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9" name="Foliennummernplatzhalter 8">
            <a:extLst>
              <a:ext uri="{FF2B5EF4-FFF2-40B4-BE49-F238E27FC236}">
                <a16:creationId xmlns:a16="http://schemas.microsoft.com/office/drawing/2014/main" id="{5C74D215-3145-7675-0D3F-3DE6228342AA}"/>
              </a:ext>
            </a:extLst>
          </p:cNvPr>
          <p:cNvSpPr>
            <a:spLocks noGrp="1"/>
          </p:cNvSpPr>
          <p:nvPr>
            <p:ph type="sldNum" sz="quarter" idx="11"/>
          </p:nvPr>
        </p:nvSpPr>
        <p:spPr/>
        <p:txBody>
          <a:bodyPr/>
          <a:lstStyle/>
          <a:p>
            <a:fld id="{31D0D8A1-E263-4FBF-9BF3-AA3869F8EB11}" type="slidenum">
              <a:rPr lang="de-DE" smtClean="0"/>
              <a:pPr/>
              <a:t>40</a:t>
            </a:fld>
            <a:endParaRPr lang="de-DE" dirty="0">
              <a:latin typeface="+mn-lt"/>
            </a:endParaRPr>
          </a:p>
        </p:txBody>
      </p:sp>
    </p:spTree>
    <p:extLst>
      <p:ext uri="{BB962C8B-B14F-4D97-AF65-F5344CB8AC3E}">
        <p14:creationId xmlns:p14="http://schemas.microsoft.com/office/powerpoint/2010/main" val="3723095914"/>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dirty="0"/>
              <a:t>3| Agile sales plan</a:t>
            </a:r>
          </a:p>
        </p:txBody>
      </p:sp>
      <p:sp>
        <p:nvSpPr>
          <p:cNvPr id="12" name="Rechteck 11">
            <a:extLst>
              <a:ext uri="{FF2B5EF4-FFF2-40B4-BE49-F238E27FC236}">
                <a16:creationId xmlns:a16="http://schemas.microsoft.com/office/drawing/2014/main" id="{AE349CA0-75E7-4A31-ADA4-38DFBFE0A20B}"/>
              </a:ext>
            </a:extLst>
          </p:cNvPr>
          <p:cNvSpPr/>
          <p:nvPr/>
        </p:nvSpPr>
        <p:spPr bwMode="auto">
          <a:xfrm>
            <a:off x="12268368" y="1278919"/>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Tipp:</a:t>
            </a:r>
          </a:p>
          <a:p>
            <a:endParaRPr lang="en-US" sz="1200" dirty="0">
              <a:solidFill>
                <a:schemeClr val="tx1"/>
              </a:solidFill>
              <a:latin typeface="+mn-lt"/>
            </a:endParaRPr>
          </a:p>
          <a:p>
            <a:r>
              <a:rPr lang="en-US" sz="1200" b="1" dirty="0">
                <a:solidFill>
                  <a:schemeClr val="tx1"/>
                </a:solidFill>
                <a:latin typeface="+mn-lt"/>
              </a:rPr>
              <a:t>Objective (similar to the MOAL in OKR):</a:t>
            </a:r>
          </a:p>
          <a:p>
            <a:r>
              <a:rPr lang="en-US" sz="1200" dirty="0">
                <a:solidFill>
                  <a:schemeClr val="tx1"/>
                </a:solidFill>
                <a:latin typeface="+mn-lt"/>
              </a:rPr>
              <a:t>Should follow the SMART rule.</a:t>
            </a:r>
          </a:p>
          <a:p>
            <a:pPr marL="285750" indent="-285750">
              <a:buFont typeface="Arial" panose="020B0604020202020204" pitchFamily="34" charset="0"/>
              <a:buChar char="•"/>
            </a:pPr>
            <a:r>
              <a:rPr lang="en-US" sz="1200" dirty="0">
                <a:solidFill>
                  <a:schemeClr val="tx1"/>
                </a:solidFill>
                <a:latin typeface="+mn-lt"/>
              </a:rPr>
              <a:t>Specific</a:t>
            </a:r>
          </a:p>
          <a:p>
            <a:pPr marL="285750" indent="-285750">
              <a:buFont typeface="Arial" panose="020B0604020202020204" pitchFamily="34" charset="0"/>
              <a:buChar char="•"/>
            </a:pPr>
            <a:r>
              <a:rPr lang="en-US" sz="1200" dirty="0">
                <a:solidFill>
                  <a:schemeClr val="tx1"/>
                </a:solidFill>
                <a:latin typeface="+mn-lt"/>
              </a:rPr>
              <a:t>Measurable</a:t>
            </a:r>
          </a:p>
          <a:p>
            <a:pPr marL="285750" indent="-285750">
              <a:buFont typeface="Arial" panose="020B0604020202020204" pitchFamily="34" charset="0"/>
              <a:buChar char="•"/>
            </a:pPr>
            <a:r>
              <a:rPr lang="en-US" sz="1200" dirty="0">
                <a:solidFill>
                  <a:schemeClr val="tx1"/>
                </a:solidFill>
                <a:latin typeface="+mn-lt"/>
              </a:rPr>
              <a:t>Achievable</a:t>
            </a:r>
          </a:p>
          <a:p>
            <a:pPr marL="285750" indent="-285750">
              <a:buFont typeface="Arial" panose="020B0604020202020204" pitchFamily="34" charset="0"/>
              <a:buChar char="•"/>
            </a:pPr>
            <a:r>
              <a:rPr lang="en-US" sz="1200" dirty="0">
                <a:solidFill>
                  <a:schemeClr val="tx1"/>
                </a:solidFill>
                <a:latin typeface="+mn-lt"/>
              </a:rPr>
              <a:t>Relevant </a:t>
            </a:r>
          </a:p>
          <a:p>
            <a:pPr marL="285750" indent="-285750">
              <a:buFont typeface="Arial" panose="020B0604020202020204" pitchFamily="34" charset="0"/>
              <a:buChar char="•"/>
            </a:pPr>
            <a:r>
              <a:rPr lang="en-US" sz="1200" dirty="0">
                <a:solidFill>
                  <a:schemeClr val="tx1"/>
                </a:solidFill>
                <a:latin typeface="+mn-lt"/>
              </a:rPr>
              <a:t>Timed</a:t>
            </a:r>
          </a:p>
          <a:p>
            <a:endParaRPr lang="en-US" sz="1200" dirty="0">
              <a:solidFill>
                <a:schemeClr val="tx1"/>
              </a:solidFill>
              <a:latin typeface="+mn-lt"/>
            </a:endParaRPr>
          </a:p>
          <a:p>
            <a:r>
              <a:rPr lang="en-US" sz="1200" b="1" dirty="0">
                <a:solidFill>
                  <a:schemeClr val="tx1"/>
                </a:solidFill>
                <a:latin typeface="+mn-lt"/>
              </a:rPr>
              <a:t>Milestones (similar to the Objectives in OKR):</a:t>
            </a:r>
          </a:p>
          <a:p>
            <a:r>
              <a:rPr lang="en-US" sz="1200" dirty="0">
                <a:solidFill>
                  <a:schemeClr val="tx1"/>
                </a:solidFill>
                <a:latin typeface="+mn-lt"/>
              </a:rPr>
              <a:t>Represent intermediate goals, gates, milestones.</a:t>
            </a:r>
          </a:p>
          <a:p>
            <a:pPr marR="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mn-lt"/>
              </a:rPr>
              <a:t>Recommendation:</a:t>
            </a:r>
          </a:p>
          <a:p>
            <a:pPr marR="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mn-lt"/>
              </a:rPr>
              <a:t>12 months objective leads to 3 months milestones</a:t>
            </a:r>
          </a:p>
          <a:p>
            <a:pPr marR="0" algn="l" defTabSz="914400" rtl="0" eaLnBrk="0" fontAlgn="base" latinLnBrk="0" hangingPunct="0">
              <a:lnSpc>
                <a:spcPct val="100000"/>
              </a:lnSpc>
              <a:spcBef>
                <a:spcPct val="0"/>
              </a:spcBef>
              <a:spcAft>
                <a:spcPct val="0"/>
              </a:spcAft>
              <a:buClrTx/>
              <a:buSzTx/>
              <a:tabLst/>
            </a:pPr>
            <a:r>
              <a:rPr lang="en-US" sz="1200" dirty="0">
                <a:solidFill>
                  <a:schemeClr val="tx1"/>
                </a:solidFill>
                <a:latin typeface="+mn-lt"/>
              </a:rPr>
              <a:t>24 months objective leads to 6 months milestones</a:t>
            </a:r>
            <a:endParaRPr kumimoji="0" lang="en-US" sz="1200" b="0" i="0" u="none" strike="noStrike" cap="none" normalizeH="0" baseline="0" dirty="0">
              <a:ln>
                <a:noFill/>
              </a:ln>
              <a:solidFill>
                <a:schemeClr val="tx1"/>
              </a:solidFill>
              <a:effectLst/>
              <a:latin typeface="+mn-lt"/>
            </a:endParaRPr>
          </a:p>
          <a:p>
            <a:endParaRPr lang="en-US" sz="1200" dirty="0">
              <a:solidFill>
                <a:schemeClr val="tx1"/>
              </a:solidFill>
              <a:latin typeface="+mn-lt"/>
            </a:endParaRPr>
          </a:p>
          <a:p>
            <a:r>
              <a:rPr lang="en-US" sz="1200" b="1" dirty="0">
                <a:solidFill>
                  <a:schemeClr val="tx1"/>
                </a:solidFill>
                <a:latin typeface="+mn-lt"/>
              </a:rPr>
              <a:t>Key Action (similar to the Key Results in OKR):</a:t>
            </a:r>
          </a:p>
          <a:p>
            <a:r>
              <a:rPr lang="en-US" sz="1200" dirty="0">
                <a:solidFill>
                  <a:schemeClr val="tx1"/>
                </a:solidFill>
                <a:latin typeface="+mn-lt"/>
              </a:rPr>
              <a:t>List of the most important internal / external action items (incl. responsibility).</a:t>
            </a:r>
          </a:p>
          <a:p>
            <a:endParaRPr lang="en-US" sz="1200" dirty="0">
              <a:solidFill>
                <a:schemeClr val="tx1"/>
              </a:solidFill>
              <a:latin typeface="+mn-lt"/>
            </a:endParaRPr>
          </a:p>
          <a:p>
            <a:r>
              <a:rPr lang="en-US" sz="1200" b="1" dirty="0">
                <a:solidFill>
                  <a:schemeClr val="tx1"/>
                </a:solidFill>
                <a:latin typeface="+mn-lt"/>
              </a:rPr>
              <a:t>Key Results color:</a:t>
            </a:r>
          </a:p>
          <a:p>
            <a:pPr marL="285750" indent="-285750">
              <a:buFont typeface="Arial" panose="020B0604020202020204" pitchFamily="34" charset="0"/>
              <a:buChar char="•"/>
            </a:pPr>
            <a:r>
              <a:rPr lang="en-US" sz="1200" dirty="0">
                <a:solidFill>
                  <a:srgbClr val="00B050"/>
                </a:solidFill>
                <a:latin typeface="+mn-lt"/>
              </a:rPr>
              <a:t>Green </a:t>
            </a:r>
            <a:r>
              <a:rPr lang="en-US" sz="1200" dirty="0">
                <a:solidFill>
                  <a:schemeClr val="tx1"/>
                </a:solidFill>
                <a:latin typeface="+mn-lt"/>
              </a:rPr>
              <a:t>= done</a:t>
            </a:r>
          </a:p>
          <a:p>
            <a:pPr marL="285750" indent="-285750">
              <a:buFont typeface="Arial" panose="020B0604020202020204" pitchFamily="34" charset="0"/>
              <a:buChar char="•"/>
            </a:pPr>
            <a:r>
              <a:rPr lang="en-US" sz="1200" dirty="0">
                <a:solidFill>
                  <a:srgbClr val="FF0000"/>
                </a:solidFill>
                <a:latin typeface="+mn-lt"/>
              </a:rPr>
              <a:t>Red</a:t>
            </a:r>
            <a:r>
              <a:rPr lang="en-US" sz="1200" dirty="0">
                <a:solidFill>
                  <a:schemeClr val="tx1"/>
                </a:solidFill>
                <a:latin typeface="+mn-lt"/>
              </a:rPr>
              <a:t> = could not be accomplished </a:t>
            </a:r>
          </a:p>
          <a:p>
            <a:endParaRPr lang="en-US" sz="1200" dirty="0">
              <a:solidFill>
                <a:schemeClr val="tx1"/>
              </a:solidFill>
              <a:latin typeface="+mn-lt"/>
            </a:endParaRPr>
          </a:p>
          <a:p>
            <a:endParaRPr lang="en-US" sz="1200" dirty="0">
              <a:solidFill>
                <a:schemeClr val="tx1"/>
              </a:solidFill>
              <a:latin typeface="+mn-lt"/>
            </a:endParaRPr>
          </a:p>
        </p:txBody>
      </p:sp>
      <p:graphicFrame>
        <p:nvGraphicFramePr>
          <p:cNvPr id="4" name="Tabelle 3">
            <a:extLst>
              <a:ext uri="{FF2B5EF4-FFF2-40B4-BE49-F238E27FC236}">
                <a16:creationId xmlns:a16="http://schemas.microsoft.com/office/drawing/2014/main" id="{6CE2FF20-8220-40D2-8685-6B04F738E836}"/>
              </a:ext>
            </a:extLst>
          </p:cNvPr>
          <p:cNvGraphicFramePr>
            <a:graphicFrameLocks noGrp="1"/>
          </p:cNvGraphicFramePr>
          <p:nvPr>
            <p:extLst>
              <p:ext uri="{D42A27DB-BD31-4B8C-83A1-F6EECF244321}">
                <p14:modId xmlns:p14="http://schemas.microsoft.com/office/powerpoint/2010/main" val="2110342368"/>
              </p:ext>
            </p:extLst>
          </p:nvPr>
        </p:nvGraphicFramePr>
        <p:xfrm>
          <a:off x="335360" y="1278919"/>
          <a:ext cx="11521280" cy="517641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96144">
                  <a:extLst>
                    <a:ext uri="{9D8B030D-6E8A-4147-A177-3AD203B41FA5}">
                      <a16:colId xmlns:a16="http://schemas.microsoft.com/office/drawing/2014/main" val="1476450285"/>
                    </a:ext>
                  </a:extLst>
                </a:gridCol>
                <a:gridCol w="2556284">
                  <a:extLst>
                    <a:ext uri="{9D8B030D-6E8A-4147-A177-3AD203B41FA5}">
                      <a16:colId xmlns:a16="http://schemas.microsoft.com/office/drawing/2014/main" val="634336129"/>
                    </a:ext>
                  </a:extLst>
                </a:gridCol>
                <a:gridCol w="2556284">
                  <a:extLst>
                    <a:ext uri="{9D8B030D-6E8A-4147-A177-3AD203B41FA5}">
                      <a16:colId xmlns:a16="http://schemas.microsoft.com/office/drawing/2014/main" val="3670682505"/>
                    </a:ext>
                  </a:extLst>
                </a:gridCol>
                <a:gridCol w="2556284">
                  <a:extLst>
                    <a:ext uri="{9D8B030D-6E8A-4147-A177-3AD203B41FA5}">
                      <a16:colId xmlns:a16="http://schemas.microsoft.com/office/drawing/2014/main" val="3670826416"/>
                    </a:ext>
                  </a:extLst>
                </a:gridCol>
                <a:gridCol w="2556284">
                  <a:extLst>
                    <a:ext uri="{9D8B030D-6E8A-4147-A177-3AD203B41FA5}">
                      <a16:colId xmlns:a16="http://schemas.microsoft.com/office/drawing/2014/main" val="889808799"/>
                    </a:ext>
                  </a:extLst>
                </a:gridCol>
              </a:tblGrid>
              <a:tr h="100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chemeClr val="bg1"/>
                          </a:solidFill>
                        </a:rPr>
                        <a:t>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noProof="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noProof="0" dirty="0">
                          <a:solidFill>
                            <a:schemeClr val="bg1"/>
                          </a:solidFill>
                        </a:rPr>
                        <a:t>Dec 31, 2025</a:t>
                      </a:r>
                      <a:endParaRPr lang="en-US" sz="1200" b="1" noProof="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gridSpan="4">
                  <a:txBody>
                    <a:bodyPr/>
                    <a:lstStyle/>
                    <a:p>
                      <a:r>
                        <a:rPr lang="en-US" sz="1400" noProof="0" dirty="0">
                          <a:solidFill>
                            <a:schemeClr val="bg1"/>
                          </a:solidFill>
                        </a:rPr>
                        <a:t>Become the one listed and approved supplier for the customer project </a:t>
                      </a:r>
                      <a:r>
                        <a:rPr lang="en-US" sz="1400" noProof="0" dirty="0" err="1">
                          <a:solidFill>
                            <a:schemeClr val="bg1"/>
                          </a:solidFill>
                        </a:rPr>
                        <a:t>abc</a:t>
                      </a:r>
                      <a:r>
                        <a:rPr lang="en-US" sz="1400" noProof="0" dirty="0">
                          <a:solidFill>
                            <a:schemeClr val="bg1"/>
                          </a:solidFill>
                        </a:rPr>
                        <a:t> and receive initial order &gt; 50000€</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Being listed for tools by end of 2021 (first initial sales of 30000 Euros).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4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9613115"/>
                  </a:ext>
                </a:extLst>
              </a:tr>
              <a:tr h="1085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chemeClr val="bg1"/>
                          </a:solidFill>
                        </a:rPr>
                        <a:t>Milestones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noProof="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noProof="0" dirty="0">
                          <a:solidFill>
                            <a:schemeClr val="bg1"/>
                          </a:solidFill>
                        </a:rPr>
                        <a:t>March, 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noProof="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chemeClr val="bg1"/>
                          </a:solidFill>
                        </a:rPr>
                        <a:t>Project scope, customer requirements identified and invitation for product approval test received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tc>
                  <a:txBody>
                    <a:bodyPr/>
                    <a:lstStyle/>
                    <a:p>
                      <a:r>
                        <a:rPr lang="en-US" sz="1050" b="1" noProof="0" dirty="0">
                          <a:solidFill>
                            <a:schemeClr val="bg1"/>
                          </a:solidFill>
                        </a:rPr>
                        <a:t>June, 30</a:t>
                      </a:r>
                      <a:endParaRPr lang="en-US" sz="1050" b="1" baseline="30000" noProof="0" dirty="0">
                        <a:solidFill>
                          <a:schemeClr val="bg1"/>
                        </a:solidFill>
                      </a:endParaRPr>
                    </a:p>
                    <a:p>
                      <a:endParaRPr lang="en-US" sz="1050" b="0" baseline="30000" noProof="0" dirty="0">
                        <a:solidFill>
                          <a:schemeClr val="bg1"/>
                        </a:solidFill>
                      </a:endParaRPr>
                    </a:p>
                    <a:p>
                      <a:r>
                        <a:rPr lang="en-US" sz="1050" b="0" noProof="0" dirty="0">
                          <a:solidFill>
                            <a:schemeClr val="bg1"/>
                          </a:solidFill>
                        </a:rPr>
                        <a:t>Product approval test carried out and approval received from the technical side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tc>
                  <a:txBody>
                    <a:bodyPr/>
                    <a:lstStyle/>
                    <a:p>
                      <a:r>
                        <a:rPr lang="en-US" sz="1050" b="1" noProof="0" dirty="0">
                          <a:solidFill>
                            <a:schemeClr val="bg1"/>
                          </a:solidFill>
                        </a:rPr>
                        <a:t>September, 30</a:t>
                      </a:r>
                    </a:p>
                    <a:p>
                      <a:endParaRPr lang="en-US" sz="1050" b="0" baseline="0" noProof="0" dirty="0">
                        <a:solidFill>
                          <a:schemeClr val="bg1"/>
                        </a:solidFill>
                      </a:endParaRPr>
                    </a:p>
                    <a:p>
                      <a:r>
                        <a:rPr lang="en-US" sz="1050" b="0" baseline="0" noProof="0">
                          <a:solidFill>
                            <a:schemeClr val="bg1"/>
                          </a:solidFill>
                        </a:rPr>
                        <a:t>Commercial </a:t>
                      </a:r>
                      <a:r>
                        <a:rPr lang="en-US" sz="1050" b="0" baseline="0" noProof="0" dirty="0">
                          <a:solidFill>
                            <a:schemeClr val="bg1"/>
                          </a:solidFill>
                        </a:rPr>
                        <a:t>offer submitted and contract negotiations started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tc>
                  <a:txBody>
                    <a:bodyPr/>
                    <a:lstStyle/>
                    <a:p>
                      <a:r>
                        <a:rPr lang="en-US" sz="1050" b="1" noProof="0" dirty="0">
                          <a:solidFill>
                            <a:schemeClr val="bg1"/>
                          </a:solidFill>
                        </a:rPr>
                        <a:t>December, 31</a:t>
                      </a:r>
                      <a:endParaRPr lang="en-US" sz="1050" b="1" baseline="30000" noProof="0" dirty="0">
                        <a:solidFill>
                          <a:schemeClr val="bg1"/>
                        </a:solidFill>
                      </a:endParaRPr>
                    </a:p>
                    <a:p>
                      <a:endParaRPr lang="en-US" sz="1050" b="0" baseline="0" noProof="0" dirty="0">
                        <a:solidFill>
                          <a:schemeClr val="bg1"/>
                        </a:solidFill>
                      </a:endParaRPr>
                    </a:p>
                    <a:p>
                      <a:r>
                        <a:rPr lang="en-US" sz="1050" b="0" noProof="0" dirty="0">
                          <a:solidFill>
                            <a:schemeClr val="bg1"/>
                          </a:solidFill>
                        </a:rPr>
                        <a:t>Contract signed and first order received &gt;50.000 €</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3440182062"/>
                  </a:ext>
                </a:extLst>
              </a:tr>
              <a:tr h="100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chemeClr val="accent4"/>
                          </a:solidFill>
                        </a:rPr>
                        <a:t>Key action 1</a:t>
                      </a: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rgbClr val="FF0000"/>
                          </a:solidFill>
                        </a:rPr>
                        <a:t>External: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rgbClr val="FF0000"/>
                          </a:solidFill>
                        </a:rPr>
                        <a:t>Meetings with D. Meyer (Project head) to collect customer requirements. (Responsible: xx)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49560375"/>
                  </a:ext>
                </a:extLst>
              </a:tr>
              <a:tr h="1003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chemeClr val="accent4"/>
                          </a:solidFill>
                        </a:rPr>
                        <a:t>Key action 2</a:t>
                      </a:r>
                      <a:endParaRPr lang="en-US" sz="1200" b="1" noProof="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chemeClr val="tx1"/>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973479398"/>
                  </a:ext>
                </a:extLst>
              </a:tr>
              <a:tr h="1079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chemeClr val="accent4"/>
                          </a:solidFill>
                        </a:rPr>
                        <a:t>Key action 3</a:t>
                      </a:r>
                      <a:endParaRPr lang="en-US" sz="1200" b="1" noProof="0" dirty="0">
                        <a:solidFill>
                          <a:schemeClr val="accent4"/>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rgbClr val="00B050"/>
                          </a:solidFill>
                        </a:rPr>
                        <a:t>Internal: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noProof="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rgbClr val="00B050"/>
                          </a:solidFill>
                        </a:rPr>
                        <a:t>Ensure that R/D resources and product samples are allocated for approval tests in Q2 and Q3.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noProof="0" dirty="0">
                          <a:solidFill>
                            <a:srgbClr val="00B050"/>
                          </a:solidFill>
                        </a:rPr>
                        <a:t>(Responsible: xx)</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050" b="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835095857"/>
                  </a:ext>
                </a:extLst>
              </a:tr>
            </a:tbl>
          </a:graphicData>
        </a:graphic>
      </p:graphicFrame>
      <p:sp>
        <p:nvSpPr>
          <p:cNvPr id="5" name="Fußzeilenplatzhalter 4">
            <a:extLst>
              <a:ext uri="{FF2B5EF4-FFF2-40B4-BE49-F238E27FC236}">
                <a16:creationId xmlns:a16="http://schemas.microsoft.com/office/drawing/2014/main" id="{6639AC74-F5D5-EB59-6CA7-25D66A5EA4AC}"/>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D99B58D6-6391-F7C6-F3C5-C829C1918B3D}"/>
              </a:ext>
            </a:extLst>
          </p:cNvPr>
          <p:cNvSpPr>
            <a:spLocks noGrp="1"/>
          </p:cNvSpPr>
          <p:nvPr>
            <p:ph type="sldNum" sz="quarter" idx="11"/>
          </p:nvPr>
        </p:nvSpPr>
        <p:spPr/>
        <p:txBody>
          <a:bodyPr/>
          <a:lstStyle/>
          <a:p>
            <a:fld id="{31D0D8A1-E263-4FBF-9BF3-AA3869F8EB11}" type="slidenum">
              <a:rPr lang="de-DE" smtClean="0"/>
              <a:pPr/>
              <a:t>41</a:t>
            </a:fld>
            <a:endParaRPr lang="de-DE" dirty="0">
              <a:latin typeface="+mn-lt"/>
            </a:endParaRPr>
          </a:p>
        </p:txBody>
      </p:sp>
    </p:spTree>
    <p:extLst>
      <p:ext uri="{BB962C8B-B14F-4D97-AF65-F5344CB8AC3E}">
        <p14:creationId xmlns:p14="http://schemas.microsoft.com/office/powerpoint/2010/main" val="4208515397"/>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dirty="0"/>
              <a:t>3| Top 3 Goals and Strategies
</a:t>
            </a:r>
            <a:endParaRPr lang="de-DE" dirty="0"/>
          </a:p>
        </p:txBody>
      </p:sp>
      <p:sp>
        <p:nvSpPr>
          <p:cNvPr id="30" name="Rechteck 29">
            <a:extLst>
              <a:ext uri="{FF2B5EF4-FFF2-40B4-BE49-F238E27FC236}">
                <a16:creationId xmlns:a16="http://schemas.microsoft.com/office/drawing/2014/main" id="{8A96F801-4999-45A7-9702-688104FA8D84}"/>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en-US" sz="1200" b="1" dirty="0">
                <a:solidFill>
                  <a:schemeClr val="tx1"/>
                </a:solidFill>
                <a:latin typeface="+mn-lt"/>
              </a:rPr>
              <a:t>Strategic objective</a:t>
            </a:r>
            <a:r>
              <a:rPr lang="en-US" sz="1200" dirty="0">
                <a:solidFill>
                  <a:schemeClr val="tx1"/>
                </a:solidFill>
                <a:latin typeface="+mn-lt"/>
              </a:rPr>
              <a:t>
Please formulate the goal SMART!</a:t>
            </a:r>
          </a:p>
          <a:p>
            <a:pPr marL="171450" indent="-171450">
              <a:buFont typeface="Arial" panose="020B0604020202020204" pitchFamily="34" charset="0"/>
              <a:buChar char="•"/>
            </a:pPr>
            <a:r>
              <a:rPr lang="en-US" sz="1200" dirty="0">
                <a:solidFill>
                  <a:schemeClr val="tx1"/>
                </a:solidFill>
                <a:latin typeface="+mn-lt"/>
              </a:rPr>
              <a:t>Specific </a:t>
            </a:r>
          </a:p>
          <a:p>
            <a:pPr marL="171450" indent="-171450">
              <a:buFont typeface="Arial" panose="020B0604020202020204" pitchFamily="34" charset="0"/>
              <a:buChar char="•"/>
            </a:pPr>
            <a:r>
              <a:rPr lang="en-US" sz="1200" dirty="0">
                <a:solidFill>
                  <a:schemeClr val="tx1"/>
                </a:solidFill>
                <a:latin typeface="+mn-lt"/>
              </a:rPr>
              <a:t>Measurable
Attainable
Relevant
Timed</a:t>
            </a:r>
          </a:p>
          <a:p>
            <a:pPr marL="171450" indent="-171450">
              <a:buFont typeface="Arial" panose="020B0604020202020204" pitchFamily="34" charset="0"/>
              <a:buChar char="•"/>
            </a:pPr>
            <a:endParaRPr lang="en-US" sz="1200" dirty="0">
              <a:solidFill>
                <a:schemeClr val="tx1"/>
              </a:solidFill>
              <a:latin typeface="+mn-lt"/>
            </a:endParaRPr>
          </a:p>
          <a:p>
            <a:r>
              <a:rPr lang="en-US" sz="1200" b="1" dirty="0">
                <a:solidFill>
                  <a:schemeClr val="tx1"/>
                </a:solidFill>
                <a:latin typeface="+mn-lt"/>
              </a:rPr>
              <a:t>Strategy</a:t>
            </a:r>
          </a:p>
          <a:p>
            <a:r>
              <a:rPr lang="en-US" sz="1200" dirty="0">
                <a:solidFill>
                  <a:schemeClr val="tx1"/>
                </a:solidFill>
                <a:latin typeface="+mn-lt"/>
              </a:rPr>
              <a:t>How do you intend to achieve this goal? 
</a:t>
            </a:r>
          </a:p>
          <a:p>
            <a:r>
              <a:rPr lang="en-US" sz="1200" b="1" dirty="0">
                <a:solidFill>
                  <a:schemeClr val="tx1"/>
                </a:solidFill>
                <a:latin typeface="+mn-lt"/>
              </a:rPr>
              <a:t>Requirements</a:t>
            </a:r>
            <a:r>
              <a:rPr lang="en-US" sz="1200" dirty="0">
                <a:solidFill>
                  <a:schemeClr val="tx1"/>
                </a:solidFill>
                <a:latin typeface="+mn-lt"/>
              </a:rPr>
              <a:t>
What requirements do you place on your company so that you can achieve your goal?
</a:t>
            </a:r>
            <a:endParaRPr lang="de-DE" sz="1200" dirty="0">
              <a:solidFill>
                <a:schemeClr val="tx1"/>
              </a:solidFill>
              <a:latin typeface="+mn-lt"/>
            </a:endParaRPr>
          </a:p>
        </p:txBody>
      </p:sp>
      <p:graphicFrame>
        <p:nvGraphicFramePr>
          <p:cNvPr id="4" name="Tabelle 4">
            <a:extLst>
              <a:ext uri="{FF2B5EF4-FFF2-40B4-BE49-F238E27FC236}">
                <a16:creationId xmlns:a16="http://schemas.microsoft.com/office/drawing/2014/main" id="{7EC29499-8F7B-4DA5-83F2-E7D94D2B5219}"/>
              </a:ext>
            </a:extLst>
          </p:cNvPr>
          <p:cNvGraphicFramePr>
            <a:graphicFrameLocks noGrp="1"/>
          </p:cNvGraphicFramePr>
          <p:nvPr>
            <p:extLst>
              <p:ext uri="{D42A27DB-BD31-4B8C-83A1-F6EECF244321}">
                <p14:modId xmlns:p14="http://schemas.microsoft.com/office/powerpoint/2010/main" val="2149935197"/>
              </p:ext>
            </p:extLst>
          </p:nvPr>
        </p:nvGraphicFramePr>
        <p:xfrm>
          <a:off x="332399" y="1269684"/>
          <a:ext cx="11521281" cy="5112000"/>
        </p:xfrm>
        <a:graphic>
          <a:graphicData uri="http://schemas.openxmlformats.org/drawingml/2006/table">
            <a:tbl>
              <a:tblPr firstRow="1" bandRow="1">
                <a:tableStyleId>{5C22544A-7EE6-4342-B048-85BDC9FD1C3A}</a:tableStyleId>
              </a:tblPr>
              <a:tblGrid>
                <a:gridCol w="2163201">
                  <a:extLst>
                    <a:ext uri="{9D8B030D-6E8A-4147-A177-3AD203B41FA5}">
                      <a16:colId xmlns:a16="http://schemas.microsoft.com/office/drawing/2014/main" val="2024289466"/>
                    </a:ext>
                  </a:extLst>
                </a:gridCol>
                <a:gridCol w="3119360">
                  <a:extLst>
                    <a:ext uri="{9D8B030D-6E8A-4147-A177-3AD203B41FA5}">
                      <a16:colId xmlns:a16="http://schemas.microsoft.com/office/drawing/2014/main" val="2158423838"/>
                    </a:ext>
                  </a:extLst>
                </a:gridCol>
                <a:gridCol w="3119360">
                  <a:extLst>
                    <a:ext uri="{9D8B030D-6E8A-4147-A177-3AD203B41FA5}">
                      <a16:colId xmlns:a16="http://schemas.microsoft.com/office/drawing/2014/main" val="1394329209"/>
                    </a:ext>
                  </a:extLst>
                </a:gridCol>
                <a:gridCol w="3119360">
                  <a:extLst>
                    <a:ext uri="{9D8B030D-6E8A-4147-A177-3AD203B41FA5}">
                      <a16:colId xmlns:a16="http://schemas.microsoft.com/office/drawing/2014/main" val="1322083708"/>
                    </a:ext>
                  </a:extLst>
                </a:gridCol>
              </a:tblGrid>
              <a:tr h="360000">
                <a:tc>
                  <a:txBody>
                    <a:bodyPr/>
                    <a:lstStyle/>
                    <a:p>
                      <a:endParaRPr lang="en-US" sz="1200" noProof="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dirty="0">
                          <a:solidFill>
                            <a:schemeClr val="bg1"/>
                          </a:solidFill>
                        </a:rPr>
                        <a:t>Top 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noProof="0" dirty="0">
                          <a:solidFill>
                            <a:schemeClr val="bg1"/>
                          </a:solidFill>
                        </a:rPr>
                        <a:t>Top 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noProof="0" dirty="0">
                          <a:solidFill>
                            <a:schemeClr val="bg1"/>
                          </a:solidFill>
                        </a:rPr>
                        <a:t>Top 3</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2055125660"/>
                  </a:ext>
                </a:extLst>
              </a:tr>
              <a:tr h="1188000">
                <a:tc>
                  <a:txBody>
                    <a:bodyPr/>
                    <a:lstStyle/>
                    <a:p>
                      <a:r>
                        <a:rPr lang="en-US" sz="1200" b="1" dirty="0">
                          <a:solidFill>
                            <a:schemeClr val="bg1"/>
                          </a:solidFill>
                        </a:rPr>
                        <a:t>Strategic Goal</a:t>
                      </a:r>
                      <a:br>
                        <a:rPr lang="en-US" sz="1200" b="1" dirty="0">
                          <a:solidFill>
                            <a:schemeClr val="bg1"/>
                          </a:solidFill>
                        </a:rPr>
                      </a:br>
                      <a:r>
                        <a:rPr lang="en-US" sz="1000" b="0" dirty="0">
                          <a:solidFill>
                            <a:schemeClr val="bg1"/>
                          </a:solidFill>
                        </a:rPr>
                        <a:t>What do we want to achieve?</a:t>
                      </a:r>
                      <a:endParaRPr lang="de-DE" sz="1200" b="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51211318"/>
                  </a:ext>
                </a:extLst>
              </a:tr>
              <a:tr h="1188000">
                <a:tc>
                  <a:txBody>
                    <a:bodyPr/>
                    <a:lstStyle/>
                    <a:p>
                      <a:r>
                        <a:rPr lang="en-US" sz="1400" dirty="0">
                          <a:solidFill>
                            <a:schemeClr val="bg1"/>
                          </a:solidFill>
                        </a:rPr>
                        <a:t>Strategy </a:t>
                      </a:r>
                    </a:p>
                    <a:p>
                      <a:r>
                        <a:rPr lang="en-US" sz="1000" dirty="0">
                          <a:solidFill>
                            <a:schemeClr val="bg1"/>
                          </a:solidFill>
                        </a:rPr>
                        <a:t>How do we want to achieve the goal?</a:t>
                      </a:r>
                      <a:endParaRPr lang="de-DE" sz="100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698123899"/>
                  </a:ext>
                </a:extLst>
              </a:tr>
              <a:tr h="1188000">
                <a:tc>
                  <a:txBody>
                    <a:bodyPr/>
                    <a:lstStyle/>
                    <a:p>
                      <a:r>
                        <a:rPr lang="en-US" sz="1200" b="1" dirty="0">
                          <a:solidFill>
                            <a:schemeClr val="bg1"/>
                          </a:solidFill>
                        </a:rPr>
                        <a:t>Top 3 actions
</a:t>
                      </a:r>
                      <a:r>
                        <a:rPr lang="en-US" sz="1000" b="0" dirty="0">
                          <a:solidFill>
                            <a:schemeClr val="bg1"/>
                          </a:solidFill>
                        </a:rPr>
                        <a:t>What needs to be done in concrete terms?</a:t>
                      </a:r>
                      <a:endParaRPr lang="de-DE" sz="1200" b="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526126561"/>
                  </a:ext>
                </a:extLst>
              </a:tr>
              <a:tr h="1188000">
                <a:tc>
                  <a:txBody>
                    <a:bodyPr/>
                    <a:lstStyle/>
                    <a:p>
                      <a:r>
                        <a:rPr lang="en-US" sz="1200" b="1" dirty="0">
                          <a:solidFill>
                            <a:schemeClr val="bg1"/>
                          </a:solidFill>
                        </a:rPr>
                        <a:t>Requirements</a:t>
                      </a:r>
                      <a:br>
                        <a:rPr lang="en-US" sz="1200" b="1" dirty="0">
                          <a:solidFill>
                            <a:schemeClr val="bg1"/>
                          </a:solidFill>
                        </a:rPr>
                      </a:br>
                      <a:r>
                        <a:rPr lang="en-US" sz="1000" b="0" dirty="0">
                          <a:solidFill>
                            <a:schemeClr val="bg1"/>
                          </a:solidFill>
                        </a:rPr>
                        <a:t>What special requirements do we have for our company in order to achieve our goals?</a:t>
                      </a:r>
                      <a:endParaRPr lang="de-DE" sz="700" b="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400974298"/>
                  </a:ext>
                </a:extLst>
              </a:tr>
            </a:tbl>
          </a:graphicData>
        </a:graphic>
      </p:graphicFrame>
      <p:sp>
        <p:nvSpPr>
          <p:cNvPr id="5" name="Fußzeilenplatzhalter 4">
            <a:extLst>
              <a:ext uri="{FF2B5EF4-FFF2-40B4-BE49-F238E27FC236}">
                <a16:creationId xmlns:a16="http://schemas.microsoft.com/office/drawing/2014/main" id="{1D8C24A9-8781-3500-7776-A5B3053F418A}"/>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CA7B518E-6862-A1A8-4AF5-70083EBAD4CF}"/>
              </a:ext>
            </a:extLst>
          </p:cNvPr>
          <p:cNvSpPr>
            <a:spLocks noGrp="1"/>
          </p:cNvSpPr>
          <p:nvPr>
            <p:ph type="sldNum" sz="quarter" idx="11"/>
          </p:nvPr>
        </p:nvSpPr>
        <p:spPr/>
        <p:txBody>
          <a:bodyPr/>
          <a:lstStyle/>
          <a:p>
            <a:fld id="{31D0D8A1-E263-4FBF-9BF3-AA3869F8EB11}" type="slidenum">
              <a:rPr lang="de-DE" smtClean="0"/>
              <a:pPr/>
              <a:t>42</a:t>
            </a:fld>
            <a:endParaRPr lang="de-DE" dirty="0">
              <a:latin typeface="+mn-lt"/>
            </a:endParaRPr>
          </a:p>
        </p:txBody>
      </p:sp>
    </p:spTree>
    <p:extLst>
      <p:ext uri="{BB962C8B-B14F-4D97-AF65-F5344CB8AC3E}">
        <p14:creationId xmlns:p14="http://schemas.microsoft.com/office/powerpoint/2010/main" val="3735468809"/>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en-US" dirty="0"/>
              <a:t>3| Top 3 Goals (3 years perspective)
</a:t>
            </a:r>
            <a:endParaRPr lang="de-DE" dirty="0"/>
          </a:p>
        </p:txBody>
      </p:sp>
      <p:sp>
        <p:nvSpPr>
          <p:cNvPr id="30" name="Rechteck 29">
            <a:extLst>
              <a:ext uri="{FF2B5EF4-FFF2-40B4-BE49-F238E27FC236}">
                <a16:creationId xmlns:a16="http://schemas.microsoft.com/office/drawing/2014/main" id="{8A96F801-4999-45A7-9702-688104FA8D84}"/>
              </a:ext>
            </a:extLst>
          </p:cNvPr>
          <p:cNvSpPr/>
          <p:nvPr/>
        </p:nvSpPr>
        <p:spPr bwMode="auto">
          <a:xfrm>
            <a:off x="12268368" y="1278920"/>
            <a:ext cx="3168352" cy="5606464"/>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200" b="1" dirty="0">
                <a:solidFill>
                  <a:schemeClr val="tx1"/>
                </a:solidFill>
                <a:latin typeface="+mn-lt"/>
              </a:rPr>
              <a:t>Tipp:</a:t>
            </a:r>
          </a:p>
          <a:p>
            <a:r>
              <a:rPr lang="en-US" sz="1200" b="1" dirty="0">
                <a:solidFill>
                  <a:schemeClr val="tx1"/>
                </a:solidFill>
                <a:latin typeface="+mn-lt"/>
              </a:rPr>
              <a:t>Strategic objective</a:t>
            </a:r>
            <a:r>
              <a:rPr lang="en-US" sz="1200" dirty="0">
                <a:solidFill>
                  <a:schemeClr val="tx1"/>
                </a:solidFill>
                <a:latin typeface="+mn-lt"/>
              </a:rPr>
              <a:t>
Please formulate the goal SMART!</a:t>
            </a:r>
          </a:p>
          <a:p>
            <a:pPr marL="171450" indent="-171450">
              <a:buFont typeface="Arial" panose="020B0604020202020204" pitchFamily="34" charset="0"/>
              <a:buChar char="•"/>
            </a:pPr>
            <a:r>
              <a:rPr lang="en-US" sz="1200" dirty="0">
                <a:solidFill>
                  <a:schemeClr val="tx1"/>
                </a:solidFill>
                <a:latin typeface="+mn-lt"/>
              </a:rPr>
              <a:t>Specific </a:t>
            </a:r>
          </a:p>
          <a:p>
            <a:pPr marL="171450" indent="-171450">
              <a:buFont typeface="Arial" panose="020B0604020202020204" pitchFamily="34" charset="0"/>
              <a:buChar char="•"/>
            </a:pPr>
            <a:r>
              <a:rPr lang="en-US" sz="1200" dirty="0">
                <a:solidFill>
                  <a:schemeClr val="tx1"/>
                </a:solidFill>
                <a:latin typeface="+mn-lt"/>
              </a:rPr>
              <a:t>Measurable
Attainable
Relevant
Timed</a:t>
            </a:r>
          </a:p>
          <a:p>
            <a:pPr marL="171450" indent="-171450">
              <a:buFont typeface="Arial" panose="020B0604020202020204" pitchFamily="34" charset="0"/>
              <a:buChar char="•"/>
            </a:pPr>
            <a:endParaRPr lang="en-US" sz="1200" dirty="0">
              <a:solidFill>
                <a:schemeClr val="tx1"/>
              </a:solidFill>
              <a:latin typeface="+mn-lt"/>
            </a:endParaRPr>
          </a:p>
          <a:p>
            <a:r>
              <a:rPr lang="en-US" sz="1200" b="1" dirty="0">
                <a:solidFill>
                  <a:schemeClr val="tx1"/>
                </a:solidFill>
                <a:latin typeface="+mn-lt"/>
              </a:rPr>
              <a:t>Strategy</a:t>
            </a:r>
          </a:p>
          <a:p>
            <a:r>
              <a:rPr lang="en-US" sz="1200" dirty="0">
                <a:solidFill>
                  <a:schemeClr val="tx1"/>
                </a:solidFill>
                <a:latin typeface="+mn-lt"/>
              </a:rPr>
              <a:t>How do you intend to achieve this goal? 
</a:t>
            </a:r>
          </a:p>
          <a:p>
            <a:r>
              <a:rPr lang="en-US" sz="1200" b="1" dirty="0">
                <a:solidFill>
                  <a:schemeClr val="tx1"/>
                </a:solidFill>
                <a:latin typeface="+mn-lt"/>
              </a:rPr>
              <a:t>Requirements</a:t>
            </a:r>
            <a:r>
              <a:rPr lang="en-US" sz="1200" dirty="0">
                <a:solidFill>
                  <a:schemeClr val="tx1"/>
                </a:solidFill>
                <a:latin typeface="+mn-lt"/>
              </a:rPr>
              <a:t>
What requirements do you place on your company so that you can achieve your goal?
</a:t>
            </a:r>
            <a:endParaRPr lang="de-DE" sz="1200" dirty="0">
              <a:solidFill>
                <a:schemeClr val="tx1"/>
              </a:solidFill>
              <a:latin typeface="+mn-lt"/>
            </a:endParaRPr>
          </a:p>
        </p:txBody>
      </p:sp>
      <p:graphicFrame>
        <p:nvGraphicFramePr>
          <p:cNvPr id="4" name="Tabelle 4">
            <a:extLst>
              <a:ext uri="{FF2B5EF4-FFF2-40B4-BE49-F238E27FC236}">
                <a16:creationId xmlns:a16="http://schemas.microsoft.com/office/drawing/2014/main" id="{7EC29499-8F7B-4DA5-83F2-E7D94D2B5219}"/>
              </a:ext>
            </a:extLst>
          </p:cNvPr>
          <p:cNvGraphicFramePr>
            <a:graphicFrameLocks noGrp="1"/>
          </p:cNvGraphicFramePr>
          <p:nvPr>
            <p:extLst>
              <p:ext uri="{D42A27DB-BD31-4B8C-83A1-F6EECF244321}">
                <p14:modId xmlns:p14="http://schemas.microsoft.com/office/powerpoint/2010/main" val="1261988035"/>
              </p:ext>
            </p:extLst>
          </p:nvPr>
        </p:nvGraphicFramePr>
        <p:xfrm>
          <a:off x="332399" y="1327096"/>
          <a:ext cx="11521281" cy="5112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63201">
                  <a:extLst>
                    <a:ext uri="{9D8B030D-6E8A-4147-A177-3AD203B41FA5}">
                      <a16:colId xmlns:a16="http://schemas.microsoft.com/office/drawing/2014/main" val="2024289466"/>
                    </a:ext>
                  </a:extLst>
                </a:gridCol>
                <a:gridCol w="3119360">
                  <a:extLst>
                    <a:ext uri="{9D8B030D-6E8A-4147-A177-3AD203B41FA5}">
                      <a16:colId xmlns:a16="http://schemas.microsoft.com/office/drawing/2014/main" val="2158423838"/>
                    </a:ext>
                  </a:extLst>
                </a:gridCol>
                <a:gridCol w="3119360">
                  <a:extLst>
                    <a:ext uri="{9D8B030D-6E8A-4147-A177-3AD203B41FA5}">
                      <a16:colId xmlns:a16="http://schemas.microsoft.com/office/drawing/2014/main" val="1394329209"/>
                    </a:ext>
                  </a:extLst>
                </a:gridCol>
                <a:gridCol w="3119360">
                  <a:extLst>
                    <a:ext uri="{9D8B030D-6E8A-4147-A177-3AD203B41FA5}">
                      <a16:colId xmlns:a16="http://schemas.microsoft.com/office/drawing/2014/main" val="1322083708"/>
                    </a:ext>
                  </a:extLst>
                </a:gridCol>
              </a:tblGrid>
              <a:tr h="360000">
                <a:tc>
                  <a:txBody>
                    <a:bodyPr/>
                    <a:lstStyle/>
                    <a:p>
                      <a:endParaRPr lang="en-US" sz="1200" noProof="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dirty="0">
                          <a:solidFill>
                            <a:schemeClr val="bg1"/>
                          </a:solidFill>
                        </a:rPr>
                        <a:t>2026</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noProof="0" dirty="0">
                          <a:solidFill>
                            <a:schemeClr val="bg1"/>
                          </a:solidFill>
                        </a:rPr>
                        <a:t>2027</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200" noProof="0" dirty="0">
                          <a:solidFill>
                            <a:schemeClr val="bg1"/>
                          </a:solidFill>
                        </a:rPr>
                        <a:t>2028</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2055125660"/>
                  </a:ext>
                </a:extLst>
              </a:tr>
              <a:tr h="1188000">
                <a:tc>
                  <a:txBody>
                    <a:bodyPr/>
                    <a:lstStyle/>
                    <a:p>
                      <a:r>
                        <a:rPr lang="en-US" sz="1200" b="1" dirty="0">
                          <a:solidFill>
                            <a:schemeClr val="bg1"/>
                          </a:solidFill>
                        </a:rPr>
                        <a:t>Strategic Goal</a:t>
                      </a:r>
                      <a:br>
                        <a:rPr lang="en-US" sz="1200" b="1" dirty="0">
                          <a:solidFill>
                            <a:schemeClr val="bg1"/>
                          </a:solidFill>
                        </a:rPr>
                      </a:br>
                      <a:r>
                        <a:rPr lang="en-US" sz="1000" b="0" dirty="0">
                          <a:solidFill>
                            <a:schemeClr val="bg1"/>
                          </a:solidFill>
                        </a:rPr>
                        <a:t>What do we want to achieve?</a:t>
                      </a:r>
                      <a:endParaRPr lang="de-DE" sz="1200" b="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751211318"/>
                  </a:ext>
                </a:extLst>
              </a:tr>
              <a:tr h="1188000">
                <a:tc>
                  <a:txBody>
                    <a:bodyPr/>
                    <a:lstStyle/>
                    <a:p>
                      <a:r>
                        <a:rPr lang="en-US" sz="1400" dirty="0">
                          <a:solidFill>
                            <a:schemeClr val="bg1"/>
                          </a:solidFill>
                        </a:rPr>
                        <a:t>Strategy </a:t>
                      </a:r>
                    </a:p>
                    <a:p>
                      <a:r>
                        <a:rPr lang="en-US" sz="1000" dirty="0">
                          <a:solidFill>
                            <a:schemeClr val="bg1"/>
                          </a:solidFill>
                        </a:rPr>
                        <a:t>How do we want to achieve the goal?</a:t>
                      </a:r>
                      <a:endParaRPr lang="de-DE" sz="100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gridSpan="3">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hMerge="1">
                  <a:txBody>
                    <a:bodyPr/>
                    <a:lstStyle/>
                    <a:p>
                      <a:endParaRPr lang="en-US" sz="1600" noProof="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sz="1600" noProof="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98123899"/>
                  </a:ext>
                </a:extLst>
              </a:tr>
              <a:tr h="1188000">
                <a:tc>
                  <a:txBody>
                    <a:bodyPr/>
                    <a:lstStyle/>
                    <a:p>
                      <a:r>
                        <a:rPr lang="en-US" sz="1200" b="1" dirty="0">
                          <a:solidFill>
                            <a:schemeClr val="bg1"/>
                          </a:solidFill>
                        </a:rPr>
                        <a:t>Top 3 actions
</a:t>
                      </a:r>
                      <a:r>
                        <a:rPr lang="en-US" sz="1000" b="0" dirty="0">
                          <a:solidFill>
                            <a:schemeClr val="bg1"/>
                          </a:solidFill>
                        </a:rPr>
                        <a:t>What needs to be done in concrete terms?</a:t>
                      </a:r>
                      <a:endParaRPr lang="de-DE" sz="1200" b="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endParaRPr lang="en-US" sz="1200" noProof="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526126561"/>
                  </a:ext>
                </a:extLst>
              </a:tr>
              <a:tr h="1188000">
                <a:tc>
                  <a:txBody>
                    <a:bodyPr/>
                    <a:lstStyle/>
                    <a:p>
                      <a:r>
                        <a:rPr lang="en-US" sz="1200" b="1" dirty="0">
                          <a:solidFill>
                            <a:schemeClr val="bg1"/>
                          </a:solidFill>
                        </a:rPr>
                        <a:t>Requirements</a:t>
                      </a:r>
                      <a:br>
                        <a:rPr lang="en-US" sz="1200" b="1" dirty="0">
                          <a:solidFill>
                            <a:schemeClr val="bg1"/>
                          </a:solidFill>
                        </a:rPr>
                      </a:br>
                      <a:r>
                        <a:rPr lang="en-US" sz="1000" b="0" dirty="0">
                          <a:solidFill>
                            <a:schemeClr val="bg1"/>
                          </a:solidFill>
                        </a:rPr>
                        <a:t>What special requirements do we have for our company in order to achieve our goals?</a:t>
                      </a:r>
                      <a:endParaRPr lang="de-DE" sz="700" b="0" dirty="0">
                        <a:solidFill>
                          <a:schemeClr val="bg1"/>
                        </a:solidFill>
                      </a:endParaRPr>
                    </a:p>
                  </a:txBody>
                  <a:tcP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93133"/>
                    </a:solidFill>
                  </a:tcPr>
                </a:tc>
                <a:tc gridSpan="3">
                  <a:txBody>
                    <a:bodyPr/>
                    <a:lstStyle/>
                    <a:p>
                      <a:endParaRPr lang="en-US" sz="1200" noProof="0" dirty="0">
                        <a:solidFill>
                          <a:schemeClr val="accent4"/>
                        </a:solidFill>
                      </a:endParaRP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hMerge="1">
                  <a:txBody>
                    <a:bodyPr/>
                    <a:lstStyle/>
                    <a:p>
                      <a:endParaRPr lang="en-US" sz="1600" noProof="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sz="1600" noProof="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974298"/>
                  </a:ext>
                </a:extLst>
              </a:tr>
            </a:tbl>
          </a:graphicData>
        </a:graphic>
      </p:graphicFrame>
      <p:sp>
        <p:nvSpPr>
          <p:cNvPr id="5" name="Fußzeilenplatzhalter 4">
            <a:extLst>
              <a:ext uri="{FF2B5EF4-FFF2-40B4-BE49-F238E27FC236}">
                <a16:creationId xmlns:a16="http://schemas.microsoft.com/office/drawing/2014/main" id="{5DEF07EF-6DEF-7E6E-EF4F-FE5983A38F54}"/>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986E200A-3093-FEC5-1FAC-FC7FF43CD313}"/>
              </a:ext>
            </a:extLst>
          </p:cNvPr>
          <p:cNvSpPr>
            <a:spLocks noGrp="1"/>
          </p:cNvSpPr>
          <p:nvPr>
            <p:ph type="sldNum" sz="quarter" idx="11"/>
          </p:nvPr>
        </p:nvSpPr>
        <p:spPr/>
        <p:txBody>
          <a:bodyPr/>
          <a:lstStyle/>
          <a:p>
            <a:fld id="{31D0D8A1-E263-4FBF-9BF3-AA3869F8EB11}" type="slidenum">
              <a:rPr lang="de-DE" smtClean="0"/>
              <a:pPr/>
              <a:t>43</a:t>
            </a:fld>
            <a:endParaRPr lang="de-DE" dirty="0">
              <a:latin typeface="+mn-lt"/>
            </a:endParaRPr>
          </a:p>
        </p:txBody>
      </p:sp>
    </p:spTree>
    <p:extLst>
      <p:ext uri="{BB962C8B-B14F-4D97-AF65-F5344CB8AC3E}">
        <p14:creationId xmlns:p14="http://schemas.microsoft.com/office/powerpoint/2010/main" val="3852247349"/>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en-US" dirty="0"/>
              <a:t>3| Action Plan</a:t>
            </a: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1885384190"/>
              </p:ext>
            </p:extLst>
          </p:nvPr>
        </p:nvGraphicFramePr>
        <p:xfrm>
          <a:off x="335359" y="1279808"/>
          <a:ext cx="11573734" cy="486445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40954">
                  <a:extLst>
                    <a:ext uri="{9D8B030D-6E8A-4147-A177-3AD203B41FA5}">
                      <a16:colId xmlns:a16="http://schemas.microsoft.com/office/drawing/2014/main" val="20000"/>
                    </a:ext>
                  </a:extLst>
                </a:gridCol>
                <a:gridCol w="3116958">
                  <a:extLst>
                    <a:ext uri="{9D8B030D-6E8A-4147-A177-3AD203B41FA5}">
                      <a16:colId xmlns:a16="http://schemas.microsoft.com/office/drawing/2014/main" val="20001"/>
                    </a:ext>
                  </a:extLst>
                </a:gridCol>
                <a:gridCol w="1928955">
                  <a:extLst>
                    <a:ext uri="{9D8B030D-6E8A-4147-A177-3AD203B41FA5}">
                      <a16:colId xmlns:a16="http://schemas.microsoft.com/office/drawing/2014/main" val="20002"/>
                    </a:ext>
                  </a:extLst>
                </a:gridCol>
                <a:gridCol w="1572616">
                  <a:extLst>
                    <a:ext uri="{9D8B030D-6E8A-4147-A177-3AD203B41FA5}">
                      <a16:colId xmlns:a16="http://schemas.microsoft.com/office/drawing/2014/main" val="20003"/>
                    </a:ext>
                  </a:extLst>
                </a:gridCol>
                <a:gridCol w="2285296">
                  <a:extLst>
                    <a:ext uri="{9D8B030D-6E8A-4147-A177-3AD203B41FA5}">
                      <a16:colId xmlns:a16="http://schemas.microsoft.com/office/drawing/2014/main" val="20004"/>
                    </a:ext>
                  </a:extLst>
                </a:gridCol>
                <a:gridCol w="1928955">
                  <a:extLst>
                    <a:ext uri="{9D8B030D-6E8A-4147-A177-3AD203B41FA5}">
                      <a16:colId xmlns:a16="http://schemas.microsoft.com/office/drawing/2014/main" val="20005"/>
                    </a:ext>
                  </a:extLst>
                </a:gridCol>
              </a:tblGrid>
              <a:tr h="384827">
                <a:tc>
                  <a:txBody>
                    <a:bodyPr/>
                    <a:lstStyle/>
                    <a:p>
                      <a:r>
                        <a:rPr lang="en-US" sz="1400" noProof="0" dirty="0">
                          <a:solidFill>
                            <a:schemeClr val="bg1"/>
                          </a:solidFill>
                        </a:rPr>
                        <a:t>No.</a:t>
                      </a:r>
                    </a:p>
                  </a:txBody>
                  <a:tcPr marT="45714" marB="45714">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400" noProof="0" dirty="0">
                          <a:solidFill>
                            <a:schemeClr val="bg1"/>
                          </a:solidFill>
                        </a:rPr>
                        <a:t>Action item (What?)</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400" noProof="0" dirty="0">
                          <a:solidFill>
                            <a:schemeClr val="bg1"/>
                          </a:solidFill>
                        </a:rPr>
                        <a:t>Responsible (Who?)</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400" noProof="0" dirty="0">
                          <a:solidFill>
                            <a:schemeClr val="bg1"/>
                          </a:solidFill>
                        </a:rPr>
                        <a:t>Until when?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400" noProof="0" dirty="0">
                          <a:solidFill>
                            <a:schemeClr val="bg1"/>
                          </a:solidFill>
                        </a:rPr>
                        <a:t>Status?</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1400" noProof="0" dirty="0">
                          <a:solidFill>
                            <a:schemeClr val="bg1"/>
                          </a:solidFill>
                        </a:rPr>
                        <a:t>Remarks</a:t>
                      </a: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0000"/>
                  </a:ext>
                </a:extLst>
              </a:tr>
              <a:tr h="559953">
                <a:tc>
                  <a:txBody>
                    <a:bodyPr/>
                    <a:lstStyle/>
                    <a:p>
                      <a:pPr algn="ctr"/>
                      <a:r>
                        <a:rPr lang="en-US" sz="2400" noProof="0" dirty="0">
                          <a:solidFill>
                            <a:schemeClr val="accent4"/>
                          </a:solidFill>
                        </a:rPr>
                        <a:t>1</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Organization of the meeting on </a:t>
                      </a:r>
                      <a:br>
                        <a:rPr lang="en-US" sz="1200" noProof="0" dirty="0">
                          <a:solidFill>
                            <a:schemeClr val="accent4"/>
                          </a:solidFill>
                        </a:rPr>
                      </a:br>
                      <a:r>
                        <a:rPr lang="en-US" sz="1200" noProof="0" dirty="0">
                          <a:solidFill>
                            <a:schemeClr val="accent4"/>
                          </a:solidFill>
                        </a:rPr>
                        <a:t>management level.</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Hans Miller</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October 2026</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Open</a:t>
                      </a: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noProof="0" dirty="0">
                          <a:solidFill>
                            <a:schemeClr val="accent4"/>
                          </a:solidFill>
                        </a:rPr>
                        <a:t>-</a:t>
                      </a: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1"/>
                  </a:ext>
                </a:extLst>
              </a:tr>
              <a:tr h="559953">
                <a:tc>
                  <a:txBody>
                    <a:bodyPr/>
                    <a:lstStyle/>
                    <a:p>
                      <a:pPr algn="ctr"/>
                      <a:r>
                        <a:rPr lang="de-DE" sz="2400" dirty="0">
                          <a:solidFill>
                            <a:schemeClr val="accent4"/>
                          </a:solidFill>
                        </a:rPr>
                        <a:t>2</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2"/>
                  </a:ext>
                </a:extLst>
              </a:tr>
              <a:tr h="559953">
                <a:tc>
                  <a:txBody>
                    <a:bodyPr/>
                    <a:lstStyle/>
                    <a:p>
                      <a:pPr algn="ctr"/>
                      <a:r>
                        <a:rPr lang="de-DE" sz="2400" dirty="0">
                          <a:solidFill>
                            <a:schemeClr val="accent4"/>
                          </a:solidFill>
                        </a:rPr>
                        <a:t>3</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3"/>
                  </a:ext>
                </a:extLst>
              </a:tr>
              <a:tr h="559953">
                <a:tc>
                  <a:txBody>
                    <a:bodyPr/>
                    <a:lstStyle/>
                    <a:p>
                      <a:pPr algn="ctr"/>
                      <a:r>
                        <a:rPr lang="de-DE" sz="2400" dirty="0">
                          <a:solidFill>
                            <a:schemeClr val="accent4"/>
                          </a:solidFill>
                        </a:rPr>
                        <a:t>4</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4"/>
                  </a:ext>
                </a:extLst>
              </a:tr>
              <a:tr h="559953">
                <a:tc>
                  <a:txBody>
                    <a:bodyPr/>
                    <a:lstStyle/>
                    <a:p>
                      <a:pPr algn="ctr"/>
                      <a:r>
                        <a:rPr lang="de-DE" sz="2400" dirty="0">
                          <a:solidFill>
                            <a:schemeClr val="accent4"/>
                          </a:solidFill>
                        </a:rPr>
                        <a:t>5</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5"/>
                  </a:ext>
                </a:extLst>
              </a:tr>
              <a:tr h="559953">
                <a:tc>
                  <a:txBody>
                    <a:bodyPr/>
                    <a:lstStyle/>
                    <a:p>
                      <a:pPr algn="ctr"/>
                      <a:r>
                        <a:rPr lang="de-DE" sz="2400" dirty="0">
                          <a:solidFill>
                            <a:schemeClr val="accent4"/>
                          </a:solidFill>
                        </a:rPr>
                        <a:t>6</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6"/>
                  </a:ext>
                </a:extLst>
              </a:tr>
              <a:tr h="559953">
                <a:tc>
                  <a:txBody>
                    <a:bodyPr/>
                    <a:lstStyle/>
                    <a:p>
                      <a:pPr algn="ctr"/>
                      <a:r>
                        <a:rPr lang="de-DE" sz="2400" dirty="0">
                          <a:solidFill>
                            <a:schemeClr val="accent4"/>
                          </a:solidFill>
                        </a:rPr>
                        <a:t>7</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7"/>
                  </a:ext>
                </a:extLst>
              </a:tr>
              <a:tr h="559953">
                <a:tc>
                  <a:txBody>
                    <a:bodyPr/>
                    <a:lstStyle/>
                    <a:p>
                      <a:pPr algn="ctr"/>
                      <a:r>
                        <a:rPr lang="de-DE" sz="2400" dirty="0">
                          <a:solidFill>
                            <a:schemeClr val="accent4"/>
                          </a:solidFill>
                        </a:rPr>
                        <a:t>8</a:t>
                      </a:r>
                    </a:p>
                  </a:txBody>
                  <a:tcPr marT="45714" marB="45714"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endParaRPr>
                    </a:p>
                  </a:txBody>
                  <a:tcPr marT="45714" marB="45714">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8"/>
                  </a:ext>
                </a:extLst>
              </a:tr>
            </a:tbl>
          </a:graphicData>
        </a:graphic>
      </p:graphicFrame>
      <p:sp>
        <p:nvSpPr>
          <p:cNvPr id="7" name="Rechteck 6">
            <a:extLst>
              <a:ext uri="{FF2B5EF4-FFF2-40B4-BE49-F238E27FC236}">
                <a16:creationId xmlns:a16="http://schemas.microsoft.com/office/drawing/2014/main" id="{CE1D6711-1500-4263-BCE2-94FB2435763A}"/>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a:t>
            </a:r>
          </a:p>
          <a:p>
            <a:r>
              <a:rPr lang="en-US" sz="1200">
                <a:solidFill>
                  <a:schemeClr val="tx1"/>
                </a:solidFill>
                <a:latin typeface="+mn-lt"/>
              </a:rPr>
              <a:t> </a:t>
            </a:r>
          </a:p>
        </p:txBody>
      </p:sp>
      <p:sp>
        <p:nvSpPr>
          <p:cNvPr id="5" name="Fußzeilenplatzhalter 4">
            <a:extLst>
              <a:ext uri="{FF2B5EF4-FFF2-40B4-BE49-F238E27FC236}">
                <a16:creationId xmlns:a16="http://schemas.microsoft.com/office/drawing/2014/main" id="{25E93237-C626-1F99-02EE-5BDA7AADD25D}"/>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E3832B5F-36AE-5E82-40A6-F094AC650BA2}"/>
              </a:ext>
            </a:extLst>
          </p:cNvPr>
          <p:cNvSpPr>
            <a:spLocks noGrp="1"/>
          </p:cNvSpPr>
          <p:nvPr>
            <p:ph type="sldNum" sz="quarter" idx="11"/>
          </p:nvPr>
        </p:nvSpPr>
        <p:spPr/>
        <p:txBody>
          <a:bodyPr/>
          <a:lstStyle/>
          <a:p>
            <a:fld id="{31D0D8A1-E263-4FBF-9BF3-AA3869F8EB11}" type="slidenum">
              <a:rPr lang="de-DE" smtClean="0"/>
              <a:pPr/>
              <a:t>44</a:t>
            </a:fld>
            <a:endParaRPr lang="de-DE" dirty="0">
              <a:latin typeface="+mn-lt"/>
            </a:endParaRPr>
          </a:p>
        </p:txBody>
      </p:sp>
    </p:spTree>
    <p:extLst>
      <p:ext uri="{BB962C8B-B14F-4D97-AF65-F5344CB8AC3E}">
        <p14:creationId xmlns:p14="http://schemas.microsoft.com/office/powerpoint/2010/main" val="1474639650"/>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69375B-503F-44A9-86EC-44D1D9CDE037}"/>
              </a:ext>
            </a:extLst>
          </p:cNvPr>
          <p:cNvSpPr>
            <a:spLocks noGrp="1"/>
          </p:cNvSpPr>
          <p:nvPr>
            <p:ph type="title"/>
          </p:nvPr>
        </p:nvSpPr>
        <p:spPr/>
        <p:txBody>
          <a:bodyPr/>
          <a:lstStyle/>
          <a:p>
            <a:r>
              <a:rPr lang="en-US" dirty="0"/>
              <a:t>Key Account Team</a:t>
            </a:r>
          </a:p>
        </p:txBody>
      </p:sp>
      <p:sp>
        <p:nvSpPr>
          <p:cNvPr id="8" name="Fußzeilenplatzhalter 7">
            <a:extLst>
              <a:ext uri="{FF2B5EF4-FFF2-40B4-BE49-F238E27FC236}">
                <a16:creationId xmlns:a16="http://schemas.microsoft.com/office/drawing/2014/main" id="{AAF3EC3A-43B8-85A3-72D8-D849B8C32C8C}"/>
              </a:ext>
            </a:extLst>
          </p:cNvPr>
          <p:cNvSpPr>
            <a:spLocks noGrp="1"/>
          </p:cNvSpPr>
          <p:nvPr>
            <p:ph type="ftr" sz="quarter" idx="10"/>
          </p:nvPr>
        </p:nvSpPr>
        <p:spPr/>
        <p:txBody>
          <a:bodyPr/>
          <a:lstStyle/>
          <a:p>
            <a:r>
              <a:rPr lang="en-US"/>
              <a:t>Key Account Plan Template - Hartmut Sieck - www.sieck-consulting.de</a:t>
            </a:r>
            <a:endParaRPr lang="de-DE" dirty="0"/>
          </a:p>
        </p:txBody>
      </p:sp>
      <p:sp>
        <p:nvSpPr>
          <p:cNvPr id="9" name="Foliennummernplatzhalter 8">
            <a:extLst>
              <a:ext uri="{FF2B5EF4-FFF2-40B4-BE49-F238E27FC236}">
                <a16:creationId xmlns:a16="http://schemas.microsoft.com/office/drawing/2014/main" id="{8920E4F4-40BB-4FCC-A703-1508910E3FF5}"/>
              </a:ext>
            </a:extLst>
          </p:cNvPr>
          <p:cNvSpPr>
            <a:spLocks noGrp="1"/>
          </p:cNvSpPr>
          <p:nvPr>
            <p:ph type="sldNum" sz="quarter" idx="11"/>
          </p:nvPr>
        </p:nvSpPr>
        <p:spPr/>
        <p:txBody>
          <a:bodyPr/>
          <a:lstStyle/>
          <a:p>
            <a:fld id="{31D0D8A1-E263-4FBF-9BF3-AA3869F8EB11}" type="slidenum">
              <a:rPr lang="de-DE" smtClean="0"/>
              <a:pPr/>
              <a:t>45</a:t>
            </a:fld>
            <a:endParaRPr lang="de-DE" dirty="0"/>
          </a:p>
        </p:txBody>
      </p:sp>
    </p:spTree>
    <p:extLst>
      <p:ext uri="{BB962C8B-B14F-4D97-AF65-F5344CB8AC3E}">
        <p14:creationId xmlns:p14="http://schemas.microsoft.com/office/powerpoint/2010/main" val="1684371796"/>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effectLst/>
        </p:spPr>
        <p:txBody>
          <a:bodyPr/>
          <a:lstStyle/>
          <a:p>
            <a:r>
              <a:rPr lang="en-US" dirty="0"/>
              <a:t>3| Key Account Team: Core and agile project teams</a:t>
            </a:r>
          </a:p>
        </p:txBody>
      </p:sp>
      <p:sp>
        <p:nvSpPr>
          <p:cNvPr id="20" name="Rechteck 19">
            <a:extLst>
              <a:ext uri="{FF2B5EF4-FFF2-40B4-BE49-F238E27FC236}">
                <a16:creationId xmlns:a16="http://schemas.microsoft.com/office/drawing/2014/main" id="{F590B5DA-3513-44B1-BCAC-64B001FEE430}"/>
              </a:ext>
            </a:extLst>
          </p:cNvPr>
          <p:cNvSpPr/>
          <p:nvPr/>
        </p:nvSpPr>
        <p:spPr bwMode="auto">
          <a:xfrm>
            <a:off x="5132388" y="1412776"/>
            <a:ext cx="1928812" cy="857250"/>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1050" b="1">
                <a:solidFill>
                  <a:schemeClr val="accent4"/>
                </a:solidFill>
                <a:latin typeface="+mn-lt"/>
              </a:rPr>
              <a:t>Hartmut Sieck</a:t>
            </a:r>
          </a:p>
          <a:p>
            <a:pPr>
              <a:defRPr/>
            </a:pPr>
            <a:r>
              <a:rPr lang="en-US" sz="1050">
                <a:solidFill>
                  <a:schemeClr val="accent4"/>
                </a:solidFill>
                <a:latin typeface="+mn-lt"/>
              </a:rPr>
              <a:t>Global Key Account Manager</a:t>
            </a:r>
          </a:p>
          <a:p>
            <a:pPr>
              <a:defRPr/>
            </a:pPr>
            <a:r>
              <a:rPr lang="en-US" sz="1050">
                <a:solidFill>
                  <a:schemeClr val="accent4"/>
                </a:solidFill>
                <a:latin typeface="+mn-lt"/>
              </a:rPr>
              <a:t>h.sieck@..</a:t>
            </a:r>
          </a:p>
          <a:p>
            <a:pPr>
              <a:defRPr/>
            </a:pPr>
            <a:r>
              <a:rPr lang="en-US" sz="1050">
                <a:solidFill>
                  <a:schemeClr val="accent4"/>
                </a:solidFill>
                <a:latin typeface="+mn-lt"/>
              </a:rPr>
              <a:t>Mobil: 0171…</a:t>
            </a:r>
          </a:p>
        </p:txBody>
      </p:sp>
      <p:sp>
        <p:nvSpPr>
          <p:cNvPr id="21" name="Rechteck 20">
            <a:extLst>
              <a:ext uri="{FF2B5EF4-FFF2-40B4-BE49-F238E27FC236}">
                <a16:creationId xmlns:a16="http://schemas.microsoft.com/office/drawing/2014/main" id="{1CD84F51-1B5C-4446-ACC8-8F36E1040FF0}"/>
              </a:ext>
            </a:extLst>
          </p:cNvPr>
          <p:cNvSpPr/>
          <p:nvPr/>
        </p:nvSpPr>
        <p:spPr bwMode="auto">
          <a:xfrm>
            <a:off x="1837589" y="2498155"/>
            <a:ext cx="1928813" cy="858837"/>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1050" b="1" dirty="0">
                <a:solidFill>
                  <a:schemeClr val="accent4"/>
                </a:solidFill>
                <a:latin typeface="+mn-lt"/>
              </a:rPr>
              <a:t>Heino Müller</a:t>
            </a:r>
          </a:p>
          <a:p>
            <a:pPr>
              <a:defRPr/>
            </a:pPr>
            <a:r>
              <a:rPr lang="en-US" sz="1050" dirty="0">
                <a:solidFill>
                  <a:schemeClr val="accent4"/>
                </a:solidFill>
                <a:latin typeface="+mn-lt"/>
              </a:rPr>
              <a:t>Regional Key Account Manager Asia</a:t>
            </a:r>
          </a:p>
          <a:p>
            <a:pPr>
              <a:defRPr/>
            </a:pPr>
            <a:r>
              <a:rPr lang="en-US" sz="1050" dirty="0" err="1">
                <a:solidFill>
                  <a:schemeClr val="accent4"/>
                </a:solidFill>
                <a:latin typeface="+mn-lt"/>
              </a:rPr>
              <a:t>h.mueller</a:t>
            </a:r>
            <a:r>
              <a:rPr lang="en-US" sz="1050" dirty="0">
                <a:solidFill>
                  <a:schemeClr val="accent4"/>
                </a:solidFill>
                <a:latin typeface="+mn-lt"/>
              </a:rPr>
              <a:t>@..</a:t>
            </a:r>
          </a:p>
          <a:p>
            <a:pPr>
              <a:defRPr/>
            </a:pPr>
            <a:r>
              <a:rPr lang="en-US" sz="1050" dirty="0">
                <a:solidFill>
                  <a:schemeClr val="accent4"/>
                </a:solidFill>
                <a:latin typeface="+mn-lt"/>
              </a:rPr>
              <a:t>Mobil: 0171…</a:t>
            </a:r>
          </a:p>
        </p:txBody>
      </p:sp>
      <p:sp>
        <p:nvSpPr>
          <p:cNvPr id="22" name="Rechteck 21">
            <a:extLst>
              <a:ext uri="{FF2B5EF4-FFF2-40B4-BE49-F238E27FC236}">
                <a16:creationId xmlns:a16="http://schemas.microsoft.com/office/drawing/2014/main" id="{5FB281F1-592B-4FD9-9858-D88AF32613D9}"/>
              </a:ext>
            </a:extLst>
          </p:cNvPr>
          <p:cNvSpPr/>
          <p:nvPr/>
        </p:nvSpPr>
        <p:spPr bwMode="auto">
          <a:xfrm>
            <a:off x="4040779" y="2498154"/>
            <a:ext cx="1930400" cy="858837"/>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1050" b="1">
                <a:solidFill>
                  <a:schemeClr val="accent4"/>
                </a:solidFill>
                <a:latin typeface="+mn-lt"/>
              </a:rPr>
              <a:t>Max Meier</a:t>
            </a:r>
          </a:p>
          <a:p>
            <a:pPr>
              <a:defRPr/>
            </a:pPr>
            <a:r>
              <a:rPr lang="en-US" sz="1050">
                <a:solidFill>
                  <a:schemeClr val="accent4"/>
                </a:solidFill>
                <a:latin typeface="+mn-lt"/>
              </a:rPr>
              <a:t>Regional Key Account Manager Europe</a:t>
            </a:r>
          </a:p>
          <a:p>
            <a:pPr>
              <a:defRPr/>
            </a:pPr>
            <a:r>
              <a:rPr lang="en-US" sz="1050">
                <a:solidFill>
                  <a:schemeClr val="accent4"/>
                </a:solidFill>
                <a:latin typeface="+mn-lt"/>
              </a:rPr>
              <a:t>m.meier@..</a:t>
            </a:r>
          </a:p>
          <a:p>
            <a:pPr>
              <a:defRPr/>
            </a:pPr>
            <a:r>
              <a:rPr lang="en-US" sz="1050">
                <a:solidFill>
                  <a:schemeClr val="accent4"/>
                </a:solidFill>
                <a:latin typeface="+mn-lt"/>
              </a:rPr>
              <a:t>Mobil: 0171…</a:t>
            </a:r>
          </a:p>
        </p:txBody>
      </p:sp>
      <p:sp>
        <p:nvSpPr>
          <p:cNvPr id="23" name="Rechteck 22">
            <a:extLst>
              <a:ext uri="{FF2B5EF4-FFF2-40B4-BE49-F238E27FC236}">
                <a16:creationId xmlns:a16="http://schemas.microsoft.com/office/drawing/2014/main" id="{F80447BA-082D-4965-BC3E-538C369A56E6}"/>
              </a:ext>
            </a:extLst>
          </p:cNvPr>
          <p:cNvSpPr/>
          <p:nvPr/>
        </p:nvSpPr>
        <p:spPr bwMode="auto">
          <a:xfrm>
            <a:off x="6245556" y="2498154"/>
            <a:ext cx="1928812" cy="858837"/>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1050" b="1">
                <a:solidFill>
                  <a:schemeClr val="accent4"/>
                </a:solidFill>
                <a:latin typeface="+mn-lt"/>
              </a:rPr>
              <a:t>Erna Schulze</a:t>
            </a:r>
          </a:p>
          <a:p>
            <a:pPr>
              <a:defRPr/>
            </a:pPr>
            <a:r>
              <a:rPr lang="en-US" sz="1050">
                <a:solidFill>
                  <a:schemeClr val="accent4"/>
                </a:solidFill>
                <a:latin typeface="+mn-lt"/>
              </a:rPr>
              <a:t>Back-office</a:t>
            </a:r>
          </a:p>
          <a:p>
            <a:pPr>
              <a:defRPr/>
            </a:pPr>
            <a:endParaRPr lang="en-US" sz="1050">
              <a:solidFill>
                <a:schemeClr val="accent4"/>
              </a:solidFill>
              <a:latin typeface="+mn-lt"/>
            </a:endParaRPr>
          </a:p>
          <a:p>
            <a:pPr>
              <a:defRPr/>
            </a:pPr>
            <a:r>
              <a:rPr lang="en-US" sz="1050">
                <a:solidFill>
                  <a:schemeClr val="accent4"/>
                </a:solidFill>
                <a:latin typeface="+mn-lt"/>
              </a:rPr>
              <a:t>e.schulze@..</a:t>
            </a:r>
          </a:p>
          <a:p>
            <a:pPr>
              <a:defRPr/>
            </a:pPr>
            <a:r>
              <a:rPr lang="en-US" sz="1050">
                <a:solidFill>
                  <a:schemeClr val="accent4"/>
                </a:solidFill>
                <a:latin typeface="+mn-lt"/>
              </a:rPr>
              <a:t>Mobil: 0171…</a:t>
            </a:r>
          </a:p>
        </p:txBody>
      </p:sp>
      <p:cxnSp>
        <p:nvCxnSpPr>
          <p:cNvPr id="24" name="Gerader Verbinder 23">
            <a:extLst>
              <a:ext uri="{FF2B5EF4-FFF2-40B4-BE49-F238E27FC236}">
                <a16:creationId xmlns:a16="http://schemas.microsoft.com/office/drawing/2014/main" id="{92B13901-B0AA-4D26-992C-EF6B14AB019B}"/>
              </a:ext>
            </a:extLst>
          </p:cNvPr>
          <p:cNvCxnSpPr/>
          <p:nvPr/>
        </p:nvCxnSpPr>
        <p:spPr bwMode="auto">
          <a:xfrm>
            <a:off x="975409" y="3573016"/>
            <a:ext cx="10449183" cy="0"/>
          </a:xfrm>
          <a:prstGeom prst="line">
            <a:avLst/>
          </a:prstGeom>
          <a:solidFill>
            <a:schemeClr val="accent1"/>
          </a:solidFill>
          <a:ln w="38100" cap="flat" cmpd="sng" algn="ctr">
            <a:solidFill>
              <a:srgbClr val="464E51"/>
            </a:solidFill>
            <a:prstDash val="dash"/>
            <a:round/>
            <a:headEnd type="none" w="med" len="med"/>
            <a:tailEnd type="none" w="med" len="med"/>
          </a:ln>
          <a:effectLst>
            <a:outerShdw blurRad="50800" dist="38100" dir="2700000" algn="tl" rotWithShape="0">
              <a:prstClr val="black">
                <a:alpha val="40000"/>
              </a:prstClr>
            </a:outerShdw>
          </a:effectLst>
        </p:spPr>
      </p:cxnSp>
      <p:sp>
        <p:nvSpPr>
          <p:cNvPr id="25" name="Rechteck 24">
            <a:extLst>
              <a:ext uri="{FF2B5EF4-FFF2-40B4-BE49-F238E27FC236}">
                <a16:creationId xmlns:a16="http://schemas.microsoft.com/office/drawing/2014/main" id="{DBEB8CB2-00BD-4AA1-9434-4EB5848089C2}"/>
              </a:ext>
            </a:extLst>
          </p:cNvPr>
          <p:cNvSpPr/>
          <p:nvPr/>
        </p:nvSpPr>
        <p:spPr bwMode="auto">
          <a:xfrm>
            <a:off x="335360" y="1412776"/>
            <a:ext cx="532049" cy="1944216"/>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a:ln>
                  <a:noFill/>
                </a:ln>
                <a:solidFill>
                  <a:schemeClr val="bg1"/>
                </a:solidFill>
                <a:effectLst/>
                <a:latin typeface="+mn-lt"/>
              </a:rPr>
              <a:t>Core Team</a:t>
            </a:r>
          </a:p>
        </p:txBody>
      </p:sp>
      <p:sp>
        <p:nvSpPr>
          <p:cNvPr id="26" name="Rechteck 25">
            <a:extLst>
              <a:ext uri="{FF2B5EF4-FFF2-40B4-BE49-F238E27FC236}">
                <a16:creationId xmlns:a16="http://schemas.microsoft.com/office/drawing/2014/main" id="{8E08D0B7-2D7E-4B24-9AFE-30550AD6A04D}"/>
              </a:ext>
            </a:extLst>
          </p:cNvPr>
          <p:cNvSpPr/>
          <p:nvPr/>
        </p:nvSpPr>
        <p:spPr bwMode="auto">
          <a:xfrm>
            <a:off x="8448745" y="2498153"/>
            <a:ext cx="1928812" cy="858837"/>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r>
              <a:rPr lang="en-US" sz="1050" b="1">
                <a:solidFill>
                  <a:schemeClr val="accent4"/>
                </a:solidFill>
                <a:latin typeface="+mn-lt"/>
              </a:rPr>
              <a:t>xx</a:t>
            </a:r>
          </a:p>
          <a:p>
            <a:pPr>
              <a:defRPr/>
            </a:pPr>
            <a:r>
              <a:rPr lang="en-US" sz="1050">
                <a:solidFill>
                  <a:schemeClr val="accent4"/>
                </a:solidFill>
                <a:latin typeface="+mn-lt"/>
              </a:rPr>
              <a:t>xx</a:t>
            </a:r>
          </a:p>
          <a:p>
            <a:pPr>
              <a:defRPr/>
            </a:pPr>
            <a:endParaRPr lang="en-US" sz="1050">
              <a:solidFill>
                <a:schemeClr val="accent4"/>
              </a:solidFill>
              <a:latin typeface="+mn-lt"/>
            </a:endParaRPr>
          </a:p>
          <a:p>
            <a:pPr>
              <a:defRPr/>
            </a:pPr>
            <a:r>
              <a:rPr lang="en-US" sz="1050">
                <a:solidFill>
                  <a:schemeClr val="accent4"/>
                </a:solidFill>
                <a:latin typeface="+mn-lt"/>
              </a:rPr>
              <a:t>xx@..</a:t>
            </a:r>
          </a:p>
          <a:p>
            <a:pPr>
              <a:defRPr/>
            </a:pPr>
            <a:r>
              <a:rPr lang="en-US" sz="1050">
                <a:solidFill>
                  <a:schemeClr val="accent4"/>
                </a:solidFill>
                <a:latin typeface="+mn-lt"/>
              </a:rPr>
              <a:t>Mobil: 0171…</a:t>
            </a:r>
          </a:p>
        </p:txBody>
      </p:sp>
      <p:sp>
        <p:nvSpPr>
          <p:cNvPr id="27" name="Rechteck 26">
            <a:extLst>
              <a:ext uri="{FF2B5EF4-FFF2-40B4-BE49-F238E27FC236}">
                <a16:creationId xmlns:a16="http://schemas.microsoft.com/office/drawing/2014/main" id="{6A49D8B9-B0ED-44BB-81CD-2EC6BD7340A2}"/>
              </a:ext>
            </a:extLst>
          </p:cNvPr>
          <p:cNvSpPr/>
          <p:nvPr/>
        </p:nvSpPr>
        <p:spPr bwMode="auto">
          <a:xfrm>
            <a:off x="335360" y="3717032"/>
            <a:ext cx="532049" cy="2736304"/>
          </a:xfrm>
          <a:prstGeom prst="rect">
            <a:avLst/>
          </a:prstGeom>
          <a:solidFill>
            <a:srgbClr val="293133"/>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vert270"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800" b="0" i="0" u="none" strike="noStrike" cap="none" normalizeH="0" baseline="0" dirty="0">
                <a:ln>
                  <a:noFill/>
                </a:ln>
                <a:solidFill>
                  <a:schemeClr val="bg1"/>
                </a:solidFill>
                <a:effectLst/>
                <a:latin typeface="+mn-lt"/>
              </a:rPr>
              <a:t>Agile Teams</a:t>
            </a:r>
          </a:p>
        </p:txBody>
      </p:sp>
      <p:sp>
        <p:nvSpPr>
          <p:cNvPr id="28" name="Rechteck 27">
            <a:extLst>
              <a:ext uri="{FF2B5EF4-FFF2-40B4-BE49-F238E27FC236}">
                <a16:creationId xmlns:a16="http://schemas.microsoft.com/office/drawing/2014/main" id="{F0230F14-18B3-404C-BC27-2088206ED8A2}"/>
              </a:ext>
            </a:extLst>
          </p:cNvPr>
          <p:cNvSpPr/>
          <p:nvPr/>
        </p:nvSpPr>
        <p:spPr bwMode="auto">
          <a:xfrm>
            <a:off x="1199456" y="3717032"/>
            <a:ext cx="3261952" cy="2736304"/>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a:ln>
                  <a:noFill/>
                </a:ln>
                <a:solidFill>
                  <a:schemeClr val="accent4"/>
                </a:solidFill>
                <a:effectLst/>
                <a:latin typeface="+mn-lt"/>
              </a:rPr>
              <a:t>Project </a:t>
            </a:r>
            <a:r>
              <a:rPr kumimoji="0" lang="en-US" sz="1200" b="1" i="0" u="none" strike="noStrike" cap="none" normalizeH="0" baseline="0" dirty="0" err="1">
                <a:ln>
                  <a:noFill/>
                </a:ln>
                <a:solidFill>
                  <a:schemeClr val="accent4"/>
                </a:solidFill>
                <a:effectLst/>
                <a:latin typeface="+mn-lt"/>
              </a:rPr>
              <a:t>Webshop</a:t>
            </a:r>
            <a:r>
              <a:rPr kumimoji="0" lang="en-US" sz="1200" b="1" i="0" u="none" strike="noStrike" cap="none" normalizeH="0" baseline="0" dirty="0">
                <a:ln>
                  <a:noFill/>
                </a:ln>
                <a:solidFill>
                  <a:schemeClr val="accent4"/>
                </a:solidFill>
                <a:effectLst/>
                <a:latin typeface="+mn-lt"/>
              </a:rPr>
              <a:t> </a:t>
            </a:r>
            <a:r>
              <a:rPr kumimoji="0" lang="en-US" sz="1200" b="1" i="0" u="none" strike="noStrike" cap="none" normalizeH="0" baseline="0" dirty="0" err="1">
                <a:ln>
                  <a:noFill/>
                </a:ln>
                <a:solidFill>
                  <a:schemeClr val="accent4"/>
                </a:solidFill>
                <a:effectLst/>
                <a:latin typeface="+mn-lt"/>
              </a:rPr>
              <a:t>connction</a:t>
            </a:r>
            <a:br>
              <a:rPr kumimoji="0" lang="en-US" sz="1200" b="1" i="0" u="none" strike="noStrike" cap="none" normalizeH="0" baseline="0" dirty="0">
                <a:ln>
                  <a:noFill/>
                </a:ln>
                <a:solidFill>
                  <a:schemeClr val="accent4"/>
                </a:solidFill>
                <a:effectLst/>
                <a:latin typeface="+mn-lt"/>
              </a:rPr>
            </a:br>
            <a:r>
              <a:rPr kumimoji="0" lang="en-US" sz="1200" b="1" i="0" u="none" strike="noStrike" cap="none" normalizeH="0" baseline="0" dirty="0">
                <a:ln>
                  <a:noFill/>
                </a:ln>
                <a:solidFill>
                  <a:schemeClr val="accent4"/>
                </a:solidFill>
                <a:effectLst/>
                <a:latin typeface="+mn-lt"/>
              </a:rPr>
              <a:t>Intern</a:t>
            </a:r>
          </a:p>
          <a:p>
            <a:pPr marR="0" algn="l" defTabSz="914400" rtl="0" eaLnBrk="0" fontAlgn="base" latinLnBrk="0" hangingPunct="0">
              <a:lnSpc>
                <a:spcPct val="100000"/>
              </a:lnSpc>
              <a:spcBef>
                <a:spcPct val="0"/>
              </a:spcBef>
              <a:spcAft>
                <a:spcPct val="0"/>
              </a:spcAft>
              <a:buClrTx/>
              <a:buSzTx/>
              <a:tabLst/>
            </a:pPr>
            <a:endParaRPr lang="en-US" sz="1200" b="1" dirty="0">
              <a:solidFill>
                <a:schemeClr val="accent4"/>
              </a:solidFill>
              <a:latin typeface="+mn-lt"/>
            </a:endParaRPr>
          </a:p>
          <a:p>
            <a:pPr marR="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a:ln>
                  <a:noFill/>
                </a:ln>
                <a:solidFill>
                  <a:schemeClr val="accent4"/>
                </a:solidFill>
                <a:effectLst/>
                <a:latin typeface="+mn-lt"/>
              </a:rPr>
              <a:t>Project leader: Max Meier</a:t>
            </a:r>
          </a:p>
          <a:p>
            <a:pPr marR="0" algn="l" defTabSz="914400" rtl="0" eaLnBrk="0" fontAlgn="base" latinLnBrk="0" hangingPunct="0">
              <a:lnSpc>
                <a:spcPct val="100000"/>
              </a:lnSpc>
              <a:spcBef>
                <a:spcPct val="0"/>
              </a:spcBef>
              <a:spcAft>
                <a:spcPct val="0"/>
              </a:spcAft>
              <a:buClrTx/>
              <a:buSzTx/>
              <a:tabLst/>
            </a:pPr>
            <a:r>
              <a:rPr lang="en-US" sz="1200" dirty="0">
                <a:solidFill>
                  <a:schemeClr val="accent4"/>
                </a:solidFill>
                <a:latin typeface="+mn-lt"/>
              </a:rPr>
              <a:t>Project goal: </a:t>
            </a:r>
            <a:r>
              <a:rPr lang="en-US" sz="1200" dirty="0" err="1">
                <a:solidFill>
                  <a:schemeClr val="accent4"/>
                </a:solidFill>
                <a:latin typeface="+mn-lt"/>
              </a:rPr>
              <a:t>Webshop</a:t>
            </a:r>
            <a:r>
              <a:rPr lang="en-US" sz="1200" dirty="0">
                <a:solidFill>
                  <a:schemeClr val="accent4"/>
                </a:solidFill>
                <a:latin typeface="+mn-lt"/>
              </a:rPr>
              <a:t> interface in work until 12/2026.</a:t>
            </a:r>
            <a:br>
              <a:rPr lang="en-US" sz="1200" dirty="0">
                <a:solidFill>
                  <a:schemeClr val="accent4"/>
                </a:solidFill>
                <a:latin typeface="+mn-lt"/>
              </a:rPr>
            </a:br>
            <a:endParaRPr kumimoji="0" lang="en-US" sz="1200" i="0" u="none" strike="noStrike" cap="none" normalizeH="0" baseline="0" dirty="0">
              <a:ln>
                <a:noFill/>
              </a:ln>
              <a:solidFill>
                <a:schemeClr val="accent4"/>
              </a:solidFill>
              <a:effectLst/>
              <a:latin typeface="+mn-lt"/>
            </a:endParaRPr>
          </a:p>
          <a:p>
            <a:pPr marR="0" algn="l" defTabSz="914400" rtl="0" eaLnBrk="0" fontAlgn="base" latinLnBrk="0" hangingPunct="0">
              <a:lnSpc>
                <a:spcPct val="100000"/>
              </a:lnSpc>
              <a:spcBef>
                <a:spcPct val="0"/>
              </a:spcBef>
              <a:spcAft>
                <a:spcPct val="0"/>
              </a:spcAft>
              <a:buClrTx/>
              <a:buSzTx/>
              <a:tabLst/>
            </a:pPr>
            <a:endParaRPr lang="en-US" sz="1200" dirty="0">
              <a:solidFill>
                <a:schemeClr val="accent4"/>
              </a:solidFill>
              <a:latin typeface="+mn-lt"/>
            </a:endParaRPr>
          </a:p>
          <a:p>
            <a:pPr marR="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a:ln>
                  <a:noFill/>
                </a:ln>
                <a:solidFill>
                  <a:schemeClr val="accent4"/>
                </a:solidFill>
                <a:effectLst/>
                <a:latin typeface="+mn-lt"/>
              </a:rPr>
              <a:t>Team member:</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100" dirty="0" err="1">
                <a:solidFill>
                  <a:schemeClr val="accent4"/>
                </a:solidFill>
                <a:latin typeface="+mn-lt"/>
              </a:rPr>
              <a:t>Xx</a:t>
            </a:r>
            <a:endParaRPr lang="en-US" sz="1100" dirty="0">
              <a:solidFill>
                <a:schemeClr val="accent4"/>
              </a:solidFill>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100" i="0" u="none" strike="noStrike" cap="none" normalizeH="0" baseline="0" dirty="0" err="1">
                <a:ln>
                  <a:noFill/>
                </a:ln>
                <a:solidFill>
                  <a:schemeClr val="accent4"/>
                </a:solidFill>
                <a:effectLst/>
                <a:latin typeface="+mn-lt"/>
              </a:rPr>
              <a:t>Xx</a:t>
            </a:r>
            <a:endParaRPr kumimoji="0" lang="en-US" sz="1100" i="0" u="none" strike="noStrike" cap="none" normalizeH="0" baseline="0" dirty="0">
              <a:ln>
                <a:noFill/>
              </a:ln>
              <a:solidFill>
                <a:schemeClr val="accent4"/>
              </a:solidFill>
              <a:effectLst/>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100" dirty="0" err="1">
                <a:solidFill>
                  <a:schemeClr val="accent4"/>
                </a:solidFill>
                <a:latin typeface="+mn-lt"/>
              </a:rPr>
              <a:t>Xx</a:t>
            </a:r>
            <a:endParaRPr lang="en-US" sz="1100" dirty="0">
              <a:solidFill>
                <a:schemeClr val="accent4"/>
              </a:solidFill>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800" b="1" i="0" u="none" strike="noStrike" cap="none" normalizeH="0" baseline="0" dirty="0">
              <a:ln>
                <a:noFill/>
              </a:ln>
              <a:solidFill>
                <a:schemeClr val="accent4"/>
              </a:solidFill>
              <a:effectLst/>
              <a:latin typeface="+mn-lt"/>
            </a:endParaRPr>
          </a:p>
        </p:txBody>
      </p:sp>
      <p:sp>
        <p:nvSpPr>
          <p:cNvPr id="29" name="Rechteck 28">
            <a:extLst>
              <a:ext uri="{FF2B5EF4-FFF2-40B4-BE49-F238E27FC236}">
                <a16:creationId xmlns:a16="http://schemas.microsoft.com/office/drawing/2014/main" id="{40A37D16-2AA9-45C7-875D-3B3E3321280E}"/>
              </a:ext>
            </a:extLst>
          </p:cNvPr>
          <p:cNvSpPr/>
          <p:nvPr/>
        </p:nvSpPr>
        <p:spPr bwMode="auto">
          <a:xfrm>
            <a:off x="4761497" y="3717032"/>
            <a:ext cx="3261952" cy="2736304"/>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a:ln>
                  <a:noFill/>
                </a:ln>
                <a:solidFill>
                  <a:schemeClr val="accent4"/>
                </a:solidFill>
                <a:effectLst/>
                <a:latin typeface="+mn-lt"/>
              </a:rPr>
              <a:t>Project SCM optimization</a:t>
            </a:r>
            <a:br>
              <a:rPr kumimoji="0" lang="en-US" sz="1200" b="1" i="0" u="none" strike="noStrike" cap="none" normalizeH="0" baseline="0" dirty="0">
                <a:ln>
                  <a:noFill/>
                </a:ln>
                <a:solidFill>
                  <a:schemeClr val="accent4"/>
                </a:solidFill>
                <a:effectLst/>
                <a:latin typeface="+mn-lt"/>
              </a:rPr>
            </a:br>
            <a:r>
              <a:rPr kumimoji="0" lang="en-US" sz="1200" b="1" i="0" u="none" strike="noStrike" cap="none" normalizeH="0" baseline="0" dirty="0">
                <a:ln>
                  <a:noFill/>
                </a:ln>
                <a:solidFill>
                  <a:schemeClr val="accent4"/>
                </a:solidFill>
                <a:effectLst/>
                <a:latin typeface="+mn-lt"/>
              </a:rPr>
              <a:t>Intern</a:t>
            </a:r>
          </a:p>
          <a:p>
            <a:pPr marR="0" algn="l" defTabSz="914400" rtl="0" eaLnBrk="0" fontAlgn="base" latinLnBrk="0" hangingPunct="0">
              <a:lnSpc>
                <a:spcPct val="100000"/>
              </a:lnSpc>
              <a:spcBef>
                <a:spcPct val="0"/>
              </a:spcBef>
              <a:spcAft>
                <a:spcPct val="0"/>
              </a:spcAft>
              <a:buClrTx/>
              <a:buSzTx/>
              <a:tabLst/>
            </a:pPr>
            <a:endParaRPr lang="en-US" sz="1200" b="1" dirty="0">
              <a:solidFill>
                <a:schemeClr val="accent4"/>
              </a:solidFill>
              <a:latin typeface="+mn-lt"/>
            </a:endParaRPr>
          </a:p>
          <a:p>
            <a:pPr marR="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a:ln>
                  <a:noFill/>
                </a:ln>
                <a:solidFill>
                  <a:schemeClr val="accent4"/>
                </a:solidFill>
                <a:effectLst/>
                <a:latin typeface="+mn-lt"/>
              </a:rPr>
              <a:t>Project leader: Erna Schulze</a:t>
            </a:r>
          </a:p>
          <a:p>
            <a:pPr marR="0" algn="l" defTabSz="914400" rtl="0" eaLnBrk="0" fontAlgn="base" latinLnBrk="0" hangingPunct="0">
              <a:lnSpc>
                <a:spcPct val="100000"/>
              </a:lnSpc>
              <a:spcBef>
                <a:spcPct val="0"/>
              </a:spcBef>
              <a:spcAft>
                <a:spcPct val="0"/>
              </a:spcAft>
              <a:buClrTx/>
              <a:buSzTx/>
              <a:tabLst/>
            </a:pPr>
            <a:r>
              <a:rPr lang="en-US" sz="1200" dirty="0">
                <a:solidFill>
                  <a:schemeClr val="accent4"/>
                </a:solidFill>
                <a:latin typeface="+mn-lt"/>
              </a:rPr>
              <a:t>Project goal: Optimization of Supply Chain processes until 05/2026</a:t>
            </a:r>
            <a:br>
              <a:rPr lang="en-US" sz="1200" dirty="0">
                <a:solidFill>
                  <a:schemeClr val="accent4"/>
                </a:solidFill>
                <a:latin typeface="+mn-lt"/>
              </a:rPr>
            </a:br>
            <a:endParaRPr kumimoji="0" lang="en-US" sz="1200" i="0" u="none" strike="noStrike" cap="none" normalizeH="0" baseline="0" dirty="0">
              <a:ln>
                <a:noFill/>
              </a:ln>
              <a:solidFill>
                <a:schemeClr val="accent4"/>
              </a:solidFill>
              <a:effectLst/>
              <a:latin typeface="+mn-lt"/>
            </a:endParaRPr>
          </a:p>
          <a:p>
            <a:pPr marR="0" algn="l" defTabSz="914400" rtl="0" eaLnBrk="0" fontAlgn="base" latinLnBrk="0" hangingPunct="0">
              <a:lnSpc>
                <a:spcPct val="100000"/>
              </a:lnSpc>
              <a:spcBef>
                <a:spcPct val="0"/>
              </a:spcBef>
              <a:spcAft>
                <a:spcPct val="0"/>
              </a:spcAft>
              <a:buClrTx/>
              <a:buSzTx/>
              <a:tabLst/>
            </a:pPr>
            <a:endParaRPr lang="en-US" sz="1200" dirty="0">
              <a:solidFill>
                <a:schemeClr val="accent4"/>
              </a:solidFill>
              <a:latin typeface="+mn-lt"/>
            </a:endParaRPr>
          </a:p>
          <a:p>
            <a:pPr marR="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a:ln>
                  <a:noFill/>
                </a:ln>
                <a:solidFill>
                  <a:schemeClr val="accent4"/>
                </a:solidFill>
                <a:effectLst/>
                <a:latin typeface="+mn-lt"/>
              </a:rPr>
              <a:t>Team members: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100" dirty="0">
                <a:solidFill>
                  <a:schemeClr val="accent4"/>
                </a:solidFill>
                <a:latin typeface="+mn-lt"/>
              </a:rPr>
              <a:t>Xx</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100" i="0" u="none" strike="noStrike" cap="none" normalizeH="0" baseline="0" dirty="0">
                <a:ln>
                  <a:noFill/>
                </a:ln>
                <a:solidFill>
                  <a:schemeClr val="accent4"/>
                </a:solidFill>
                <a:effectLst/>
                <a:latin typeface="+mn-lt"/>
              </a:rPr>
              <a:t>Xx</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100" dirty="0">
                <a:solidFill>
                  <a:schemeClr val="accent4"/>
                </a:solidFill>
                <a:latin typeface="+mn-lt"/>
              </a:rPr>
              <a:t>Xx</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800" b="1" i="0" u="none" strike="noStrike" cap="none" normalizeH="0" baseline="0" dirty="0">
              <a:ln>
                <a:noFill/>
              </a:ln>
              <a:solidFill>
                <a:schemeClr val="accent4"/>
              </a:solidFill>
              <a:effectLst/>
              <a:latin typeface="+mn-lt"/>
            </a:endParaRPr>
          </a:p>
        </p:txBody>
      </p:sp>
      <p:sp>
        <p:nvSpPr>
          <p:cNvPr id="30" name="Rechteck 29">
            <a:extLst>
              <a:ext uri="{FF2B5EF4-FFF2-40B4-BE49-F238E27FC236}">
                <a16:creationId xmlns:a16="http://schemas.microsoft.com/office/drawing/2014/main" id="{01CB4926-C113-4F6B-9B37-4E0B1F340432}"/>
              </a:ext>
            </a:extLst>
          </p:cNvPr>
          <p:cNvSpPr/>
          <p:nvPr/>
        </p:nvSpPr>
        <p:spPr bwMode="auto">
          <a:xfrm>
            <a:off x="8328248" y="3717032"/>
            <a:ext cx="3261952" cy="2736304"/>
          </a:xfrm>
          <a:prstGeom prst="rect">
            <a:avLst/>
          </a:prstGeom>
          <a:solidFill>
            <a:srgbClr val="F1EFED"/>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a:ln>
                  <a:noFill/>
                </a:ln>
                <a:solidFill>
                  <a:schemeClr val="accent4"/>
                </a:solidFill>
                <a:effectLst/>
                <a:latin typeface="+mn-lt"/>
              </a:rPr>
              <a:t>Project Joint product development F3</a:t>
            </a:r>
            <a:br>
              <a:rPr kumimoji="0" lang="en-US" sz="1200" b="1" i="0" u="none" strike="noStrike" cap="none" normalizeH="0" baseline="0" dirty="0">
                <a:ln>
                  <a:noFill/>
                </a:ln>
                <a:solidFill>
                  <a:schemeClr val="accent4"/>
                </a:solidFill>
                <a:effectLst/>
                <a:latin typeface="+mn-lt"/>
              </a:rPr>
            </a:br>
            <a:r>
              <a:rPr kumimoji="0" lang="en-US" sz="1200" b="1" i="0" u="none" strike="noStrike" cap="none" normalizeH="0" baseline="0" dirty="0">
                <a:ln>
                  <a:noFill/>
                </a:ln>
                <a:solidFill>
                  <a:schemeClr val="accent4"/>
                </a:solidFill>
                <a:effectLst/>
                <a:latin typeface="+mn-lt"/>
              </a:rPr>
              <a:t>Intern / Extern</a:t>
            </a:r>
          </a:p>
          <a:p>
            <a:pPr marR="0" algn="l" defTabSz="914400" rtl="0" eaLnBrk="0" fontAlgn="base" latinLnBrk="0" hangingPunct="0">
              <a:lnSpc>
                <a:spcPct val="100000"/>
              </a:lnSpc>
              <a:spcBef>
                <a:spcPct val="0"/>
              </a:spcBef>
              <a:spcAft>
                <a:spcPct val="0"/>
              </a:spcAft>
              <a:buClrTx/>
              <a:buSzTx/>
              <a:tabLst/>
            </a:pPr>
            <a:endParaRPr lang="en-US" sz="1200" b="1" dirty="0">
              <a:solidFill>
                <a:schemeClr val="accent4"/>
              </a:solidFill>
              <a:latin typeface="+mn-lt"/>
            </a:endParaRPr>
          </a:p>
          <a:p>
            <a:pPr marR="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a:ln>
                  <a:noFill/>
                </a:ln>
                <a:solidFill>
                  <a:schemeClr val="accent4"/>
                </a:solidFill>
                <a:effectLst/>
                <a:latin typeface="+mn-lt"/>
              </a:rPr>
              <a:t>Project leader: Hartmut Sieck</a:t>
            </a:r>
          </a:p>
          <a:p>
            <a:pPr marR="0" algn="l" defTabSz="914400" rtl="0" eaLnBrk="0" fontAlgn="base" latinLnBrk="0" hangingPunct="0">
              <a:lnSpc>
                <a:spcPct val="100000"/>
              </a:lnSpc>
              <a:spcBef>
                <a:spcPct val="0"/>
              </a:spcBef>
              <a:spcAft>
                <a:spcPct val="0"/>
              </a:spcAft>
              <a:buClrTx/>
              <a:buSzTx/>
              <a:tabLst/>
            </a:pPr>
            <a:r>
              <a:rPr lang="en-US" sz="1200" dirty="0">
                <a:solidFill>
                  <a:schemeClr val="accent4"/>
                </a:solidFill>
                <a:latin typeface="+mn-lt"/>
              </a:rPr>
              <a:t>Project goal: Joint product development of F3 finalized until 12/2026.</a:t>
            </a:r>
            <a:endParaRPr kumimoji="0" lang="en-US" sz="1200" i="0" u="none" strike="noStrike" cap="none" normalizeH="0" baseline="0" dirty="0">
              <a:ln>
                <a:noFill/>
              </a:ln>
              <a:solidFill>
                <a:schemeClr val="accent4"/>
              </a:solidFill>
              <a:effectLst/>
              <a:latin typeface="+mn-lt"/>
            </a:endParaRPr>
          </a:p>
          <a:p>
            <a:pPr marR="0" algn="l" defTabSz="914400" rtl="0" eaLnBrk="0" fontAlgn="base" latinLnBrk="0" hangingPunct="0">
              <a:lnSpc>
                <a:spcPct val="100000"/>
              </a:lnSpc>
              <a:spcBef>
                <a:spcPct val="0"/>
              </a:spcBef>
              <a:spcAft>
                <a:spcPct val="0"/>
              </a:spcAft>
              <a:buClrTx/>
              <a:buSzTx/>
              <a:tabLst/>
            </a:pPr>
            <a:br>
              <a:rPr lang="en-US" sz="1200" dirty="0">
                <a:solidFill>
                  <a:schemeClr val="accent4"/>
                </a:solidFill>
                <a:latin typeface="+mn-lt"/>
              </a:rPr>
            </a:br>
            <a:endParaRPr lang="en-US" sz="1200" dirty="0">
              <a:solidFill>
                <a:schemeClr val="accent4"/>
              </a:solidFill>
              <a:latin typeface="+mn-lt"/>
            </a:endParaRPr>
          </a:p>
          <a:p>
            <a:pPr marR="0" algn="l" defTabSz="914400" rtl="0" eaLnBrk="0" fontAlgn="base" latinLnBrk="0" hangingPunct="0">
              <a:lnSpc>
                <a:spcPct val="100000"/>
              </a:lnSpc>
              <a:spcBef>
                <a:spcPct val="0"/>
              </a:spcBef>
              <a:spcAft>
                <a:spcPct val="0"/>
              </a:spcAft>
              <a:buClrTx/>
              <a:buSzTx/>
              <a:tabLst/>
            </a:pPr>
            <a:r>
              <a:rPr kumimoji="0" lang="en-US" sz="1200" i="0" u="none" strike="noStrike" cap="none" normalizeH="0" baseline="0" dirty="0">
                <a:ln>
                  <a:noFill/>
                </a:ln>
                <a:solidFill>
                  <a:schemeClr val="accent4"/>
                </a:solidFill>
                <a:effectLst/>
                <a:latin typeface="+mn-lt"/>
              </a:rPr>
              <a:t>Team members: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100" dirty="0" err="1">
                <a:solidFill>
                  <a:schemeClr val="accent4"/>
                </a:solidFill>
                <a:latin typeface="+mn-lt"/>
              </a:rPr>
              <a:t>Xx</a:t>
            </a:r>
            <a:endParaRPr lang="en-US" sz="1100" dirty="0">
              <a:solidFill>
                <a:schemeClr val="accent4"/>
              </a:solidFill>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100" i="0" u="none" strike="noStrike" cap="none" normalizeH="0" baseline="0" dirty="0" err="1">
                <a:ln>
                  <a:noFill/>
                </a:ln>
                <a:solidFill>
                  <a:schemeClr val="accent4"/>
                </a:solidFill>
                <a:effectLst/>
                <a:latin typeface="+mn-lt"/>
              </a:rPr>
              <a:t>Xx</a:t>
            </a:r>
            <a:endParaRPr kumimoji="0" lang="en-US" sz="1100" i="0" u="none" strike="noStrike" cap="none" normalizeH="0" baseline="0" dirty="0">
              <a:ln>
                <a:noFill/>
              </a:ln>
              <a:solidFill>
                <a:schemeClr val="accent4"/>
              </a:solidFill>
              <a:effectLst/>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100" dirty="0" err="1">
                <a:solidFill>
                  <a:schemeClr val="accent4"/>
                </a:solidFill>
                <a:latin typeface="+mn-lt"/>
              </a:rPr>
              <a:t>Xx</a:t>
            </a:r>
            <a:endParaRPr lang="en-US" sz="1100" dirty="0">
              <a:solidFill>
                <a:schemeClr val="accent4"/>
              </a:solidFill>
              <a:latin typeface="+mn-lt"/>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800" b="1" i="0" u="none" strike="noStrike" cap="none" normalizeH="0" baseline="0" dirty="0">
              <a:ln>
                <a:noFill/>
              </a:ln>
              <a:solidFill>
                <a:schemeClr val="accent4"/>
              </a:solidFill>
              <a:effectLst/>
              <a:latin typeface="+mn-lt"/>
            </a:endParaRPr>
          </a:p>
        </p:txBody>
      </p:sp>
      <p:sp>
        <p:nvSpPr>
          <p:cNvPr id="31" name="Rechteck 30">
            <a:extLst>
              <a:ext uri="{FF2B5EF4-FFF2-40B4-BE49-F238E27FC236}">
                <a16:creationId xmlns:a16="http://schemas.microsoft.com/office/drawing/2014/main" id="{A32312A8-75E3-4BCD-B10C-20C0AD26AE74}"/>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a:t>
            </a:r>
          </a:p>
          <a:p>
            <a:r>
              <a:rPr lang="en-US" sz="1200">
                <a:solidFill>
                  <a:schemeClr val="tx1"/>
                </a:solidFill>
                <a:latin typeface="+mn-lt"/>
              </a:rPr>
              <a:t> </a:t>
            </a:r>
          </a:p>
        </p:txBody>
      </p:sp>
      <p:sp>
        <p:nvSpPr>
          <p:cNvPr id="4" name="Rechteck 3">
            <a:extLst>
              <a:ext uri="{FF2B5EF4-FFF2-40B4-BE49-F238E27FC236}">
                <a16:creationId xmlns:a16="http://schemas.microsoft.com/office/drawing/2014/main" id="{5EAE9935-2070-9E2D-520E-ADD1F1D73ACB}"/>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Use in customer meeting
</a:t>
            </a:r>
            <a:r>
              <a:rPr lang="en-US" sz="1200" dirty="0">
                <a:solidFill>
                  <a:schemeClr val="tx1"/>
                </a:solidFill>
                <a:latin typeface="+mn-lt"/>
              </a:rPr>
              <a:t>With this slide, you can show the customer the responsibilities in the key account team.</a:t>
            </a:r>
            <a:endParaRPr lang="de-DE" sz="1200" dirty="0">
              <a:solidFill>
                <a:schemeClr val="tx1"/>
              </a:solidFill>
              <a:highlight>
                <a:srgbClr val="FFFF00"/>
              </a:highlight>
              <a:latin typeface="+mn-lt"/>
            </a:endParaRPr>
          </a:p>
        </p:txBody>
      </p:sp>
      <p:sp>
        <p:nvSpPr>
          <p:cNvPr id="5" name="Fußzeilenplatzhalter 4">
            <a:extLst>
              <a:ext uri="{FF2B5EF4-FFF2-40B4-BE49-F238E27FC236}">
                <a16:creationId xmlns:a16="http://schemas.microsoft.com/office/drawing/2014/main" id="{6E1140FF-2565-2A04-8AAD-75079937D0DD}"/>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6" name="Foliennummernplatzhalter 5">
            <a:extLst>
              <a:ext uri="{FF2B5EF4-FFF2-40B4-BE49-F238E27FC236}">
                <a16:creationId xmlns:a16="http://schemas.microsoft.com/office/drawing/2014/main" id="{B8EF7629-AAB5-C763-299F-3A13016E2E82}"/>
              </a:ext>
            </a:extLst>
          </p:cNvPr>
          <p:cNvSpPr>
            <a:spLocks noGrp="1"/>
          </p:cNvSpPr>
          <p:nvPr>
            <p:ph type="sldNum" sz="quarter" idx="11"/>
          </p:nvPr>
        </p:nvSpPr>
        <p:spPr/>
        <p:txBody>
          <a:bodyPr/>
          <a:lstStyle/>
          <a:p>
            <a:fld id="{31D0D8A1-E263-4FBF-9BF3-AA3869F8EB11}" type="slidenum">
              <a:rPr lang="de-DE" smtClean="0"/>
              <a:pPr/>
              <a:t>46</a:t>
            </a:fld>
            <a:endParaRPr lang="de-DE" dirty="0">
              <a:latin typeface="+mn-lt"/>
            </a:endParaRPr>
          </a:p>
        </p:txBody>
      </p:sp>
    </p:spTree>
    <p:extLst>
      <p:ext uri="{BB962C8B-B14F-4D97-AF65-F5344CB8AC3E}">
        <p14:creationId xmlns:p14="http://schemas.microsoft.com/office/powerpoint/2010/main" val="779063120"/>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 Key Account Team: Tasks and responsibilities</a:t>
            </a:r>
          </a:p>
        </p:txBody>
      </p:sp>
      <p:sp>
        <p:nvSpPr>
          <p:cNvPr id="3" name="Textfeld 2"/>
          <p:cNvSpPr txBox="1"/>
          <p:nvPr/>
        </p:nvSpPr>
        <p:spPr>
          <a:xfrm>
            <a:off x="335360" y="5445125"/>
            <a:ext cx="11521278" cy="1015663"/>
          </a:xfrm>
          <a:prstGeom prst="rect">
            <a:avLst/>
          </a:prstGeom>
          <a:solidFill>
            <a:srgbClr val="F1EFED"/>
          </a:solidFill>
          <a:effectLst>
            <a:outerShdw blurRad="50800" dist="38100" dir="2700000" algn="tl" rotWithShape="0">
              <a:prstClr val="black">
                <a:alpha val="40000"/>
              </a:prstClr>
            </a:outerShdw>
          </a:effectLst>
        </p:spPr>
        <p:txBody>
          <a:bodyPr wrap="square" rtlCol="0">
            <a:spAutoFit/>
          </a:bodyPr>
          <a:lstStyle/>
          <a:p>
            <a:r>
              <a:rPr lang="en-US" sz="1200" dirty="0">
                <a:solidFill>
                  <a:schemeClr val="accent4"/>
                </a:solidFill>
                <a:latin typeface="+mn-lt"/>
              </a:rPr>
              <a:t>R = Responsible (Who is responsible for actually doing it?)</a:t>
            </a:r>
          </a:p>
          <a:p>
            <a:r>
              <a:rPr lang="en-US" sz="1200" dirty="0">
                <a:solidFill>
                  <a:schemeClr val="accent4"/>
                </a:solidFill>
                <a:latin typeface="+mn-lt"/>
              </a:rPr>
              <a:t>A = Approve (Who has the authority to approve or disapprove it?)</a:t>
            </a:r>
          </a:p>
          <a:p>
            <a:r>
              <a:rPr lang="en-US" sz="1200" dirty="0">
                <a:solidFill>
                  <a:schemeClr val="accent4"/>
                </a:solidFill>
                <a:latin typeface="+mn-lt"/>
              </a:rPr>
              <a:t>S = Support (Who is going to support the responsible person?)</a:t>
            </a:r>
          </a:p>
          <a:p>
            <a:r>
              <a:rPr lang="en-US" sz="1200" dirty="0">
                <a:solidFill>
                  <a:schemeClr val="accent4"/>
                </a:solidFill>
                <a:latin typeface="+mn-lt"/>
              </a:rPr>
              <a:t>I = Informed (Who needs to be kept informed about the task?)</a:t>
            </a:r>
          </a:p>
          <a:p>
            <a:r>
              <a:rPr lang="en-US" sz="1200" dirty="0">
                <a:solidFill>
                  <a:schemeClr val="accent4"/>
                </a:solidFill>
                <a:latin typeface="+mn-lt"/>
              </a:rPr>
              <a:t>C = Consulted (Who has needed input about the task?)</a:t>
            </a:r>
          </a:p>
        </p:txBody>
      </p:sp>
      <p:graphicFrame>
        <p:nvGraphicFramePr>
          <p:cNvPr id="9" name="Tabelle 8">
            <a:extLst>
              <a:ext uri="{FF2B5EF4-FFF2-40B4-BE49-F238E27FC236}">
                <a16:creationId xmlns:a16="http://schemas.microsoft.com/office/drawing/2014/main" id="{94486582-CED7-40D4-A806-861FA5EE4BE3}"/>
              </a:ext>
            </a:extLst>
          </p:cNvPr>
          <p:cNvGraphicFramePr>
            <a:graphicFrameLocks noGrp="1"/>
          </p:cNvGraphicFramePr>
          <p:nvPr>
            <p:extLst>
              <p:ext uri="{D42A27DB-BD31-4B8C-83A1-F6EECF244321}">
                <p14:modId xmlns:p14="http://schemas.microsoft.com/office/powerpoint/2010/main" val="1519819116"/>
              </p:ext>
            </p:extLst>
          </p:nvPr>
        </p:nvGraphicFramePr>
        <p:xfrm>
          <a:off x="335360" y="1279809"/>
          <a:ext cx="11521278" cy="4118112"/>
        </p:xfrm>
        <a:graphic>
          <a:graphicData uri="http://schemas.openxmlformats.org/drawingml/2006/table">
            <a:tbl>
              <a:tblPr firstRow="1" bandRow="1">
                <a:effectLst>
                  <a:outerShdw blurRad="50800" dist="38100" dir="2700000" algn="tl" rotWithShape="0">
                    <a:prstClr val="black">
                      <a:alpha val="40000"/>
                    </a:prstClr>
                  </a:outerShdw>
                </a:effectLst>
                <a:tableStyleId>{D27102A9-8310-4765-A935-A1911B00CA55}</a:tableStyleId>
              </a:tblPr>
              <a:tblGrid>
                <a:gridCol w="1920213">
                  <a:extLst>
                    <a:ext uri="{9D8B030D-6E8A-4147-A177-3AD203B41FA5}">
                      <a16:colId xmlns:a16="http://schemas.microsoft.com/office/drawing/2014/main" val="20000"/>
                    </a:ext>
                  </a:extLst>
                </a:gridCol>
                <a:gridCol w="1920213">
                  <a:extLst>
                    <a:ext uri="{9D8B030D-6E8A-4147-A177-3AD203B41FA5}">
                      <a16:colId xmlns:a16="http://schemas.microsoft.com/office/drawing/2014/main" val="20001"/>
                    </a:ext>
                  </a:extLst>
                </a:gridCol>
                <a:gridCol w="1920213">
                  <a:extLst>
                    <a:ext uri="{9D8B030D-6E8A-4147-A177-3AD203B41FA5}">
                      <a16:colId xmlns:a16="http://schemas.microsoft.com/office/drawing/2014/main" val="1837482653"/>
                    </a:ext>
                  </a:extLst>
                </a:gridCol>
                <a:gridCol w="1920213">
                  <a:extLst>
                    <a:ext uri="{9D8B030D-6E8A-4147-A177-3AD203B41FA5}">
                      <a16:colId xmlns:a16="http://schemas.microsoft.com/office/drawing/2014/main" val="20002"/>
                    </a:ext>
                  </a:extLst>
                </a:gridCol>
                <a:gridCol w="1920213">
                  <a:extLst>
                    <a:ext uri="{9D8B030D-6E8A-4147-A177-3AD203B41FA5}">
                      <a16:colId xmlns:a16="http://schemas.microsoft.com/office/drawing/2014/main" val="20003"/>
                    </a:ext>
                  </a:extLst>
                </a:gridCol>
                <a:gridCol w="1920213">
                  <a:extLst>
                    <a:ext uri="{9D8B030D-6E8A-4147-A177-3AD203B41FA5}">
                      <a16:colId xmlns:a16="http://schemas.microsoft.com/office/drawing/2014/main" val="20004"/>
                    </a:ext>
                  </a:extLst>
                </a:gridCol>
              </a:tblGrid>
              <a:tr h="304231">
                <a:tc>
                  <a:txBody>
                    <a:bodyPr/>
                    <a:lstStyle/>
                    <a:p>
                      <a:r>
                        <a:rPr lang="en-US" sz="1600" noProof="0" dirty="0">
                          <a:solidFill>
                            <a:schemeClr val="bg1"/>
                          </a:solidFill>
                        </a:rPr>
                        <a:t>Task</a:t>
                      </a:r>
                    </a:p>
                  </a:txBody>
                  <a:tcPr marL="91392" marR="91392" marT="45696" marB="45696">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2800" noProof="0" dirty="0">
                          <a:solidFill>
                            <a:schemeClr val="bg1"/>
                          </a:solidFill>
                        </a:rPr>
                        <a:t>R</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2800" noProof="0" dirty="0">
                          <a:solidFill>
                            <a:schemeClr val="bg1"/>
                          </a:solidFill>
                        </a:rPr>
                        <a:t>A</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2800" noProof="0" dirty="0">
                          <a:solidFill>
                            <a:schemeClr val="bg1"/>
                          </a:solidFill>
                        </a:rPr>
                        <a:t>S</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2800" noProof="0" dirty="0">
                          <a:solidFill>
                            <a:schemeClr val="bg1"/>
                          </a:solidFill>
                        </a:rPr>
                        <a:t>I</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algn="ctr"/>
                      <a:r>
                        <a:rPr lang="en-US" sz="2800" noProof="0" dirty="0">
                          <a:solidFill>
                            <a:schemeClr val="bg1"/>
                          </a:solidFill>
                        </a:rPr>
                        <a:t>C</a:t>
                      </a:r>
                    </a:p>
                  </a:txBody>
                  <a:tcPr marL="91392" marR="91392" marT="45696" marB="45696">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10000"/>
                  </a:ext>
                </a:extLst>
              </a:tr>
              <a:tr h="720000">
                <a:tc>
                  <a:txBody>
                    <a:bodyPr/>
                    <a:lstStyle/>
                    <a:p>
                      <a:r>
                        <a:rPr lang="en-US" sz="1600" noProof="0" dirty="0">
                          <a:solidFill>
                            <a:schemeClr val="accent4"/>
                          </a:solidFill>
                        </a:rPr>
                        <a:t>Frame contract</a:t>
                      </a:r>
                    </a:p>
                  </a:txBody>
                  <a:tcPr marL="91392" marR="91392" marT="45696" marB="45696">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600" noProof="0" dirty="0">
                          <a:solidFill>
                            <a:schemeClr val="accent4"/>
                          </a:solidFill>
                        </a:rPr>
                        <a:t>GKAM</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600" noProof="0" dirty="0">
                          <a:solidFill>
                            <a:schemeClr val="accent4"/>
                          </a:solidFill>
                        </a:rPr>
                        <a:t>BU Mgt</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600" noProof="0" dirty="0">
                          <a:solidFill>
                            <a:schemeClr val="accent4"/>
                          </a:solidFill>
                        </a:rPr>
                        <a:t>Back-Office</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600" noProof="0" dirty="0">
                          <a:solidFill>
                            <a:schemeClr val="accent4"/>
                          </a:solidFill>
                        </a:rPr>
                        <a:t>Local Sales</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600" noProof="0" dirty="0">
                          <a:solidFill>
                            <a:schemeClr val="accent4"/>
                          </a:solidFill>
                        </a:rPr>
                        <a:t>Legal</a:t>
                      </a:r>
                    </a:p>
                  </a:txBody>
                  <a:tcPr marL="91392" marR="91392" marT="45696" marB="45696">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1"/>
                  </a:ext>
                </a:extLst>
              </a:tr>
              <a:tr h="720000">
                <a:tc>
                  <a:txBody>
                    <a:bodyPr/>
                    <a:lstStyle/>
                    <a:p>
                      <a:r>
                        <a:rPr lang="en-US" sz="1600" noProof="0" dirty="0">
                          <a:solidFill>
                            <a:schemeClr val="accent4"/>
                          </a:solidFill>
                        </a:rPr>
                        <a:t>Monthly customer meetings</a:t>
                      </a:r>
                    </a:p>
                  </a:txBody>
                  <a:tcPr marL="91392" marR="91392" marT="45696" marB="45696">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600" noProof="0" dirty="0">
                          <a:solidFill>
                            <a:schemeClr val="accent4"/>
                          </a:solidFill>
                        </a:rPr>
                        <a:t>Local Sales</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600" noProof="0" dirty="0">
                          <a:solidFill>
                            <a:schemeClr val="accent4"/>
                          </a:solidFill>
                        </a:rPr>
                        <a:t>Local Sales</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600" noProof="0" dirty="0">
                          <a:solidFill>
                            <a:schemeClr val="accent4"/>
                          </a:solidFill>
                        </a:rPr>
                        <a:t>KAM</a:t>
                      </a: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0002"/>
                  </a:ext>
                </a:extLst>
              </a:tr>
              <a:tr h="720000">
                <a:tc>
                  <a:txBody>
                    <a:bodyPr/>
                    <a:lstStyle/>
                    <a:p>
                      <a:endParaRPr lang="en-US" sz="1600" noProof="0" dirty="0">
                        <a:solidFill>
                          <a:schemeClr val="accent4"/>
                        </a:solidFill>
                      </a:endParaRPr>
                    </a:p>
                  </a:txBody>
                  <a:tcPr marL="91392" marR="91392" marT="45696" marB="45696">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1316040801"/>
                  </a:ext>
                </a:extLst>
              </a:tr>
              <a:tr h="720000">
                <a:tc>
                  <a:txBody>
                    <a:bodyPr/>
                    <a:lstStyle/>
                    <a:p>
                      <a:endParaRPr lang="en-US" sz="1600" noProof="0" dirty="0">
                        <a:solidFill>
                          <a:schemeClr val="accent4"/>
                        </a:solidFill>
                      </a:endParaRPr>
                    </a:p>
                  </a:txBody>
                  <a:tcPr marL="91392" marR="91392" marT="45696" marB="45696">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829393097"/>
                  </a:ext>
                </a:extLst>
              </a:tr>
              <a:tr h="720000">
                <a:tc>
                  <a:txBody>
                    <a:bodyPr/>
                    <a:lstStyle/>
                    <a:p>
                      <a:endParaRPr lang="en-US" sz="1600" noProof="0" dirty="0">
                        <a:solidFill>
                          <a:schemeClr val="accent4"/>
                        </a:solidFill>
                      </a:endParaRPr>
                    </a:p>
                  </a:txBody>
                  <a:tcPr marL="91392" marR="91392" marT="45696" marB="45696">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600" noProof="0" dirty="0">
                        <a:solidFill>
                          <a:schemeClr val="accent4"/>
                        </a:solidFill>
                      </a:endParaRPr>
                    </a:p>
                  </a:txBody>
                  <a:tcPr marL="91392" marR="91392" marT="45696" marB="45696">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3261567229"/>
                  </a:ext>
                </a:extLst>
              </a:tr>
            </a:tbl>
          </a:graphicData>
        </a:graphic>
      </p:graphicFrame>
      <p:sp>
        <p:nvSpPr>
          <p:cNvPr id="8" name="Rechteck 7">
            <a:extLst>
              <a:ext uri="{FF2B5EF4-FFF2-40B4-BE49-F238E27FC236}">
                <a16:creationId xmlns:a16="http://schemas.microsoft.com/office/drawing/2014/main" id="{33E2627E-D29A-43E0-9FEB-3C3A2E391BCC}"/>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a:solidFill>
                  <a:schemeClr val="tx1"/>
                </a:solidFill>
                <a:latin typeface="+mn-lt"/>
              </a:rPr>
              <a:t>Tip:</a:t>
            </a:r>
          </a:p>
          <a:p>
            <a:r>
              <a:rPr lang="en-US" sz="1200">
                <a:solidFill>
                  <a:schemeClr val="tx1"/>
                </a:solidFill>
                <a:latin typeface="+mn-lt"/>
              </a:rPr>
              <a:t> </a:t>
            </a:r>
          </a:p>
        </p:txBody>
      </p:sp>
      <p:sp>
        <p:nvSpPr>
          <p:cNvPr id="6" name="Fußzeilenplatzhalter 5">
            <a:extLst>
              <a:ext uri="{FF2B5EF4-FFF2-40B4-BE49-F238E27FC236}">
                <a16:creationId xmlns:a16="http://schemas.microsoft.com/office/drawing/2014/main" id="{A310D5D0-8910-4878-93A1-F23ACB18F22A}"/>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BB610657-9B48-6413-EB32-9006DF10FB78}"/>
              </a:ext>
            </a:extLst>
          </p:cNvPr>
          <p:cNvSpPr>
            <a:spLocks noGrp="1"/>
          </p:cNvSpPr>
          <p:nvPr>
            <p:ph type="sldNum" sz="quarter" idx="11"/>
          </p:nvPr>
        </p:nvSpPr>
        <p:spPr/>
        <p:txBody>
          <a:bodyPr/>
          <a:lstStyle/>
          <a:p>
            <a:fld id="{31D0D8A1-E263-4FBF-9BF3-AA3869F8EB11}" type="slidenum">
              <a:rPr lang="de-DE" smtClean="0"/>
              <a:pPr/>
              <a:t>47</a:t>
            </a:fld>
            <a:endParaRPr lang="de-DE" dirty="0">
              <a:latin typeface="+mn-lt"/>
            </a:endParaRPr>
          </a:p>
        </p:txBody>
      </p:sp>
    </p:spTree>
    <p:extLst>
      <p:ext uri="{BB962C8B-B14F-4D97-AF65-F5344CB8AC3E}">
        <p14:creationId xmlns:p14="http://schemas.microsoft.com/office/powerpoint/2010/main" val="2278214249"/>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43E1BC7-35C9-4C2C-BDEA-1488E12DF1C5}"/>
              </a:ext>
            </a:extLst>
          </p:cNvPr>
          <p:cNvSpPr>
            <a:spLocks noGrp="1"/>
          </p:cNvSpPr>
          <p:nvPr>
            <p:ph type="title"/>
          </p:nvPr>
        </p:nvSpPr>
        <p:spPr/>
        <p:txBody>
          <a:bodyPr/>
          <a:lstStyle/>
          <a:p>
            <a:r>
              <a:rPr lang="en-US" dirty="0"/>
              <a:t>2| Key Account goals, market environment and procurement strategy
</a:t>
            </a:r>
            <a:endParaRPr lang="de-DE" dirty="0"/>
          </a:p>
        </p:txBody>
      </p:sp>
      <p:sp>
        <p:nvSpPr>
          <p:cNvPr id="18" name="Textfeld 17">
            <a:extLst>
              <a:ext uri="{FF2B5EF4-FFF2-40B4-BE49-F238E27FC236}">
                <a16:creationId xmlns:a16="http://schemas.microsoft.com/office/drawing/2014/main" id="{20C98DDC-1673-494F-85D4-4DFBCAA53F84}"/>
              </a:ext>
            </a:extLst>
          </p:cNvPr>
          <p:cNvSpPr txBox="1"/>
          <p:nvPr/>
        </p:nvSpPr>
        <p:spPr>
          <a:xfrm>
            <a:off x="6527800" y="3689132"/>
            <a:ext cx="5328840" cy="2092713"/>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endParaRPr lang="en-US" sz="1200" dirty="0">
              <a:solidFill>
                <a:schemeClr val="bg1"/>
              </a:solidFill>
              <a:latin typeface="+mn-lt"/>
            </a:endParaRPr>
          </a:p>
          <a:p>
            <a:r>
              <a:rPr lang="en-US" sz="1200" dirty="0" err="1">
                <a:solidFill>
                  <a:schemeClr val="bg1"/>
                </a:solidFill>
                <a:latin typeface="+mn-lt"/>
              </a:rPr>
              <a:t>Xx</a:t>
            </a:r>
            <a:endParaRPr lang="en-US" sz="1200" dirty="0">
              <a:solidFill>
                <a:schemeClr val="bg1"/>
              </a:solidFill>
              <a:latin typeface="+mn-lt"/>
            </a:endParaRPr>
          </a:p>
        </p:txBody>
      </p:sp>
      <p:graphicFrame>
        <p:nvGraphicFramePr>
          <p:cNvPr id="2" name="Tabelle 1">
            <a:extLst>
              <a:ext uri="{FF2B5EF4-FFF2-40B4-BE49-F238E27FC236}">
                <a16:creationId xmlns:a16="http://schemas.microsoft.com/office/drawing/2014/main" id="{1392EBBF-9E95-0AC2-E26D-2F26FDF77040}"/>
              </a:ext>
            </a:extLst>
          </p:cNvPr>
          <p:cNvGraphicFramePr>
            <a:graphicFrameLocks noGrp="1"/>
          </p:cNvGraphicFramePr>
          <p:nvPr>
            <p:extLst>
              <p:ext uri="{D42A27DB-BD31-4B8C-83A1-F6EECF244321}">
                <p14:modId xmlns:p14="http://schemas.microsoft.com/office/powerpoint/2010/main" val="2496010941"/>
              </p:ext>
            </p:extLst>
          </p:nvPr>
        </p:nvGraphicFramePr>
        <p:xfrm>
          <a:off x="244956" y="1268413"/>
          <a:ext cx="5851044" cy="21605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5009">
                  <a:extLst>
                    <a:ext uri="{9D8B030D-6E8A-4147-A177-3AD203B41FA5}">
                      <a16:colId xmlns:a16="http://schemas.microsoft.com/office/drawing/2014/main" val="2266975446"/>
                    </a:ext>
                  </a:extLst>
                </a:gridCol>
                <a:gridCol w="5546035">
                  <a:extLst>
                    <a:ext uri="{9D8B030D-6E8A-4147-A177-3AD203B41FA5}">
                      <a16:colId xmlns:a16="http://schemas.microsoft.com/office/drawing/2014/main" val="4286750952"/>
                    </a:ext>
                  </a:extLst>
                </a:gridCol>
              </a:tblGrid>
              <a:tr h="310337">
                <a:tc gridSpan="2">
                  <a:txBody>
                    <a:bodyPr/>
                    <a:lstStyle/>
                    <a:p>
                      <a:r>
                        <a:rPr lang="en-US" sz="1200" noProof="0" dirty="0"/>
                        <a:t>Which 3 corporate goals does the customer pursue?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rgbClr val="293133"/>
                    </a:solidFill>
                  </a:tcPr>
                </a:tc>
                <a:tc hMerge="1">
                  <a:txBody>
                    <a:bodyPr/>
                    <a:lstStyle/>
                    <a:p>
                      <a:endParaRPr lang="de-DE"/>
                    </a:p>
                  </a:txBody>
                  <a:tcPr/>
                </a:tc>
                <a:extLst>
                  <a:ext uri="{0D108BD9-81ED-4DB2-BD59-A6C34878D82A}">
                    <a16:rowId xmlns:a16="http://schemas.microsoft.com/office/drawing/2014/main" val="164665918"/>
                  </a:ext>
                </a:extLst>
              </a:tr>
              <a:tr h="616750">
                <a:tc>
                  <a:txBody>
                    <a:bodyPr/>
                    <a:lstStyle/>
                    <a:p>
                      <a:pPr marL="0" indent="0" algn="ctr">
                        <a:buFont typeface="Arial" panose="020B0604020202020204" pitchFamily="34" charset="0"/>
                        <a:buNone/>
                      </a:pPr>
                      <a:r>
                        <a:rPr lang="de-DE" sz="1600" dirty="0">
                          <a:solidFill>
                            <a:schemeClr val="accent4"/>
                          </a:solidFill>
                          <a:latin typeface="+mn-lt"/>
                        </a:rPr>
                        <a:t>1</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a:solidFill>
                            <a:schemeClr val="accent4"/>
                          </a:solidFill>
                          <a:latin typeface="+mn-lt"/>
                        </a:rPr>
                        <a:t>xx</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146406237"/>
                  </a:ext>
                </a:extLst>
              </a:tr>
              <a:tr h="616750">
                <a:tc>
                  <a:txBody>
                    <a:bodyPr/>
                    <a:lstStyle/>
                    <a:p>
                      <a:pPr marL="0" indent="0" algn="ctr">
                        <a:buFont typeface="Arial" panose="020B0604020202020204" pitchFamily="34" charset="0"/>
                        <a:buNone/>
                      </a:pPr>
                      <a:r>
                        <a:rPr lang="de-DE" sz="1600" dirty="0">
                          <a:solidFill>
                            <a:schemeClr val="accent4"/>
                          </a:solidFill>
                          <a:latin typeface="+mn-lt"/>
                        </a:rPr>
                        <a:t>2</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a:solidFill>
                            <a:schemeClr val="accent4"/>
                          </a:solidFill>
                          <a:latin typeface="+mn-lt"/>
                        </a:rPr>
                        <a:t>xx</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538189017"/>
                  </a:ext>
                </a:extLst>
              </a:tr>
              <a:tr h="616750">
                <a:tc>
                  <a:txBody>
                    <a:bodyPr/>
                    <a:lstStyle/>
                    <a:p>
                      <a:pPr marL="0" indent="0" algn="ctr">
                        <a:buFont typeface="Arial" panose="020B0604020202020204" pitchFamily="34" charset="0"/>
                        <a:buNone/>
                      </a:pPr>
                      <a:r>
                        <a:rPr lang="de-DE" sz="1600" dirty="0">
                          <a:solidFill>
                            <a:schemeClr val="accent4"/>
                          </a:solidFill>
                          <a:latin typeface="+mn-lt"/>
                        </a:rPr>
                        <a:t>3</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dirty="0">
                          <a:solidFill>
                            <a:schemeClr val="accent4"/>
                          </a:solidFill>
                          <a:latin typeface="+mn-lt"/>
                        </a:rPr>
                        <a:t>xx</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34989580"/>
                  </a:ext>
                </a:extLst>
              </a:tr>
            </a:tbl>
          </a:graphicData>
        </a:graphic>
      </p:graphicFrame>
      <p:graphicFrame>
        <p:nvGraphicFramePr>
          <p:cNvPr id="3" name="Tabelle 2">
            <a:extLst>
              <a:ext uri="{FF2B5EF4-FFF2-40B4-BE49-F238E27FC236}">
                <a16:creationId xmlns:a16="http://schemas.microsoft.com/office/drawing/2014/main" id="{91D23505-7117-E7DB-26EF-709B70408E64}"/>
              </a:ext>
            </a:extLst>
          </p:cNvPr>
          <p:cNvGraphicFramePr>
            <a:graphicFrameLocks noGrp="1"/>
          </p:cNvGraphicFramePr>
          <p:nvPr>
            <p:extLst>
              <p:ext uri="{D42A27DB-BD31-4B8C-83A1-F6EECF244321}">
                <p14:modId xmlns:p14="http://schemas.microsoft.com/office/powerpoint/2010/main" val="2208020098"/>
              </p:ext>
            </p:extLst>
          </p:nvPr>
        </p:nvGraphicFramePr>
        <p:xfrm>
          <a:off x="239184" y="3689132"/>
          <a:ext cx="5851045" cy="20927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5009">
                  <a:extLst>
                    <a:ext uri="{9D8B030D-6E8A-4147-A177-3AD203B41FA5}">
                      <a16:colId xmlns:a16="http://schemas.microsoft.com/office/drawing/2014/main" val="2266975446"/>
                    </a:ext>
                  </a:extLst>
                </a:gridCol>
                <a:gridCol w="1663375">
                  <a:extLst>
                    <a:ext uri="{9D8B030D-6E8A-4147-A177-3AD203B41FA5}">
                      <a16:colId xmlns:a16="http://schemas.microsoft.com/office/drawing/2014/main" val="4286750952"/>
                    </a:ext>
                  </a:extLst>
                </a:gridCol>
                <a:gridCol w="3882661">
                  <a:extLst>
                    <a:ext uri="{9D8B030D-6E8A-4147-A177-3AD203B41FA5}">
                      <a16:colId xmlns:a16="http://schemas.microsoft.com/office/drawing/2014/main" val="1738274998"/>
                    </a:ext>
                  </a:extLst>
                </a:gridCol>
              </a:tblGrid>
              <a:tr h="0">
                <a:tc gridSpan="3">
                  <a:txBody>
                    <a:bodyPr/>
                    <a:lstStyle/>
                    <a:p>
                      <a:r>
                        <a:rPr lang="en-US" sz="1200" noProof="0" dirty="0"/>
                        <a:t>Which 3 market trends are essential for customers and what do they mean for customers?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4665918"/>
                  </a:ext>
                </a:extLst>
              </a:tr>
              <a:tr h="545171">
                <a:tc>
                  <a:txBody>
                    <a:bodyPr/>
                    <a:lstStyle/>
                    <a:p>
                      <a:pPr marL="0" indent="0" algn="ctr">
                        <a:buFont typeface="Arial" panose="020B0604020202020204" pitchFamily="34" charset="0"/>
                        <a:buNone/>
                      </a:pPr>
                      <a:r>
                        <a:rPr lang="de-DE" sz="1600" dirty="0">
                          <a:solidFill>
                            <a:schemeClr val="accent4"/>
                          </a:solidFill>
                          <a:latin typeface="+mn-lt"/>
                        </a:rPr>
                        <a:t>1</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dirty="0">
                          <a:solidFill>
                            <a:schemeClr val="accent4"/>
                          </a:solidFill>
                          <a:latin typeface="+mn-lt"/>
                        </a:rPr>
                        <a:t>Sustainability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dirty="0">
                          <a:solidFill>
                            <a:schemeClr val="accent4"/>
                          </a:solidFill>
                          <a:latin typeface="+mn-lt"/>
                        </a:rPr>
                        <a:t>xx</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146406237"/>
                  </a:ext>
                </a:extLst>
              </a:tr>
              <a:tr h="545171">
                <a:tc>
                  <a:txBody>
                    <a:bodyPr/>
                    <a:lstStyle/>
                    <a:p>
                      <a:pPr marL="0" indent="0" algn="ctr">
                        <a:buFont typeface="Arial" panose="020B0604020202020204" pitchFamily="34" charset="0"/>
                        <a:buNone/>
                      </a:pPr>
                      <a:r>
                        <a:rPr lang="de-DE" sz="1600" dirty="0">
                          <a:solidFill>
                            <a:schemeClr val="accent4"/>
                          </a:solidFill>
                          <a:latin typeface="+mn-lt"/>
                        </a:rPr>
                        <a:t>2</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dirty="0">
                          <a:solidFill>
                            <a:schemeClr val="accent4"/>
                          </a:solidFill>
                          <a:latin typeface="+mn-lt"/>
                        </a:rPr>
                        <a:t>Digitization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a:solidFill>
                            <a:schemeClr val="accent4"/>
                          </a:solidFill>
                          <a:latin typeface="+mn-lt"/>
                        </a:rPr>
                        <a:t>xx</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538189017"/>
                  </a:ext>
                </a:extLst>
              </a:tr>
              <a:tr h="545171">
                <a:tc>
                  <a:txBody>
                    <a:bodyPr/>
                    <a:lstStyle/>
                    <a:p>
                      <a:pPr marL="0" indent="0" algn="ctr">
                        <a:buFont typeface="Arial" panose="020B0604020202020204" pitchFamily="34" charset="0"/>
                        <a:buNone/>
                      </a:pPr>
                      <a:r>
                        <a:rPr lang="de-DE" sz="1600" dirty="0">
                          <a:solidFill>
                            <a:schemeClr val="accent4"/>
                          </a:solidFill>
                          <a:latin typeface="+mn-lt"/>
                        </a:rPr>
                        <a:t>3</a:t>
                      </a:r>
                    </a:p>
                  </a:txBody>
                  <a:tcPr anchor="ctr">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dirty="0">
                          <a:solidFill>
                            <a:schemeClr val="accent4"/>
                          </a:solidFill>
                          <a:latin typeface="+mn-lt"/>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marL="0" indent="0">
                        <a:buFont typeface="Arial" panose="020B0604020202020204" pitchFamily="34" charset="0"/>
                        <a:buNone/>
                      </a:pPr>
                      <a:r>
                        <a:rPr lang="en-US" sz="1200" noProof="0" dirty="0">
                          <a:solidFill>
                            <a:schemeClr val="accent4"/>
                          </a:solidFill>
                          <a:latin typeface="+mn-lt"/>
                        </a:rPr>
                        <a:t>xx</a:t>
                      </a:r>
                    </a:p>
                  </a:txBody>
                  <a:tcPr>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34989580"/>
                  </a:ext>
                </a:extLst>
              </a:tr>
            </a:tbl>
          </a:graphicData>
        </a:graphic>
      </p:graphicFrame>
      <p:graphicFrame>
        <p:nvGraphicFramePr>
          <p:cNvPr id="7" name="Tabelle 6">
            <a:extLst>
              <a:ext uri="{FF2B5EF4-FFF2-40B4-BE49-F238E27FC236}">
                <a16:creationId xmlns:a16="http://schemas.microsoft.com/office/drawing/2014/main" id="{54FF71CE-98F9-B104-1312-3633D2C57F36}"/>
              </a:ext>
            </a:extLst>
          </p:cNvPr>
          <p:cNvGraphicFramePr>
            <a:graphicFrameLocks noGrp="1"/>
          </p:cNvGraphicFramePr>
          <p:nvPr/>
        </p:nvGraphicFramePr>
        <p:xfrm>
          <a:off x="6517775" y="1268413"/>
          <a:ext cx="5338865" cy="2160000"/>
        </p:xfrm>
        <a:graphic>
          <a:graphicData uri="http://schemas.openxmlformats.org/drawingml/2006/table">
            <a:tbl>
              <a:tblPr firstRow="1" bandRow="1">
                <a:tableStyleId>{5C22544A-7EE6-4342-B048-85BDC9FD1C3A}</a:tableStyleId>
              </a:tblPr>
              <a:tblGrid>
                <a:gridCol w="5338865">
                  <a:extLst>
                    <a:ext uri="{9D8B030D-6E8A-4147-A177-3AD203B41FA5}">
                      <a16:colId xmlns:a16="http://schemas.microsoft.com/office/drawing/2014/main" val="498521226"/>
                    </a:ext>
                  </a:extLst>
                </a:gridCol>
              </a:tblGrid>
              <a:tr h="309600">
                <a:tc>
                  <a:txBody>
                    <a:bodyPr/>
                    <a:lstStyle/>
                    <a:p>
                      <a:r>
                        <a:rPr lang="en-US" sz="1200" dirty="0"/>
                        <a:t>What is the purchasing strategy of the key account?</a:t>
                      </a:r>
                      <a:endParaRPr lang="de-DE" sz="12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464E51"/>
                    </a:solidFill>
                  </a:tcPr>
                </a:tc>
                <a:extLst>
                  <a:ext uri="{0D108BD9-81ED-4DB2-BD59-A6C34878D82A}">
                    <a16:rowId xmlns:a16="http://schemas.microsoft.com/office/drawing/2014/main" val="4238105716"/>
                  </a:ext>
                </a:extLst>
              </a:tr>
              <a:tr h="1850400">
                <a:tc>
                  <a:txBody>
                    <a:bodyPr/>
                    <a:lstStyle/>
                    <a:p>
                      <a:pPr marL="0" indent="0">
                        <a:buFont typeface="Arial" panose="020B0604020202020204" pitchFamily="34" charset="0"/>
                        <a:buNone/>
                      </a:pPr>
                      <a:r>
                        <a:rPr lang="en-US" sz="1200" dirty="0">
                          <a:latin typeface="+mn-lt"/>
                        </a:rPr>
                        <a:t>Typical questions:</a:t>
                      </a:r>
                    </a:p>
                    <a:p>
                      <a:pPr marL="171450" indent="-171450">
                        <a:buFont typeface="Arial" panose="020B0604020202020204" pitchFamily="34" charset="0"/>
                        <a:buChar char="•"/>
                      </a:pPr>
                      <a:r>
                        <a:rPr lang="en-US" sz="1200" dirty="0">
                          <a:latin typeface="+mn-lt"/>
                        </a:rPr>
                        <a:t>How is a listing carried out?
What is the e-procurement strategy of the Key Account?
Are there different supplier categories (e.g. Listed, Preferred and Strategic)?
Are there thresholds / release limits? For example, one location may decide on its own up to a value of x€.</a:t>
                      </a:r>
                      <a:endParaRPr lang="de-DE" sz="1200" dirty="0">
                        <a:latin typeface="+mn-lt"/>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84909636"/>
                  </a:ext>
                </a:extLst>
              </a:tr>
            </a:tbl>
          </a:graphicData>
        </a:graphic>
      </p:graphicFrame>
      <p:sp>
        <p:nvSpPr>
          <p:cNvPr id="8" name="Rechteck 7">
            <a:extLst>
              <a:ext uri="{FF2B5EF4-FFF2-40B4-BE49-F238E27FC236}">
                <a16:creationId xmlns:a16="http://schemas.microsoft.com/office/drawing/2014/main" id="{AA878DB0-72BA-84DF-0E43-ACC022B10D19}"/>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b="1" dirty="0">
                <a:solidFill>
                  <a:schemeClr val="tx1"/>
                </a:solidFill>
                <a:latin typeface="+mn-lt"/>
              </a:rPr>
              <a:t>
Business Goals of the Key Account
</a:t>
            </a:r>
            <a:r>
              <a:rPr lang="en-US" sz="1200" dirty="0">
                <a:solidFill>
                  <a:schemeClr val="tx1"/>
                </a:solidFill>
                <a:latin typeface="+mn-lt"/>
              </a:rPr>
              <a:t>Describe the goals of the key account as SPECIFIC, MEASURABLE, and TIME-BOUND as possible. 
From ‘The Key Account wants to grow’
To ‘The key account wants to double its turnover by 2028 to 500 M€’
Only from the second goal can you also derive opportunities / risks / potentials.
</a:t>
            </a:r>
          </a:p>
          <a:p>
            <a:r>
              <a:rPr lang="en-US" sz="1200" b="1" dirty="0">
                <a:solidFill>
                  <a:schemeClr val="tx1"/>
                </a:solidFill>
                <a:latin typeface="+mn-lt"/>
              </a:rPr>
              <a:t>Market trends
</a:t>
            </a:r>
            <a:r>
              <a:rPr lang="en-US" sz="1200" dirty="0">
                <a:solidFill>
                  <a:schemeClr val="tx1"/>
                </a:solidFill>
                <a:latin typeface="+mn-lt"/>
              </a:rPr>
              <a:t>Please take advantage of the market trends that are currently important for your key account in its market environment. This means that sustainability and digitalization are only to be understood as placeholders here.</a:t>
            </a:r>
            <a:endParaRPr lang="de-DE" sz="1200" dirty="0">
              <a:solidFill>
                <a:schemeClr val="tx1"/>
              </a:solidFill>
              <a:latin typeface="+mn-lt"/>
            </a:endParaRPr>
          </a:p>
        </p:txBody>
      </p:sp>
      <p:graphicFrame>
        <p:nvGraphicFramePr>
          <p:cNvPr id="9" name="Tabelle 8">
            <a:extLst>
              <a:ext uri="{FF2B5EF4-FFF2-40B4-BE49-F238E27FC236}">
                <a16:creationId xmlns:a16="http://schemas.microsoft.com/office/drawing/2014/main" id="{3CAC0053-CC8A-4F4A-33E4-7960B72E1FE3}"/>
              </a:ext>
            </a:extLst>
          </p:cNvPr>
          <p:cNvGraphicFramePr>
            <a:graphicFrameLocks noGrp="1"/>
          </p:cNvGraphicFramePr>
          <p:nvPr>
            <p:extLst>
              <p:ext uri="{D42A27DB-BD31-4B8C-83A1-F6EECF244321}">
                <p14:modId xmlns:p14="http://schemas.microsoft.com/office/powerpoint/2010/main" val="2240961153"/>
              </p:ext>
            </p:extLst>
          </p:nvPr>
        </p:nvGraphicFramePr>
        <p:xfrm>
          <a:off x="6517775" y="1268413"/>
          <a:ext cx="5338865" cy="2160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338865">
                  <a:extLst>
                    <a:ext uri="{9D8B030D-6E8A-4147-A177-3AD203B41FA5}">
                      <a16:colId xmlns:a16="http://schemas.microsoft.com/office/drawing/2014/main" val="498521226"/>
                    </a:ext>
                  </a:extLst>
                </a:gridCol>
              </a:tblGrid>
              <a:tr h="309600">
                <a:tc>
                  <a:txBody>
                    <a:bodyPr/>
                    <a:lstStyle/>
                    <a:p>
                      <a:r>
                        <a:rPr lang="en-US" sz="1200" dirty="0">
                          <a:solidFill>
                            <a:schemeClr val="bg1"/>
                          </a:solidFill>
                        </a:rPr>
                        <a:t>What is the purchasing strategy of the key account?</a:t>
                      </a:r>
                      <a:endParaRPr lang="de-DE" sz="1200" dirty="0">
                        <a:solidFill>
                          <a:schemeClr val="bg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extLst>
                  <a:ext uri="{0D108BD9-81ED-4DB2-BD59-A6C34878D82A}">
                    <a16:rowId xmlns:a16="http://schemas.microsoft.com/office/drawing/2014/main" val="4238105716"/>
                  </a:ext>
                </a:extLst>
              </a:tr>
              <a:tr h="1850400">
                <a:tc>
                  <a:txBody>
                    <a:bodyPr/>
                    <a:lstStyle/>
                    <a:p>
                      <a:pPr marL="0" indent="0">
                        <a:buFont typeface="Arial" panose="020B0604020202020204" pitchFamily="34" charset="0"/>
                        <a:buNone/>
                      </a:pPr>
                      <a:r>
                        <a:rPr lang="en-US" sz="1200" dirty="0">
                          <a:solidFill>
                            <a:schemeClr val="accent4"/>
                          </a:solidFill>
                          <a:latin typeface="+mn-lt"/>
                        </a:rPr>
                        <a:t>Typical questions:</a:t>
                      </a:r>
                    </a:p>
                    <a:p>
                      <a:pPr marL="171450" indent="-171450">
                        <a:buFont typeface="Arial" panose="020B0604020202020204" pitchFamily="34" charset="0"/>
                        <a:buChar char="•"/>
                      </a:pPr>
                      <a:r>
                        <a:rPr lang="en-US" sz="1200" dirty="0">
                          <a:solidFill>
                            <a:schemeClr val="accent4"/>
                          </a:solidFill>
                          <a:latin typeface="+mn-lt"/>
                        </a:rPr>
                        <a:t>How is a listing carried out?
What is the e-procurement strategy of the Key Account?
Are there different supplier categories (e.g. Listed, Preferred and Strategic)?
Are there thresholds / release limits? For example, one location may decide on its own up to a value of x€.</a:t>
                      </a:r>
                      <a:endParaRPr lang="de-DE" sz="1200" dirty="0">
                        <a:solidFill>
                          <a:schemeClr val="accent4"/>
                        </a:solidFill>
                        <a:latin typeface="+mn-lt"/>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extLst>
                  <a:ext uri="{0D108BD9-81ED-4DB2-BD59-A6C34878D82A}">
                    <a16:rowId xmlns:a16="http://schemas.microsoft.com/office/drawing/2014/main" val="2584909636"/>
                  </a:ext>
                </a:extLst>
              </a:tr>
            </a:tbl>
          </a:graphicData>
        </a:graphic>
      </p:graphicFrame>
      <p:sp>
        <p:nvSpPr>
          <p:cNvPr id="10" name="Rechteck 9">
            <a:extLst>
              <a:ext uri="{FF2B5EF4-FFF2-40B4-BE49-F238E27FC236}">
                <a16:creationId xmlns:a16="http://schemas.microsoft.com/office/drawing/2014/main" id="{4E7977C6-C9A5-BDDA-D7BF-60683C231E06}"/>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Use in customer meetings
</a:t>
            </a:r>
            <a:r>
              <a:rPr lang="en-US" sz="1200" dirty="0">
                <a:solidFill>
                  <a:schemeClr val="tx1"/>
                </a:solidFill>
                <a:latin typeface="+mn-lt"/>
              </a:rPr>
              <a:t>You can use this page 1zu1 in a strategic annual review in order to record news and changes in a structured way – together with the key account.</a:t>
            </a:r>
            <a:endParaRPr lang="de-DE" sz="1200" dirty="0">
              <a:solidFill>
                <a:schemeClr val="tx1"/>
              </a:solidFill>
              <a:latin typeface="+mn-lt"/>
            </a:endParaRPr>
          </a:p>
        </p:txBody>
      </p:sp>
      <p:sp>
        <p:nvSpPr>
          <p:cNvPr id="12" name="Fußzeilenplatzhalter 11">
            <a:extLst>
              <a:ext uri="{FF2B5EF4-FFF2-40B4-BE49-F238E27FC236}">
                <a16:creationId xmlns:a16="http://schemas.microsoft.com/office/drawing/2014/main" id="{05851B28-DDC9-C7DA-FCA1-A0C451B36D49}"/>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13" name="Foliennummernplatzhalter 12">
            <a:extLst>
              <a:ext uri="{FF2B5EF4-FFF2-40B4-BE49-F238E27FC236}">
                <a16:creationId xmlns:a16="http://schemas.microsoft.com/office/drawing/2014/main" id="{D5350494-15A4-8699-494C-2C29CBE5B154}"/>
              </a:ext>
            </a:extLst>
          </p:cNvPr>
          <p:cNvSpPr>
            <a:spLocks noGrp="1"/>
          </p:cNvSpPr>
          <p:nvPr>
            <p:ph type="sldNum" sz="quarter" idx="11"/>
          </p:nvPr>
        </p:nvSpPr>
        <p:spPr/>
        <p:txBody>
          <a:bodyPr/>
          <a:lstStyle/>
          <a:p>
            <a:fld id="{31D0D8A1-E263-4FBF-9BF3-AA3869F8EB11}" type="slidenum">
              <a:rPr lang="de-DE" smtClean="0"/>
              <a:pPr/>
              <a:t>5</a:t>
            </a:fld>
            <a:endParaRPr lang="de-DE" dirty="0">
              <a:latin typeface="+mn-lt"/>
            </a:endParaRPr>
          </a:p>
        </p:txBody>
      </p:sp>
    </p:spTree>
    <p:extLst>
      <p:ext uri="{BB962C8B-B14F-4D97-AF65-F5344CB8AC3E}">
        <p14:creationId xmlns:p14="http://schemas.microsoft.com/office/powerpoint/2010/main" val="3051724048"/>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 Important people at the key account 
</a:t>
            </a:r>
            <a:endParaRPr lang="de-DE" dirty="0"/>
          </a:p>
        </p:txBody>
      </p:sp>
      <p:sp>
        <p:nvSpPr>
          <p:cNvPr id="24" name="Textfeld 23">
            <a:extLst>
              <a:ext uri="{FF2B5EF4-FFF2-40B4-BE49-F238E27FC236}">
                <a16:creationId xmlns:a16="http://schemas.microsoft.com/office/drawing/2014/main" id="{CDA9C395-C33D-4DE0-AD34-E0130CD685AB}"/>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en-US" sz="1200" dirty="0" err="1">
                <a:solidFill>
                  <a:schemeClr val="bg1"/>
                </a:solidFill>
                <a:latin typeface="+mn-lt"/>
              </a:rPr>
              <a:t>Xx</a:t>
            </a:r>
            <a:endParaRPr lang="en-US" sz="1200" dirty="0">
              <a:solidFill>
                <a:schemeClr val="bg1"/>
              </a:solidFill>
              <a:latin typeface="+mn-lt"/>
            </a:endParaRPr>
          </a:p>
        </p:txBody>
      </p:sp>
      <p:graphicFrame>
        <p:nvGraphicFramePr>
          <p:cNvPr id="4" name="Objekt 3">
            <a:extLst>
              <a:ext uri="{FF2B5EF4-FFF2-40B4-BE49-F238E27FC236}">
                <a16:creationId xmlns:a16="http://schemas.microsoft.com/office/drawing/2014/main" id="{7E2F5093-27B8-22CF-4038-4E024E69E05A}"/>
              </a:ext>
            </a:extLst>
          </p:cNvPr>
          <p:cNvGraphicFramePr>
            <a:graphicFrameLocks noChangeAspect="1"/>
          </p:cNvGraphicFramePr>
          <p:nvPr>
            <p:extLst>
              <p:ext uri="{D42A27DB-BD31-4B8C-83A1-F6EECF244321}">
                <p14:modId xmlns:p14="http://schemas.microsoft.com/office/powerpoint/2010/main" val="518745696"/>
              </p:ext>
            </p:extLst>
          </p:nvPr>
        </p:nvGraphicFramePr>
        <p:xfrm>
          <a:off x="2424113" y="1630363"/>
          <a:ext cx="7526337" cy="3597275"/>
        </p:xfrm>
        <a:graphic>
          <a:graphicData uri="http://schemas.openxmlformats.org/presentationml/2006/ole">
            <mc:AlternateContent xmlns:mc="http://schemas.openxmlformats.org/markup-compatibility/2006">
              <mc:Choice xmlns:v="urn:schemas-microsoft-com:vml" Requires="v">
                <p:oleObj name="Organization Chart" r:id="rId2" imgW="3651120" imgH="1777680" progId="OrgPlusWOPX.4">
                  <p:embed followColorScheme="full"/>
                </p:oleObj>
              </mc:Choice>
              <mc:Fallback>
                <p:oleObj name="Organization Chart" r:id="rId2" imgW="3651120" imgH="1777680" progId="OrgPlusWOPX.4">
                  <p:embed followColorScheme="full"/>
                  <p:pic>
                    <p:nvPicPr>
                      <p:cNvPr id="4" name="Objekt 3">
                        <a:extLst>
                          <a:ext uri="{FF2B5EF4-FFF2-40B4-BE49-F238E27FC236}">
                            <a16:creationId xmlns:a16="http://schemas.microsoft.com/office/drawing/2014/main" id="{7E2F5093-27B8-22CF-4038-4E024E69E05A}"/>
                          </a:ext>
                        </a:extLst>
                      </p:cNvPr>
                      <p:cNvPicPr/>
                      <p:nvPr/>
                    </p:nvPicPr>
                    <p:blipFill>
                      <a:blip r:embed="rId3"/>
                      <a:stretch>
                        <a:fillRect/>
                      </a:stretch>
                    </p:blipFill>
                    <p:spPr>
                      <a:xfrm>
                        <a:off x="2424113" y="1630363"/>
                        <a:ext cx="7526337" cy="3597275"/>
                      </a:xfrm>
                      <a:prstGeom prst="rect">
                        <a:avLst/>
                      </a:prstGeom>
                    </p:spPr>
                  </p:pic>
                </p:oleObj>
              </mc:Fallback>
            </mc:AlternateContent>
          </a:graphicData>
        </a:graphic>
      </p:graphicFrame>
      <p:sp>
        <p:nvSpPr>
          <p:cNvPr id="6" name="Rechteck 5">
            <a:extLst>
              <a:ext uri="{FF2B5EF4-FFF2-40B4-BE49-F238E27FC236}">
                <a16:creationId xmlns:a16="http://schemas.microsoft.com/office/drawing/2014/main" id="{63639060-8893-9411-03B7-AC3024C079D5}"/>
              </a:ext>
            </a:extLst>
          </p:cNvPr>
          <p:cNvSpPr/>
          <p:nvPr/>
        </p:nvSpPr>
        <p:spPr bwMode="auto">
          <a:xfrm>
            <a:off x="12268368" y="1278919"/>
            <a:ext cx="3168352" cy="5579081"/>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r>
              <a:rPr lang="en-US" sz="1200" dirty="0">
                <a:solidFill>
                  <a:schemeClr val="tx1"/>
                </a:solidFill>
                <a:latin typeface="+mn-lt"/>
              </a:rPr>
              <a:t>Who are the 5, 10, 15 most important people in the key account that are relevant to you and your business?
</a:t>
            </a:r>
          </a:p>
          <a:p>
            <a:r>
              <a:rPr lang="en-US" sz="1200" dirty="0">
                <a:solidFill>
                  <a:schemeClr val="tx1"/>
                </a:solidFill>
                <a:latin typeface="+mn-lt"/>
              </a:rPr>
              <a:t>Please do not only describe your existing network, but also depict all relevant people from the various departments (even if you do not know them yet). </a:t>
            </a:r>
            <a:r>
              <a:rPr lang="en-US" sz="1200" dirty="0">
                <a:solidFill>
                  <a:schemeClr val="tx1"/>
                </a:solidFill>
                <a:highlight>
                  <a:srgbClr val="FFFF00"/>
                </a:highlight>
                <a:latin typeface="+mn-lt"/>
              </a:rPr>
              <a:t>So the question is not who do you know, but who do you need to know?</a:t>
            </a:r>
          </a:p>
          <a:p>
            <a:r>
              <a:rPr lang="en-US" sz="1200" dirty="0">
                <a:solidFill>
                  <a:schemeClr val="tx1"/>
                </a:solidFill>
                <a:latin typeface="+mn-lt"/>
              </a:rPr>
              <a:t>
In the boxes, 3 points are described
1. Name of the person</a:t>
            </a:r>
          </a:p>
          <a:p>
            <a:r>
              <a:rPr lang="en-US" sz="1200" dirty="0">
                <a:solidFill>
                  <a:schemeClr val="tx1"/>
                </a:solidFill>
                <a:latin typeface="+mn-lt"/>
              </a:rPr>
              <a:t>2. Function of the person
3. Main contact person from your company
</a:t>
            </a:r>
          </a:p>
          <a:p>
            <a:r>
              <a:rPr lang="en-US" sz="1200" dirty="0">
                <a:solidFill>
                  <a:schemeClr val="tx1"/>
                </a:solidFill>
                <a:highlight>
                  <a:srgbClr val="FFFF00"/>
                </a:highlight>
                <a:latin typeface="+mn-lt"/>
              </a:rPr>
              <a:t>Double-click on the organizational chart to start the Office application to edit the organizational chart.
</a:t>
            </a:r>
          </a:p>
          <a:p>
            <a:r>
              <a:rPr lang="en-US" sz="1200" dirty="0">
                <a:solidFill>
                  <a:schemeClr val="tx1"/>
                </a:solidFill>
                <a:latin typeface="+mn-lt"/>
              </a:rPr>
              <a:t>If you prefer to carry out a detailed buying center analysis, you will find a concrete template below.</a:t>
            </a:r>
            <a:endParaRPr lang="de-DE" sz="1200" dirty="0">
              <a:solidFill>
                <a:schemeClr val="tx1"/>
              </a:solidFill>
              <a:latin typeface="+mn-lt"/>
            </a:endParaRPr>
          </a:p>
          <a:p>
            <a:endParaRPr lang="de-DE" sz="1200" dirty="0">
              <a:solidFill>
                <a:schemeClr val="tx1"/>
              </a:solidFill>
              <a:latin typeface="+mn-lt"/>
            </a:endParaRPr>
          </a:p>
        </p:txBody>
      </p:sp>
      <p:sp>
        <p:nvSpPr>
          <p:cNvPr id="9" name="Rechteck 8">
            <a:extLst>
              <a:ext uri="{FF2B5EF4-FFF2-40B4-BE49-F238E27FC236}">
                <a16:creationId xmlns:a16="http://schemas.microsoft.com/office/drawing/2014/main" id="{5F3F2497-9C46-812E-649E-8296A10148E2}"/>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Use in customer meeting
</a:t>
            </a:r>
            <a:r>
              <a:rPr lang="en-US" sz="1200" dirty="0">
                <a:solidFill>
                  <a:schemeClr val="tx1"/>
                </a:solidFill>
                <a:latin typeface="+mn-lt"/>
              </a:rPr>
              <a:t>You can also use the slide in customer meetings to a. question the topicality of the organizational chart and b. to show the key account the matching with your </a:t>
            </a:r>
            <a:r>
              <a:rPr lang="en-US" sz="1200" dirty="0" err="1">
                <a:solidFill>
                  <a:schemeClr val="tx1"/>
                </a:solidFill>
                <a:latin typeface="+mn-lt"/>
              </a:rPr>
              <a:t>your</a:t>
            </a:r>
            <a:r>
              <a:rPr lang="en-US" sz="1200" dirty="0">
                <a:solidFill>
                  <a:schemeClr val="tx1"/>
                </a:solidFill>
                <a:latin typeface="+mn-lt"/>
              </a:rPr>
              <a:t> KAM team.</a:t>
            </a:r>
            <a:endParaRPr lang="de-DE" sz="1200" dirty="0">
              <a:solidFill>
                <a:schemeClr val="tx1"/>
              </a:solidFill>
              <a:highlight>
                <a:srgbClr val="FFFF00"/>
              </a:highlight>
              <a:latin typeface="+mn-lt"/>
            </a:endParaRPr>
          </a:p>
        </p:txBody>
      </p:sp>
      <p:sp>
        <p:nvSpPr>
          <p:cNvPr id="17" name="Fußzeilenplatzhalter 16">
            <a:extLst>
              <a:ext uri="{FF2B5EF4-FFF2-40B4-BE49-F238E27FC236}">
                <a16:creationId xmlns:a16="http://schemas.microsoft.com/office/drawing/2014/main" id="{9377CA4A-F23B-78C5-D79F-0D35D6DAE805}"/>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18" name="Foliennummernplatzhalter 17">
            <a:extLst>
              <a:ext uri="{FF2B5EF4-FFF2-40B4-BE49-F238E27FC236}">
                <a16:creationId xmlns:a16="http://schemas.microsoft.com/office/drawing/2014/main" id="{CBDA7E66-3A42-350F-5C4D-AC206D9F9B07}"/>
              </a:ext>
            </a:extLst>
          </p:cNvPr>
          <p:cNvSpPr>
            <a:spLocks noGrp="1"/>
          </p:cNvSpPr>
          <p:nvPr>
            <p:ph type="sldNum" sz="quarter" idx="11"/>
          </p:nvPr>
        </p:nvSpPr>
        <p:spPr/>
        <p:txBody>
          <a:bodyPr/>
          <a:lstStyle/>
          <a:p>
            <a:fld id="{31D0D8A1-E263-4FBF-9BF3-AA3869F8EB11}" type="slidenum">
              <a:rPr lang="de-DE" smtClean="0"/>
              <a:pPr/>
              <a:t>6</a:t>
            </a:fld>
            <a:endParaRPr lang="de-DE" dirty="0">
              <a:latin typeface="+mn-lt"/>
            </a:endParaRPr>
          </a:p>
        </p:txBody>
      </p:sp>
    </p:spTree>
    <p:extLst>
      <p:ext uri="{BB962C8B-B14F-4D97-AF65-F5344CB8AC3E}">
        <p14:creationId xmlns:p14="http://schemas.microsoft.com/office/powerpoint/2010/main" val="1441785844"/>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43">
            <a:extLst>
              <a:ext uri="{FF2B5EF4-FFF2-40B4-BE49-F238E27FC236}">
                <a16:creationId xmlns:a16="http://schemas.microsoft.com/office/drawing/2014/main" id="{B6D7D993-D636-4AF6-9AE6-95F5EB40BF10}"/>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a:t>
            </a:r>
          </a:p>
          <a:p>
            <a:pPr marL="171450" indent="-171450">
              <a:buFont typeface="Arial" panose="020B0604020202020204" pitchFamily="34" charset="0"/>
              <a:buChar char="•"/>
            </a:pPr>
            <a:r>
              <a:rPr lang="en-US" sz="1200" dirty="0">
                <a:solidFill>
                  <a:schemeClr val="tx1"/>
                </a:solidFill>
                <a:latin typeface="+mn-lt"/>
              </a:rPr>
              <a:t>All 3 curves are to be created from the customer point of view!</a:t>
            </a:r>
          </a:p>
          <a:p>
            <a:pPr marL="171450" indent="-171450">
              <a:buFont typeface="Arial" panose="020B0604020202020204" pitchFamily="34" charset="0"/>
              <a:buChar char="•"/>
            </a:pPr>
            <a:r>
              <a:rPr lang="en-US" sz="1200" dirty="0">
                <a:solidFill>
                  <a:schemeClr val="tx1"/>
                </a:solidFill>
                <a:latin typeface="+mn-lt"/>
              </a:rPr>
              <a:t>Please focus on 1 specific competitor (change the name in cell d1)</a:t>
            </a:r>
          </a:p>
          <a:p>
            <a:pPr marL="171450" indent="-171450">
              <a:buFont typeface="Arial" panose="020B0604020202020204" pitchFamily="34" charset="0"/>
              <a:buChar char="•"/>
            </a:pPr>
            <a:r>
              <a:rPr lang="en-US" sz="1200" dirty="0">
                <a:solidFill>
                  <a:schemeClr val="tx1"/>
                </a:solidFill>
                <a:latin typeface="+mn-lt"/>
              </a:rPr>
              <a:t>The graphic can be edited via the right mouse button and "Edit data".</a:t>
            </a:r>
          </a:p>
          <a:p>
            <a:pPr marL="171450" indent="-171450">
              <a:buFont typeface="Arial" panose="020B0604020202020204" pitchFamily="34" charset="0"/>
              <a:buChar char="•"/>
            </a:pPr>
            <a:r>
              <a:rPr lang="en-US" sz="1200" dirty="0">
                <a:solidFill>
                  <a:schemeClr val="tx1"/>
                </a:solidFill>
                <a:latin typeface="+mn-lt"/>
              </a:rPr>
              <a:t>Please sort the table in a way, that all important buying factors are positioned on the right side (us the little icon in cell b1)</a:t>
            </a:r>
          </a:p>
          <a:p>
            <a:pPr marL="171450" indent="-171450">
              <a:buFont typeface="Arial" panose="020B0604020202020204" pitchFamily="34" charset="0"/>
              <a:buChar char="•"/>
            </a:pPr>
            <a:r>
              <a:rPr lang="en-US" sz="1200" dirty="0">
                <a:solidFill>
                  <a:schemeClr val="tx1"/>
                </a:solidFill>
                <a:highlight>
                  <a:srgbClr val="FFFF00"/>
                </a:highlight>
                <a:latin typeface="+mn-lt"/>
              </a:rPr>
              <a:t>IMPORTANT</a:t>
            </a:r>
            <a:r>
              <a:rPr lang="en-US" sz="1200" dirty="0">
                <a:solidFill>
                  <a:schemeClr val="tx1"/>
                </a:solidFill>
                <a:latin typeface="+mn-lt"/>
              </a:rPr>
              <a:t>: The curves differ between the headquarters or location of the key account or for a specific project. Please do not mix the layers!</a:t>
            </a:r>
            <a:r>
              <a:rPr lang="en-US" sz="1400" dirty="0">
                <a:solidFill>
                  <a:schemeClr val="tx1"/>
                </a:solidFill>
                <a:latin typeface="+mn-lt"/>
              </a:rPr>
              <a:t> </a:t>
            </a:r>
          </a:p>
        </p:txBody>
      </p:sp>
      <p:sp>
        <p:nvSpPr>
          <p:cNvPr id="2" name="Titel 1"/>
          <p:cNvSpPr>
            <a:spLocks noGrp="1"/>
          </p:cNvSpPr>
          <p:nvPr>
            <p:ph type="title"/>
          </p:nvPr>
        </p:nvSpPr>
        <p:spPr>
          <a:xfrm>
            <a:off x="261044" y="209639"/>
            <a:ext cx="11669911" cy="636215"/>
          </a:xfrm>
        </p:spPr>
        <p:txBody>
          <a:bodyPr/>
          <a:lstStyle/>
          <a:p>
            <a:r>
              <a:rPr lang="en-US" dirty="0"/>
              <a:t>2| Key Account requirements, our competition, our unique value proposition</a:t>
            </a:r>
          </a:p>
        </p:txBody>
      </p:sp>
      <p:sp>
        <p:nvSpPr>
          <p:cNvPr id="24" name="Textfeld 23">
            <a:extLst>
              <a:ext uri="{FF2B5EF4-FFF2-40B4-BE49-F238E27FC236}">
                <a16:creationId xmlns:a16="http://schemas.microsoft.com/office/drawing/2014/main" id="{F00F664C-1353-42DF-BEC1-8F3166B903BE}"/>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de-DE" sz="1200" dirty="0" err="1">
                <a:solidFill>
                  <a:schemeClr val="bg1"/>
                </a:solidFill>
                <a:latin typeface="+mn-lt"/>
              </a:rPr>
              <a:t>Xx</a:t>
            </a:r>
            <a:endParaRPr lang="de-DE" sz="1200" dirty="0">
              <a:solidFill>
                <a:schemeClr val="bg1"/>
              </a:solidFill>
              <a:latin typeface="+mn-lt"/>
            </a:endParaRPr>
          </a:p>
        </p:txBody>
      </p:sp>
      <p:graphicFrame>
        <p:nvGraphicFramePr>
          <p:cNvPr id="19" name="Diagramm 18">
            <a:extLst>
              <a:ext uri="{FF2B5EF4-FFF2-40B4-BE49-F238E27FC236}">
                <a16:creationId xmlns:a16="http://schemas.microsoft.com/office/drawing/2014/main" id="{B0BE862E-54AF-46E4-AFF2-BBDF28C2BA4D}"/>
              </a:ext>
            </a:extLst>
          </p:cNvPr>
          <p:cNvGraphicFramePr/>
          <p:nvPr>
            <p:extLst>
              <p:ext uri="{D42A27DB-BD31-4B8C-83A1-F6EECF244321}">
                <p14:modId xmlns:p14="http://schemas.microsoft.com/office/powerpoint/2010/main" val="2204251880"/>
              </p:ext>
            </p:extLst>
          </p:nvPr>
        </p:nvGraphicFramePr>
        <p:xfrm>
          <a:off x="1290870" y="1360636"/>
          <a:ext cx="9629666" cy="465151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feld 19">
            <a:extLst>
              <a:ext uri="{FF2B5EF4-FFF2-40B4-BE49-F238E27FC236}">
                <a16:creationId xmlns:a16="http://schemas.microsoft.com/office/drawing/2014/main" id="{191072B2-1E9A-46C4-A13D-0BDD8B67DDB8}"/>
              </a:ext>
            </a:extLst>
          </p:cNvPr>
          <p:cNvSpPr txBox="1"/>
          <p:nvPr/>
        </p:nvSpPr>
        <p:spPr>
          <a:xfrm>
            <a:off x="10799995" y="4149080"/>
            <a:ext cx="980610" cy="515697"/>
          </a:xfrm>
          <a:prstGeom prst="rect">
            <a:avLst/>
          </a:prstGeom>
          <a:noFill/>
        </p:spPr>
        <p:txBody>
          <a:bodyPr wrap="none" lIns="83989" tIns="41995" rIns="83989" bIns="41995" rtlCol="0">
            <a:spAutoFit/>
          </a:bodyPr>
          <a:lstStyle/>
          <a:p>
            <a:r>
              <a:rPr lang="en-US" sz="1400" b="1" dirty="0">
                <a:solidFill>
                  <a:schemeClr val="tx1"/>
                </a:solidFill>
                <a:latin typeface="+mn-lt"/>
              </a:rPr>
              <a:t>Key buying</a:t>
            </a:r>
            <a:br>
              <a:rPr lang="en-US" sz="1400" b="1" dirty="0">
                <a:solidFill>
                  <a:schemeClr val="tx1"/>
                </a:solidFill>
                <a:latin typeface="+mn-lt"/>
              </a:rPr>
            </a:br>
            <a:r>
              <a:rPr lang="en-US" sz="1400" b="1" dirty="0">
                <a:solidFill>
                  <a:schemeClr val="tx1"/>
                </a:solidFill>
                <a:latin typeface="+mn-lt"/>
              </a:rPr>
              <a:t>factors</a:t>
            </a:r>
          </a:p>
        </p:txBody>
      </p:sp>
      <p:sp>
        <p:nvSpPr>
          <p:cNvPr id="25" name="Textfeld 24">
            <a:extLst>
              <a:ext uri="{FF2B5EF4-FFF2-40B4-BE49-F238E27FC236}">
                <a16:creationId xmlns:a16="http://schemas.microsoft.com/office/drawing/2014/main" id="{C5FF9019-4FD2-4AD9-B915-51139C86AFD5}"/>
              </a:ext>
            </a:extLst>
          </p:cNvPr>
          <p:cNvSpPr txBox="1"/>
          <p:nvPr/>
        </p:nvSpPr>
        <p:spPr>
          <a:xfrm>
            <a:off x="911424" y="1504750"/>
            <a:ext cx="780427" cy="731141"/>
          </a:xfrm>
          <a:prstGeom prst="rect">
            <a:avLst/>
          </a:prstGeom>
          <a:noFill/>
        </p:spPr>
        <p:txBody>
          <a:bodyPr wrap="none" lIns="83989" tIns="41995" rIns="83989" bIns="41995" rtlCol="0">
            <a:spAutoFit/>
          </a:bodyPr>
          <a:lstStyle/>
          <a:p>
            <a:r>
              <a:rPr lang="en-US" sz="1400" b="1" dirty="0">
                <a:solidFill>
                  <a:schemeClr val="tx1"/>
                </a:solidFill>
                <a:latin typeface="+mn-lt"/>
              </a:rPr>
              <a:t>Relative</a:t>
            </a:r>
            <a:br>
              <a:rPr lang="en-US" sz="1400" b="1" dirty="0">
                <a:solidFill>
                  <a:schemeClr val="tx1"/>
                </a:solidFill>
                <a:latin typeface="+mn-lt"/>
              </a:rPr>
            </a:br>
            <a:r>
              <a:rPr lang="en-US" sz="1400" b="1" dirty="0">
                <a:solidFill>
                  <a:schemeClr val="tx1"/>
                </a:solidFill>
                <a:latin typeface="+mn-lt"/>
              </a:rPr>
              <a:t>Offering</a:t>
            </a:r>
            <a:br>
              <a:rPr lang="en-US" sz="1400" b="1" dirty="0">
                <a:solidFill>
                  <a:schemeClr val="tx1"/>
                </a:solidFill>
                <a:latin typeface="+mn-lt"/>
              </a:rPr>
            </a:br>
            <a:r>
              <a:rPr lang="en-US" sz="1400" b="1" dirty="0">
                <a:solidFill>
                  <a:schemeClr val="tx1"/>
                </a:solidFill>
                <a:latin typeface="+mn-lt"/>
              </a:rPr>
              <a:t>Level</a:t>
            </a:r>
          </a:p>
        </p:txBody>
      </p:sp>
      <p:grpSp>
        <p:nvGrpSpPr>
          <p:cNvPr id="26" name="Gruppieren 25">
            <a:extLst>
              <a:ext uri="{FF2B5EF4-FFF2-40B4-BE49-F238E27FC236}">
                <a16:creationId xmlns:a16="http://schemas.microsoft.com/office/drawing/2014/main" id="{40A12FAC-C530-44E4-BE1F-FD92D2987F04}"/>
              </a:ext>
            </a:extLst>
          </p:cNvPr>
          <p:cNvGrpSpPr/>
          <p:nvPr/>
        </p:nvGrpSpPr>
        <p:grpSpPr>
          <a:xfrm>
            <a:off x="5773592" y="2657485"/>
            <a:ext cx="167932" cy="769446"/>
            <a:chOff x="-1152636" y="2141567"/>
            <a:chExt cx="180020" cy="855385"/>
          </a:xfrm>
        </p:grpSpPr>
        <p:cxnSp>
          <p:nvCxnSpPr>
            <p:cNvPr id="27" name="Gerade Verbindung 46">
              <a:extLst>
                <a:ext uri="{FF2B5EF4-FFF2-40B4-BE49-F238E27FC236}">
                  <a16:creationId xmlns:a16="http://schemas.microsoft.com/office/drawing/2014/main" id="{6D18A8EF-716B-4B35-90E1-4D6A4CC70B04}"/>
                </a:ext>
              </a:extLst>
            </p:cNvPr>
            <p:cNvCxnSpPr/>
            <p:nvPr/>
          </p:nvCxnSpPr>
          <p:spPr bwMode="auto">
            <a:xfrm flipH="1">
              <a:off x="-1152636" y="2141567"/>
              <a:ext cx="90010" cy="495345"/>
            </a:xfrm>
            <a:prstGeom prst="line">
              <a:avLst/>
            </a:prstGeom>
            <a:solidFill>
              <a:schemeClr val="accent1"/>
            </a:solidFill>
            <a:ln w="38100" cap="flat" cmpd="sng" algn="ctr">
              <a:solidFill>
                <a:srgbClr val="FF5229"/>
              </a:solidFill>
              <a:prstDash val="solid"/>
              <a:round/>
              <a:headEnd type="none" w="med" len="med"/>
              <a:tailEnd type="none" w="med" len="med"/>
            </a:ln>
            <a:effectLst/>
          </p:spPr>
        </p:cxnSp>
        <p:cxnSp>
          <p:nvCxnSpPr>
            <p:cNvPr id="28" name="Gerade Verbindung 47">
              <a:extLst>
                <a:ext uri="{FF2B5EF4-FFF2-40B4-BE49-F238E27FC236}">
                  <a16:creationId xmlns:a16="http://schemas.microsoft.com/office/drawing/2014/main" id="{61DD7938-A1AA-40E6-A095-2103D4C02D61}"/>
                </a:ext>
              </a:extLst>
            </p:cNvPr>
            <p:cNvCxnSpPr/>
            <p:nvPr/>
          </p:nvCxnSpPr>
          <p:spPr bwMode="auto">
            <a:xfrm flipV="1">
              <a:off x="-1116632" y="2276872"/>
              <a:ext cx="144016" cy="720080"/>
            </a:xfrm>
            <a:prstGeom prst="line">
              <a:avLst/>
            </a:prstGeom>
            <a:solidFill>
              <a:schemeClr val="accent1"/>
            </a:solidFill>
            <a:ln w="38100" cap="flat" cmpd="sng" algn="ctr">
              <a:solidFill>
                <a:srgbClr val="FF5229"/>
              </a:solidFill>
              <a:prstDash val="solid"/>
              <a:round/>
              <a:headEnd type="triangle" w="med" len="med"/>
              <a:tailEnd type="none" w="med" len="med"/>
            </a:ln>
            <a:effectLst/>
          </p:spPr>
        </p:cxnSp>
        <p:cxnSp>
          <p:nvCxnSpPr>
            <p:cNvPr id="29" name="Gerade Verbindung 48">
              <a:extLst>
                <a:ext uri="{FF2B5EF4-FFF2-40B4-BE49-F238E27FC236}">
                  <a16:creationId xmlns:a16="http://schemas.microsoft.com/office/drawing/2014/main" id="{64B52600-873C-40E6-A776-E0A93C1147FB}"/>
                </a:ext>
              </a:extLst>
            </p:cNvPr>
            <p:cNvCxnSpPr/>
            <p:nvPr/>
          </p:nvCxnSpPr>
          <p:spPr bwMode="auto">
            <a:xfrm flipV="1">
              <a:off x="-1152636" y="2276872"/>
              <a:ext cx="180020" cy="360040"/>
            </a:xfrm>
            <a:prstGeom prst="line">
              <a:avLst/>
            </a:prstGeom>
            <a:solidFill>
              <a:schemeClr val="accent1"/>
            </a:solidFill>
            <a:ln w="38100" cap="flat" cmpd="sng" algn="ctr">
              <a:solidFill>
                <a:srgbClr val="FF5229"/>
              </a:solidFill>
              <a:prstDash val="solid"/>
              <a:round/>
              <a:headEnd type="none" w="med" len="med"/>
              <a:tailEnd type="none" w="med" len="med"/>
            </a:ln>
            <a:effectLst/>
          </p:spPr>
        </p:cxnSp>
      </p:grpSp>
      <p:cxnSp>
        <p:nvCxnSpPr>
          <p:cNvPr id="30" name="Gerade Verbindung mit Pfeil 29">
            <a:extLst>
              <a:ext uri="{FF2B5EF4-FFF2-40B4-BE49-F238E27FC236}">
                <a16:creationId xmlns:a16="http://schemas.microsoft.com/office/drawing/2014/main" id="{5EB9BA0C-33A6-451D-A994-E55B4827DE2B}"/>
              </a:ext>
            </a:extLst>
          </p:cNvPr>
          <p:cNvCxnSpPr/>
          <p:nvPr/>
        </p:nvCxnSpPr>
        <p:spPr bwMode="auto">
          <a:xfrm flipV="1">
            <a:off x="3935760" y="2493234"/>
            <a:ext cx="0" cy="270846"/>
          </a:xfrm>
          <a:prstGeom prst="straightConnector1">
            <a:avLst/>
          </a:prstGeom>
          <a:solidFill>
            <a:schemeClr val="accent1"/>
          </a:solidFill>
          <a:ln w="38100" cap="flat" cmpd="sng" algn="ctr">
            <a:solidFill>
              <a:srgbClr val="464E51"/>
            </a:solidFill>
            <a:prstDash val="solid"/>
            <a:round/>
            <a:headEnd type="none" w="med" len="med"/>
            <a:tailEnd type="arrow"/>
          </a:ln>
          <a:effectLst/>
        </p:spPr>
      </p:cxnSp>
      <p:cxnSp>
        <p:nvCxnSpPr>
          <p:cNvPr id="31" name="Gerade Verbindung mit Pfeil 30">
            <a:extLst>
              <a:ext uri="{FF2B5EF4-FFF2-40B4-BE49-F238E27FC236}">
                <a16:creationId xmlns:a16="http://schemas.microsoft.com/office/drawing/2014/main" id="{3403749F-7497-4BB4-B452-DC5DBD0841FB}"/>
              </a:ext>
            </a:extLst>
          </p:cNvPr>
          <p:cNvCxnSpPr/>
          <p:nvPr/>
        </p:nvCxnSpPr>
        <p:spPr bwMode="auto">
          <a:xfrm flipV="1">
            <a:off x="4768358" y="2496050"/>
            <a:ext cx="0" cy="270846"/>
          </a:xfrm>
          <a:prstGeom prst="straightConnector1">
            <a:avLst/>
          </a:prstGeom>
          <a:solidFill>
            <a:schemeClr val="accent1"/>
          </a:solidFill>
          <a:ln w="38100" cap="flat" cmpd="sng" algn="ctr">
            <a:solidFill>
              <a:srgbClr val="464E51"/>
            </a:solidFill>
            <a:prstDash val="solid"/>
            <a:round/>
            <a:headEnd type="none" w="med" len="med"/>
            <a:tailEnd type="arrow"/>
          </a:ln>
          <a:effectLst/>
        </p:spPr>
      </p:cxnSp>
      <p:sp>
        <p:nvSpPr>
          <p:cNvPr id="34" name="Ellipse 33">
            <a:extLst>
              <a:ext uri="{FF2B5EF4-FFF2-40B4-BE49-F238E27FC236}">
                <a16:creationId xmlns:a16="http://schemas.microsoft.com/office/drawing/2014/main" id="{708491EC-3C5B-41A3-AFFD-E29318469F64}"/>
              </a:ext>
            </a:extLst>
          </p:cNvPr>
          <p:cNvSpPr/>
          <p:nvPr/>
        </p:nvSpPr>
        <p:spPr bwMode="auto">
          <a:xfrm>
            <a:off x="8616325" y="1916832"/>
            <a:ext cx="504011" cy="504056"/>
          </a:xfrm>
          <a:prstGeom prst="ellipse">
            <a:avLst/>
          </a:prstGeom>
          <a:solidFill>
            <a:srgbClr val="FF5229"/>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a:ln>
                  <a:noFill/>
                </a:ln>
                <a:solidFill>
                  <a:schemeClr val="bg1"/>
                </a:solidFill>
                <a:effectLst/>
                <a:latin typeface="+mn-lt"/>
              </a:rPr>
              <a:t>UVP</a:t>
            </a:r>
          </a:p>
        </p:txBody>
      </p:sp>
      <p:sp>
        <p:nvSpPr>
          <p:cNvPr id="35" name="Ellipse 34">
            <a:extLst>
              <a:ext uri="{FF2B5EF4-FFF2-40B4-BE49-F238E27FC236}">
                <a16:creationId xmlns:a16="http://schemas.microsoft.com/office/drawing/2014/main" id="{A1E725A3-4292-46F8-8B78-9CBFAEBDD530}"/>
              </a:ext>
            </a:extLst>
          </p:cNvPr>
          <p:cNvSpPr/>
          <p:nvPr/>
        </p:nvSpPr>
        <p:spPr bwMode="auto">
          <a:xfrm>
            <a:off x="6774085" y="2255852"/>
            <a:ext cx="504011" cy="504056"/>
          </a:xfrm>
          <a:prstGeom prst="ellipse">
            <a:avLst/>
          </a:prstGeom>
          <a:solidFill>
            <a:srgbClr val="FF5229"/>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a:ln>
                  <a:noFill/>
                </a:ln>
                <a:solidFill>
                  <a:schemeClr val="bg1"/>
                </a:solidFill>
                <a:effectLst/>
                <a:latin typeface="+mn-lt"/>
              </a:rPr>
              <a:t>UVP</a:t>
            </a:r>
          </a:p>
        </p:txBody>
      </p:sp>
      <p:sp>
        <p:nvSpPr>
          <p:cNvPr id="36" name="Ellipse 35">
            <a:extLst>
              <a:ext uri="{FF2B5EF4-FFF2-40B4-BE49-F238E27FC236}">
                <a16:creationId xmlns:a16="http://schemas.microsoft.com/office/drawing/2014/main" id="{480A5195-BA32-4991-9887-B31AB5A61A8F}"/>
              </a:ext>
            </a:extLst>
          </p:cNvPr>
          <p:cNvSpPr/>
          <p:nvPr/>
        </p:nvSpPr>
        <p:spPr bwMode="auto">
          <a:xfrm>
            <a:off x="4476447" y="1916832"/>
            <a:ext cx="504011" cy="504056"/>
          </a:xfrm>
          <a:prstGeom prst="ellipse">
            <a:avLst/>
          </a:prstGeom>
          <a:solidFill>
            <a:srgbClr val="FF5229"/>
          </a:solidFill>
          <a:ln w="2857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a:ln>
                  <a:noFill/>
                </a:ln>
                <a:solidFill>
                  <a:schemeClr val="bg1"/>
                </a:solidFill>
                <a:effectLst/>
                <a:latin typeface="+mn-lt"/>
              </a:rPr>
              <a:t>UVP</a:t>
            </a:r>
          </a:p>
        </p:txBody>
      </p:sp>
      <p:cxnSp>
        <p:nvCxnSpPr>
          <p:cNvPr id="38" name="Gerade Verbindung mit Pfeil 37">
            <a:extLst>
              <a:ext uri="{FF2B5EF4-FFF2-40B4-BE49-F238E27FC236}">
                <a16:creationId xmlns:a16="http://schemas.microsoft.com/office/drawing/2014/main" id="{69789BAD-0D3B-4698-AE73-BBC53E1329D9}"/>
              </a:ext>
            </a:extLst>
          </p:cNvPr>
          <p:cNvCxnSpPr/>
          <p:nvPr/>
        </p:nvCxnSpPr>
        <p:spPr bwMode="auto">
          <a:xfrm flipV="1">
            <a:off x="9912424" y="2492896"/>
            <a:ext cx="0" cy="270846"/>
          </a:xfrm>
          <a:prstGeom prst="straightConnector1">
            <a:avLst/>
          </a:prstGeom>
          <a:solidFill>
            <a:schemeClr val="accent1"/>
          </a:solidFill>
          <a:ln w="38100" cap="flat" cmpd="sng" algn="ctr">
            <a:solidFill>
              <a:srgbClr val="FF5229"/>
            </a:solidFill>
            <a:prstDash val="solid"/>
            <a:round/>
            <a:headEnd type="none" w="med" len="med"/>
            <a:tailEnd type="arrow"/>
          </a:ln>
          <a:effectLst/>
        </p:spPr>
      </p:cxnSp>
      <p:cxnSp>
        <p:nvCxnSpPr>
          <p:cNvPr id="39" name="Gerade Verbindung mit Pfeil 38">
            <a:extLst>
              <a:ext uri="{FF2B5EF4-FFF2-40B4-BE49-F238E27FC236}">
                <a16:creationId xmlns:a16="http://schemas.microsoft.com/office/drawing/2014/main" id="{4287D2C7-952D-4265-BAC3-2CAD087F4E2B}"/>
              </a:ext>
            </a:extLst>
          </p:cNvPr>
          <p:cNvCxnSpPr/>
          <p:nvPr/>
        </p:nvCxnSpPr>
        <p:spPr bwMode="auto">
          <a:xfrm flipV="1">
            <a:off x="7896200" y="2492896"/>
            <a:ext cx="0" cy="270846"/>
          </a:xfrm>
          <a:prstGeom prst="straightConnector1">
            <a:avLst/>
          </a:prstGeom>
          <a:solidFill>
            <a:schemeClr val="accent1"/>
          </a:solidFill>
          <a:ln w="38100" cap="flat" cmpd="sng" algn="ctr">
            <a:solidFill>
              <a:srgbClr val="FF5229"/>
            </a:solidFill>
            <a:prstDash val="solid"/>
            <a:round/>
            <a:headEnd type="none" w="med" len="med"/>
            <a:tailEnd type="arrow"/>
          </a:ln>
          <a:effectLst/>
        </p:spPr>
      </p:cxnSp>
      <p:sp>
        <p:nvSpPr>
          <p:cNvPr id="40" name="Ellipse 39">
            <a:extLst>
              <a:ext uri="{FF2B5EF4-FFF2-40B4-BE49-F238E27FC236}">
                <a16:creationId xmlns:a16="http://schemas.microsoft.com/office/drawing/2014/main" id="{FDF210CD-E098-49C3-8086-B3E476F261E9}"/>
              </a:ext>
            </a:extLst>
          </p:cNvPr>
          <p:cNvSpPr/>
          <p:nvPr/>
        </p:nvSpPr>
        <p:spPr bwMode="auto">
          <a:xfrm>
            <a:off x="12343225" y="4374715"/>
            <a:ext cx="504000" cy="504000"/>
          </a:xfrm>
          <a:prstGeom prst="ellipse">
            <a:avLst/>
          </a:prstGeom>
          <a:solidFill>
            <a:srgbClr val="FF5229"/>
          </a:solidFill>
          <a:ln w="28575" cap="flat" cmpd="sng" algn="ctr">
            <a:solidFill>
              <a:schemeClr val="bg1"/>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kumimoji="0" lang="de-DE" sz="1050" b="1" i="0" u="none" strike="noStrike" cap="none" normalizeH="0" baseline="0" dirty="0">
                <a:ln>
                  <a:noFill/>
                </a:ln>
                <a:solidFill>
                  <a:schemeClr val="bg1"/>
                </a:solidFill>
                <a:effectLst/>
                <a:latin typeface="+mn-lt"/>
              </a:rPr>
              <a:t>UVP</a:t>
            </a:r>
          </a:p>
        </p:txBody>
      </p:sp>
      <p:cxnSp>
        <p:nvCxnSpPr>
          <p:cNvPr id="41" name="Gerade Verbindung mit Pfeil 40">
            <a:extLst>
              <a:ext uri="{FF2B5EF4-FFF2-40B4-BE49-F238E27FC236}">
                <a16:creationId xmlns:a16="http://schemas.microsoft.com/office/drawing/2014/main" id="{AB32F4BE-9F93-4EB7-ADA0-7C4A63D4BC72}"/>
              </a:ext>
            </a:extLst>
          </p:cNvPr>
          <p:cNvCxnSpPr>
            <a:cxnSpLocks noChangeShapeType="1"/>
          </p:cNvCxnSpPr>
          <p:nvPr/>
        </p:nvCxnSpPr>
        <p:spPr bwMode="auto">
          <a:xfrm flipV="1">
            <a:off x="12477085" y="5066312"/>
            <a:ext cx="0" cy="271462"/>
          </a:xfrm>
          <a:prstGeom prst="straightConnector1">
            <a:avLst/>
          </a:prstGeom>
          <a:noFill/>
          <a:ln w="38100" algn="ctr">
            <a:solidFill>
              <a:srgbClr val="FF5229"/>
            </a:solidFill>
            <a:round/>
            <a:headEnd/>
            <a:tailEnd type="arrow" w="med" len="med"/>
          </a:ln>
        </p:spPr>
      </p:cxnSp>
      <p:cxnSp>
        <p:nvCxnSpPr>
          <p:cNvPr id="42" name="Gerade Verbindung mit Pfeil 41">
            <a:extLst>
              <a:ext uri="{FF2B5EF4-FFF2-40B4-BE49-F238E27FC236}">
                <a16:creationId xmlns:a16="http://schemas.microsoft.com/office/drawing/2014/main" id="{0B18CD4B-5E9D-421D-BA34-4F3A7DA6A18C}"/>
              </a:ext>
            </a:extLst>
          </p:cNvPr>
          <p:cNvCxnSpPr>
            <a:cxnSpLocks noChangeShapeType="1"/>
          </p:cNvCxnSpPr>
          <p:nvPr/>
        </p:nvCxnSpPr>
        <p:spPr bwMode="auto">
          <a:xfrm>
            <a:off x="12686343" y="5076437"/>
            <a:ext cx="0" cy="271462"/>
          </a:xfrm>
          <a:prstGeom prst="straightConnector1">
            <a:avLst/>
          </a:prstGeom>
          <a:noFill/>
          <a:ln w="38100" algn="ctr">
            <a:solidFill>
              <a:srgbClr val="FF5229"/>
            </a:solidFill>
            <a:round/>
            <a:headEnd/>
            <a:tailEnd type="arrow" w="med" len="med"/>
          </a:ln>
        </p:spPr>
      </p:cxnSp>
      <p:cxnSp>
        <p:nvCxnSpPr>
          <p:cNvPr id="43" name="Gerade Verbindung mit Pfeil 42">
            <a:extLst>
              <a:ext uri="{FF2B5EF4-FFF2-40B4-BE49-F238E27FC236}">
                <a16:creationId xmlns:a16="http://schemas.microsoft.com/office/drawing/2014/main" id="{3E6CF911-40B1-40FA-91E1-F41C74DEC30D}"/>
              </a:ext>
            </a:extLst>
          </p:cNvPr>
          <p:cNvCxnSpPr>
            <a:cxnSpLocks noChangeShapeType="1"/>
          </p:cNvCxnSpPr>
          <p:nvPr/>
        </p:nvCxnSpPr>
        <p:spPr bwMode="auto">
          <a:xfrm flipV="1">
            <a:off x="12480517" y="5533041"/>
            <a:ext cx="0" cy="271462"/>
          </a:xfrm>
          <a:prstGeom prst="straightConnector1">
            <a:avLst/>
          </a:prstGeom>
          <a:noFill/>
          <a:ln w="38100" algn="ctr">
            <a:solidFill>
              <a:srgbClr val="464E51"/>
            </a:solidFill>
            <a:round/>
            <a:headEnd/>
            <a:tailEnd type="arrow" w="med" len="med"/>
          </a:ln>
        </p:spPr>
      </p:cxnSp>
      <p:cxnSp>
        <p:nvCxnSpPr>
          <p:cNvPr id="52" name="Gerade Verbindung mit Pfeil 51">
            <a:extLst>
              <a:ext uri="{FF2B5EF4-FFF2-40B4-BE49-F238E27FC236}">
                <a16:creationId xmlns:a16="http://schemas.microsoft.com/office/drawing/2014/main" id="{3991F1E7-6B49-4769-90BC-2A6108726A5F}"/>
              </a:ext>
            </a:extLst>
          </p:cNvPr>
          <p:cNvCxnSpPr>
            <a:cxnSpLocks noChangeShapeType="1"/>
          </p:cNvCxnSpPr>
          <p:nvPr/>
        </p:nvCxnSpPr>
        <p:spPr bwMode="auto">
          <a:xfrm>
            <a:off x="12689775" y="5543166"/>
            <a:ext cx="0" cy="271462"/>
          </a:xfrm>
          <a:prstGeom prst="straightConnector1">
            <a:avLst/>
          </a:prstGeom>
          <a:noFill/>
          <a:ln w="38100" algn="ctr">
            <a:solidFill>
              <a:srgbClr val="464E51"/>
            </a:solidFill>
            <a:round/>
            <a:headEnd/>
            <a:tailEnd type="arrow" w="med" len="med"/>
          </a:ln>
        </p:spPr>
      </p:cxnSp>
      <p:sp>
        <p:nvSpPr>
          <p:cNvPr id="53" name="Textfeld 52">
            <a:extLst>
              <a:ext uri="{FF2B5EF4-FFF2-40B4-BE49-F238E27FC236}">
                <a16:creationId xmlns:a16="http://schemas.microsoft.com/office/drawing/2014/main" id="{268D2152-422F-4301-9343-E2B13C272351}"/>
              </a:ext>
            </a:extLst>
          </p:cNvPr>
          <p:cNvSpPr txBox="1"/>
          <p:nvPr/>
        </p:nvSpPr>
        <p:spPr>
          <a:xfrm>
            <a:off x="12923653" y="4298720"/>
            <a:ext cx="2244332" cy="646331"/>
          </a:xfrm>
          <a:prstGeom prst="rect">
            <a:avLst/>
          </a:prstGeom>
          <a:noFill/>
        </p:spPr>
        <p:txBody>
          <a:bodyPr wrap="none" rtlCol="0">
            <a:spAutoFit/>
          </a:bodyPr>
          <a:lstStyle/>
          <a:p>
            <a:r>
              <a:rPr lang="en-US" sz="1200" dirty="0">
                <a:solidFill>
                  <a:schemeClr val="tx1"/>
                </a:solidFill>
                <a:latin typeface="+mn-lt"/>
              </a:rPr>
              <a:t>Our Unique Value Proposition </a:t>
            </a:r>
            <a:br>
              <a:rPr lang="en-US" sz="1200" dirty="0">
                <a:solidFill>
                  <a:schemeClr val="tx1"/>
                </a:solidFill>
                <a:latin typeface="+mn-lt"/>
              </a:rPr>
            </a:br>
            <a:r>
              <a:rPr lang="en-US" sz="1200" dirty="0">
                <a:solidFill>
                  <a:schemeClr val="tx1"/>
                </a:solidFill>
                <a:latin typeface="+mn-lt"/>
              </a:rPr>
              <a:t>(from the Key Account point </a:t>
            </a:r>
            <a:br>
              <a:rPr lang="en-US" sz="1200" dirty="0">
                <a:solidFill>
                  <a:schemeClr val="tx1"/>
                </a:solidFill>
                <a:latin typeface="+mn-lt"/>
              </a:rPr>
            </a:br>
            <a:r>
              <a:rPr lang="en-US" sz="1200" dirty="0">
                <a:solidFill>
                  <a:schemeClr val="tx1"/>
                </a:solidFill>
                <a:latin typeface="+mn-lt"/>
              </a:rPr>
              <a:t>of view)</a:t>
            </a:r>
          </a:p>
        </p:txBody>
      </p:sp>
      <p:sp>
        <p:nvSpPr>
          <p:cNvPr id="54" name="Textfeld 53">
            <a:extLst>
              <a:ext uri="{FF2B5EF4-FFF2-40B4-BE49-F238E27FC236}">
                <a16:creationId xmlns:a16="http://schemas.microsoft.com/office/drawing/2014/main" id="{C6E252C4-B62B-4ADF-B9B3-B6CB57D2E53A}"/>
              </a:ext>
            </a:extLst>
          </p:cNvPr>
          <p:cNvSpPr txBox="1"/>
          <p:nvPr/>
        </p:nvSpPr>
        <p:spPr>
          <a:xfrm>
            <a:off x="12923653" y="5040122"/>
            <a:ext cx="1754006" cy="276999"/>
          </a:xfrm>
          <a:prstGeom prst="rect">
            <a:avLst/>
          </a:prstGeom>
          <a:noFill/>
        </p:spPr>
        <p:txBody>
          <a:bodyPr wrap="none" rtlCol="0">
            <a:spAutoFit/>
          </a:bodyPr>
          <a:lstStyle/>
          <a:p>
            <a:r>
              <a:rPr lang="en-US" sz="1200">
                <a:solidFill>
                  <a:schemeClr val="tx1"/>
                </a:solidFill>
                <a:latin typeface="+mn-lt"/>
              </a:rPr>
              <a:t>Adapt our performance</a:t>
            </a:r>
          </a:p>
        </p:txBody>
      </p:sp>
      <p:sp>
        <p:nvSpPr>
          <p:cNvPr id="55" name="Textfeld 54">
            <a:extLst>
              <a:ext uri="{FF2B5EF4-FFF2-40B4-BE49-F238E27FC236}">
                <a16:creationId xmlns:a16="http://schemas.microsoft.com/office/drawing/2014/main" id="{C84611CA-965A-4DFD-8516-C00751144B74}"/>
              </a:ext>
            </a:extLst>
          </p:cNvPr>
          <p:cNvSpPr txBox="1"/>
          <p:nvPr/>
        </p:nvSpPr>
        <p:spPr>
          <a:xfrm>
            <a:off x="12923653" y="5453214"/>
            <a:ext cx="2430474" cy="461665"/>
          </a:xfrm>
          <a:prstGeom prst="rect">
            <a:avLst/>
          </a:prstGeom>
          <a:noFill/>
        </p:spPr>
        <p:txBody>
          <a:bodyPr wrap="none" rtlCol="0">
            <a:spAutoFit/>
          </a:bodyPr>
          <a:lstStyle/>
          <a:p>
            <a:r>
              <a:rPr lang="en-US" sz="1200">
                <a:solidFill>
                  <a:schemeClr val="tx1"/>
                </a:solidFill>
                <a:latin typeface="+mn-lt"/>
              </a:rPr>
              <a:t>Influence the importantce for the </a:t>
            </a:r>
            <a:br>
              <a:rPr lang="en-US" sz="1200">
                <a:solidFill>
                  <a:schemeClr val="tx1"/>
                </a:solidFill>
                <a:latin typeface="+mn-lt"/>
              </a:rPr>
            </a:br>
            <a:r>
              <a:rPr lang="en-US" sz="1200">
                <a:solidFill>
                  <a:schemeClr val="tx1"/>
                </a:solidFill>
                <a:latin typeface="+mn-lt"/>
              </a:rPr>
              <a:t>Key Account </a:t>
            </a:r>
          </a:p>
        </p:txBody>
      </p:sp>
      <p:grpSp>
        <p:nvGrpSpPr>
          <p:cNvPr id="56" name="Gruppieren 55">
            <a:extLst>
              <a:ext uri="{FF2B5EF4-FFF2-40B4-BE49-F238E27FC236}">
                <a16:creationId xmlns:a16="http://schemas.microsoft.com/office/drawing/2014/main" id="{282846D7-4967-4055-BF85-01F89CDD4974}"/>
              </a:ext>
            </a:extLst>
          </p:cNvPr>
          <p:cNvGrpSpPr/>
          <p:nvPr/>
        </p:nvGrpSpPr>
        <p:grpSpPr>
          <a:xfrm>
            <a:off x="12587339" y="6065196"/>
            <a:ext cx="167932" cy="769446"/>
            <a:chOff x="-1152636" y="2141567"/>
            <a:chExt cx="180020" cy="855385"/>
          </a:xfrm>
        </p:grpSpPr>
        <p:cxnSp>
          <p:nvCxnSpPr>
            <p:cNvPr id="57" name="Gerade Verbindung 46">
              <a:extLst>
                <a:ext uri="{FF2B5EF4-FFF2-40B4-BE49-F238E27FC236}">
                  <a16:creationId xmlns:a16="http://schemas.microsoft.com/office/drawing/2014/main" id="{55F9F884-EDA1-4958-BA96-36C4CB26D3A4}"/>
                </a:ext>
              </a:extLst>
            </p:cNvPr>
            <p:cNvCxnSpPr/>
            <p:nvPr/>
          </p:nvCxnSpPr>
          <p:spPr bwMode="auto">
            <a:xfrm flipH="1">
              <a:off x="-1152636" y="2141567"/>
              <a:ext cx="90010" cy="495345"/>
            </a:xfrm>
            <a:prstGeom prst="line">
              <a:avLst/>
            </a:prstGeom>
            <a:solidFill>
              <a:schemeClr val="accent1"/>
            </a:solidFill>
            <a:ln w="38100" cap="flat" cmpd="sng" algn="ctr">
              <a:solidFill>
                <a:srgbClr val="FF5229"/>
              </a:solidFill>
              <a:prstDash val="solid"/>
              <a:round/>
              <a:headEnd type="none" w="med" len="med"/>
              <a:tailEnd type="none" w="med" len="med"/>
            </a:ln>
            <a:effectLst/>
          </p:spPr>
        </p:cxnSp>
        <p:cxnSp>
          <p:nvCxnSpPr>
            <p:cNvPr id="58" name="Gerade Verbindung 47">
              <a:extLst>
                <a:ext uri="{FF2B5EF4-FFF2-40B4-BE49-F238E27FC236}">
                  <a16:creationId xmlns:a16="http://schemas.microsoft.com/office/drawing/2014/main" id="{2246E146-6A3D-4C16-BE1F-A2F51B6115BD}"/>
                </a:ext>
              </a:extLst>
            </p:cNvPr>
            <p:cNvCxnSpPr/>
            <p:nvPr/>
          </p:nvCxnSpPr>
          <p:spPr bwMode="auto">
            <a:xfrm flipV="1">
              <a:off x="-1116632" y="2276872"/>
              <a:ext cx="144016" cy="720080"/>
            </a:xfrm>
            <a:prstGeom prst="line">
              <a:avLst/>
            </a:prstGeom>
            <a:solidFill>
              <a:schemeClr val="accent1"/>
            </a:solidFill>
            <a:ln w="38100" cap="flat" cmpd="sng" algn="ctr">
              <a:solidFill>
                <a:srgbClr val="FF5229"/>
              </a:solidFill>
              <a:prstDash val="solid"/>
              <a:round/>
              <a:headEnd type="triangle" w="med" len="med"/>
              <a:tailEnd type="none" w="med" len="med"/>
            </a:ln>
            <a:effectLst/>
          </p:spPr>
        </p:cxnSp>
        <p:cxnSp>
          <p:nvCxnSpPr>
            <p:cNvPr id="59" name="Gerade Verbindung 48">
              <a:extLst>
                <a:ext uri="{FF2B5EF4-FFF2-40B4-BE49-F238E27FC236}">
                  <a16:creationId xmlns:a16="http://schemas.microsoft.com/office/drawing/2014/main" id="{A32CD294-AF6D-4100-868F-96314413E79B}"/>
                </a:ext>
              </a:extLst>
            </p:cNvPr>
            <p:cNvCxnSpPr/>
            <p:nvPr/>
          </p:nvCxnSpPr>
          <p:spPr bwMode="auto">
            <a:xfrm flipV="1">
              <a:off x="-1152636" y="2276872"/>
              <a:ext cx="180020" cy="360040"/>
            </a:xfrm>
            <a:prstGeom prst="line">
              <a:avLst/>
            </a:prstGeom>
            <a:solidFill>
              <a:schemeClr val="accent1"/>
            </a:solidFill>
            <a:ln w="38100" cap="flat" cmpd="sng" algn="ctr">
              <a:solidFill>
                <a:srgbClr val="FF5229"/>
              </a:solidFill>
              <a:prstDash val="solid"/>
              <a:round/>
              <a:headEnd type="none" w="med" len="med"/>
              <a:tailEnd type="none" w="med" len="med"/>
            </a:ln>
            <a:effectLst/>
          </p:spPr>
        </p:cxnSp>
      </p:grpSp>
      <p:sp>
        <p:nvSpPr>
          <p:cNvPr id="60" name="Textfeld 59">
            <a:extLst>
              <a:ext uri="{FF2B5EF4-FFF2-40B4-BE49-F238E27FC236}">
                <a16:creationId xmlns:a16="http://schemas.microsoft.com/office/drawing/2014/main" id="{B17AB0D0-A79D-488D-8F65-1C78A0D2420F}"/>
              </a:ext>
            </a:extLst>
          </p:cNvPr>
          <p:cNvSpPr txBox="1"/>
          <p:nvPr/>
        </p:nvSpPr>
        <p:spPr>
          <a:xfrm>
            <a:off x="12923653" y="6087230"/>
            <a:ext cx="2461379" cy="276999"/>
          </a:xfrm>
          <a:prstGeom prst="rect">
            <a:avLst/>
          </a:prstGeom>
          <a:noFill/>
        </p:spPr>
        <p:txBody>
          <a:bodyPr wrap="none" rtlCol="0">
            <a:spAutoFit/>
          </a:bodyPr>
          <a:lstStyle/>
          <a:p>
            <a:r>
              <a:rPr lang="en-US" sz="1200" dirty="0">
                <a:solidFill>
                  <a:schemeClr val="tx1"/>
                </a:solidFill>
                <a:latin typeface="+mn-lt"/>
              </a:rPr>
              <a:t>Critical point. We need to solve it!</a:t>
            </a:r>
          </a:p>
        </p:txBody>
      </p:sp>
      <p:sp>
        <p:nvSpPr>
          <p:cNvPr id="5" name="Textfeld 4">
            <a:extLst>
              <a:ext uri="{FF2B5EF4-FFF2-40B4-BE49-F238E27FC236}">
                <a16:creationId xmlns:a16="http://schemas.microsoft.com/office/drawing/2014/main" id="{201BF960-7FE4-27AD-24AD-6E45350C920C}"/>
              </a:ext>
            </a:extLst>
          </p:cNvPr>
          <p:cNvSpPr txBox="1"/>
          <p:nvPr/>
        </p:nvSpPr>
        <p:spPr>
          <a:xfrm>
            <a:off x="9160894" y="1196548"/>
            <a:ext cx="2520277" cy="276999"/>
          </a:xfrm>
          <a:prstGeom prst="rect">
            <a:avLst/>
          </a:prstGeom>
          <a:noFill/>
        </p:spPr>
        <p:txBody>
          <a:bodyPr wrap="square" rtlCol="0">
            <a:spAutoFit/>
          </a:bodyPr>
          <a:lstStyle/>
          <a:p>
            <a:pPr algn="l"/>
            <a:r>
              <a:rPr lang="de-DE" sz="1200" b="1" dirty="0">
                <a:solidFill>
                  <a:srgbClr val="FF5229"/>
                </a:solidFill>
                <a:latin typeface="+mn-lt"/>
                <a:cs typeface="Calibri" panose="020F0502020204030204" pitchFamily="34" charset="0"/>
              </a:rPr>
              <a:t>UVP</a:t>
            </a:r>
            <a:r>
              <a:rPr lang="de-DE" sz="1200" dirty="0">
                <a:solidFill>
                  <a:schemeClr val="tx1"/>
                </a:solidFill>
                <a:latin typeface="+mn-lt"/>
                <a:cs typeface="Calibri" panose="020F0502020204030204" pitchFamily="34" charset="0"/>
              </a:rPr>
              <a:t> = Unique Value Proposition</a:t>
            </a:r>
          </a:p>
        </p:txBody>
      </p:sp>
      <p:sp>
        <p:nvSpPr>
          <p:cNvPr id="6" name="Rechteck 5">
            <a:extLst>
              <a:ext uri="{FF2B5EF4-FFF2-40B4-BE49-F238E27FC236}">
                <a16:creationId xmlns:a16="http://schemas.microsoft.com/office/drawing/2014/main" id="{FD6A5C97-05A1-6A4B-7648-51EDB1E225B8}"/>
              </a:ext>
            </a:extLst>
          </p:cNvPr>
          <p:cNvSpPr/>
          <p:nvPr/>
        </p:nvSpPr>
        <p:spPr bwMode="auto">
          <a:xfrm>
            <a:off x="12270736" y="-6118"/>
            <a:ext cx="3168352" cy="115200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Use in customer meetings
</a:t>
            </a:r>
            <a:r>
              <a:rPr lang="en-US" sz="1200" dirty="0">
                <a:solidFill>
                  <a:schemeClr val="tx1"/>
                </a:solidFill>
                <a:latin typeface="+mn-lt"/>
              </a:rPr>
              <a:t>You could also work on the slide (without competition) directly with the key account!</a:t>
            </a:r>
            <a:endParaRPr lang="de-DE" sz="1200" dirty="0">
              <a:solidFill>
                <a:schemeClr val="tx1"/>
              </a:solidFill>
              <a:highlight>
                <a:srgbClr val="FFFF00"/>
              </a:highlight>
              <a:latin typeface="+mn-lt"/>
            </a:endParaRPr>
          </a:p>
        </p:txBody>
      </p:sp>
      <p:sp>
        <p:nvSpPr>
          <p:cNvPr id="7" name="Fußzeilenplatzhalter 6">
            <a:extLst>
              <a:ext uri="{FF2B5EF4-FFF2-40B4-BE49-F238E27FC236}">
                <a16:creationId xmlns:a16="http://schemas.microsoft.com/office/drawing/2014/main" id="{AEB0B32B-C62E-9286-75C5-116F6F2B2799}"/>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8" name="Foliennummernplatzhalter 7">
            <a:extLst>
              <a:ext uri="{FF2B5EF4-FFF2-40B4-BE49-F238E27FC236}">
                <a16:creationId xmlns:a16="http://schemas.microsoft.com/office/drawing/2014/main" id="{D556AB08-3BDA-D6F2-959A-040846D0D76A}"/>
              </a:ext>
            </a:extLst>
          </p:cNvPr>
          <p:cNvSpPr>
            <a:spLocks noGrp="1"/>
          </p:cNvSpPr>
          <p:nvPr>
            <p:ph type="sldNum" sz="quarter" idx="11"/>
          </p:nvPr>
        </p:nvSpPr>
        <p:spPr/>
        <p:txBody>
          <a:bodyPr/>
          <a:lstStyle/>
          <a:p>
            <a:fld id="{31D0D8A1-E263-4FBF-9BF3-AA3869F8EB11}" type="slidenum">
              <a:rPr lang="de-DE" smtClean="0"/>
              <a:pPr/>
              <a:t>7</a:t>
            </a:fld>
            <a:endParaRPr lang="de-DE" dirty="0">
              <a:latin typeface="+mn-lt"/>
            </a:endParaRPr>
          </a:p>
        </p:txBody>
      </p:sp>
    </p:spTree>
    <p:extLst>
      <p:ext uri="{BB962C8B-B14F-4D97-AF65-F5344CB8AC3E}">
        <p14:creationId xmlns:p14="http://schemas.microsoft.com/office/powerpoint/2010/main" val="488047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Chart bld="series"/>
        </p:bldSub>
      </p:bldGraphic>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B5343-1F38-45D6-A37E-2910DF04ACA6}"/>
              </a:ext>
            </a:extLst>
          </p:cNvPr>
          <p:cNvSpPr>
            <a:spLocks noGrp="1"/>
          </p:cNvSpPr>
          <p:nvPr>
            <p:ph type="title"/>
          </p:nvPr>
        </p:nvSpPr>
        <p:spPr/>
        <p:txBody>
          <a:bodyPr/>
          <a:lstStyle/>
          <a:p>
            <a:r>
              <a:rPr lang="en-US" dirty="0"/>
              <a:t>2| Top locations, purchasing volume, potentials
</a:t>
            </a:r>
          </a:p>
        </p:txBody>
      </p:sp>
      <p:graphicFrame>
        <p:nvGraphicFramePr>
          <p:cNvPr id="8" name="Tabelle 7">
            <a:extLst>
              <a:ext uri="{FF2B5EF4-FFF2-40B4-BE49-F238E27FC236}">
                <a16:creationId xmlns:a16="http://schemas.microsoft.com/office/drawing/2014/main" id="{65677B18-92B8-4B26-AB9F-BCC8A5659208}"/>
              </a:ext>
            </a:extLst>
          </p:cNvPr>
          <p:cNvGraphicFramePr>
            <a:graphicFrameLocks noGrp="1"/>
          </p:cNvGraphicFramePr>
          <p:nvPr>
            <p:extLst>
              <p:ext uri="{D42A27DB-BD31-4B8C-83A1-F6EECF244321}">
                <p14:modId xmlns:p14="http://schemas.microsoft.com/office/powerpoint/2010/main" val="2590110765"/>
              </p:ext>
            </p:extLst>
          </p:nvPr>
        </p:nvGraphicFramePr>
        <p:xfrm>
          <a:off x="335357" y="1269648"/>
          <a:ext cx="11449274" cy="371219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83730">
                  <a:extLst>
                    <a:ext uri="{9D8B030D-6E8A-4147-A177-3AD203B41FA5}">
                      <a16:colId xmlns:a16="http://schemas.microsoft.com/office/drawing/2014/main" val="20000"/>
                    </a:ext>
                  </a:extLst>
                </a:gridCol>
                <a:gridCol w="1312617">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gridCol w="1782198">
                  <a:extLst>
                    <a:ext uri="{9D8B030D-6E8A-4147-A177-3AD203B41FA5}">
                      <a16:colId xmlns:a16="http://schemas.microsoft.com/office/drawing/2014/main" val="20004"/>
                    </a:ext>
                  </a:extLst>
                </a:gridCol>
                <a:gridCol w="1782198">
                  <a:extLst>
                    <a:ext uri="{9D8B030D-6E8A-4147-A177-3AD203B41FA5}">
                      <a16:colId xmlns:a16="http://schemas.microsoft.com/office/drawing/2014/main" val="20005"/>
                    </a:ext>
                  </a:extLst>
                </a:gridCol>
                <a:gridCol w="1224135">
                  <a:extLst>
                    <a:ext uri="{9D8B030D-6E8A-4147-A177-3AD203B41FA5}">
                      <a16:colId xmlns:a16="http://schemas.microsoft.com/office/drawing/2014/main" val="3484798887"/>
                    </a:ext>
                  </a:extLst>
                </a:gridCol>
              </a:tblGrid>
              <a:tr h="681633">
                <a:tc>
                  <a:txBody>
                    <a:bodyPr/>
                    <a:lstStyle/>
                    <a:p>
                      <a:r>
                        <a:rPr lang="en-US" sz="1200" b="1" noProof="0" dirty="0">
                          <a:solidFill>
                            <a:schemeClr val="bg1"/>
                          </a:solidFill>
                          <a:latin typeface="+mj-lt"/>
                        </a:rPr>
                        <a:t>Site of the Key Account</a:t>
                      </a:r>
                    </a:p>
                  </a:txBody>
                  <a:tcPr marT="45712" marB="45712" anchor="b">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j-lt"/>
                        </a:rPr>
                        <a:t>Addressable purchasing</a:t>
                      </a:r>
                      <a:br>
                        <a:rPr lang="en-US" sz="1200" b="1" noProof="0" dirty="0">
                          <a:solidFill>
                            <a:schemeClr val="bg1"/>
                          </a:solidFill>
                          <a:latin typeface="+mj-lt"/>
                        </a:rPr>
                      </a:br>
                      <a:r>
                        <a:rPr lang="en-US" sz="1200" b="1" noProof="0" dirty="0">
                          <a:solidFill>
                            <a:schemeClr val="bg1"/>
                          </a:solidFill>
                          <a:latin typeface="+mj-lt"/>
                        </a:rPr>
                        <a:t>volume in M€ (2026)</a:t>
                      </a: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j-lt"/>
                        </a:rPr>
                        <a:t>Product 1</a:t>
                      </a:r>
                      <a:br>
                        <a:rPr lang="en-US" sz="1200" b="1" noProof="0" dirty="0">
                          <a:solidFill>
                            <a:schemeClr val="bg1"/>
                          </a:solidFill>
                          <a:latin typeface="+mj-lt"/>
                        </a:rPr>
                      </a:br>
                      <a:r>
                        <a:rPr lang="en-US" sz="1200" b="1" noProof="0" dirty="0">
                          <a:solidFill>
                            <a:schemeClr val="bg1"/>
                          </a:solidFill>
                          <a:latin typeface="+mj-lt"/>
                        </a:rPr>
                        <a:t>Sales 2026 in € m</a:t>
                      </a: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Product 2</a:t>
                      </a:r>
                      <a:br>
                        <a:rPr lang="en-US" sz="1200" b="1" kern="1200" noProof="0" dirty="0">
                          <a:solidFill>
                            <a:schemeClr val="bg1"/>
                          </a:solidFill>
                          <a:latin typeface="+mn-lt"/>
                          <a:ea typeface="+mn-ea"/>
                          <a:cs typeface="+mn-cs"/>
                        </a:rPr>
                      </a:br>
                      <a:r>
                        <a:rPr lang="en-US" sz="1200" b="1" kern="1200" noProof="0" dirty="0">
                          <a:solidFill>
                            <a:schemeClr val="bg1"/>
                          </a:solidFill>
                          <a:latin typeface="+mn-lt"/>
                          <a:ea typeface="+mn-ea"/>
                          <a:cs typeface="+mn-cs"/>
                        </a:rPr>
                        <a:t>Sales 2026 in € m</a:t>
                      </a:r>
                      <a:endParaRPr lang="en-US" sz="1200" b="1" kern="1200" noProof="0" dirty="0">
                        <a:solidFill>
                          <a:schemeClr val="bg1"/>
                        </a:solidFill>
                        <a:latin typeface="+mj-lt"/>
                        <a:ea typeface="+mn-ea"/>
                        <a:cs typeface="+mn-cs"/>
                      </a:endParaRP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Product 3</a:t>
                      </a:r>
                      <a:br>
                        <a:rPr lang="en-US" sz="1200" b="1" kern="1200" noProof="0" dirty="0">
                          <a:solidFill>
                            <a:schemeClr val="bg1"/>
                          </a:solidFill>
                          <a:latin typeface="+mn-lt"/>
                          <a:ea typeface="+mn-ea"/>
                          <a:cs typeface="+mn-cs"/>
                        </a:rPr>
                      </a:br>
                      <a:r>
                        <a:rPr lang="en-US" sz="1200" b="1" kern="1200" noProof="0" dirty="0">
                          <a:solidFill>
                            <a:schemeClr val="bg1"/>
                          </a:solidFill>
                          <a:latin typeface="+mn-lt"/>
                          <a:ea typeface="+mn-ea"/>
                          <a:cs typeface="+mn-cs"/>
                        </a:rPr>
                        <a:t>Sales 2026 in € m</a:t>
                      </a:r>
                      <a:endParaRPr lang="en-US" sz="1200" b="1" kern="1200" noProof="0" dirty="0">
                        <a:solidFill>
                          <a:schemeClr val="bg1"/>
                        </a:solidFill>
                        <a:latin typeface="+mj-lt"/>
                        <a:ea typeface="+mn-ea"/>
                        <a:cs typeface="+mn-cs"/>
                      </a:endParaRP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bg1"/>
                          </a:solidFill>
                          <a:latin typeface="+mn-lt"/>
                          <a:ea typeface="+mn-ea"/>
                          <a:cs typeface="+mn-cs"/>
                        </a:rPr>
                        <a:t>Product 4</a:t>
                      </a:r>
                      <a:br>
                        <a:rPr lang="en-US" sz="1200" b="1" kern="1200" noProof="0" dirty="0">
                          <a:solidFill>
                            <a:schemeClr val="bg1"/>
                          </a:solidFill>
                          <a:latin typeface="+mn-lt"/>
                          <a:ea typeface="+mn-ea"/>
                          <a:cs typeface="+mn-cs"/>
                        </a:rPr>
                      </a:br>
                      <a:r>
                        <a:rPr lang="en-US" sz="1200" b="1" kern="1200" noProof="0" dirty="0">
                          <a:solidFill>
                            <a:schemeClr val="bg1"/>
                          </a:solidFill>
                          <a:latin typeface="+mn-lt"/>
                          <a:ea typeface="+mn-ea"/>
                          <a:cs typeface="+mn-cs"/>
                        </a:rPr>
                        <a:t>Sales 2026 in € m</a:t>
                      </a:r>
                      <a:endParaRPr lang="en-US" sz="1200" b="1" kern="1200" noProof="0" dirty="0">
                        <a:solidFill>
                          <a:schemeClr val="bg1"/>
                        </a:solidFill>
                        <a:latin typeface="+mj-lt"/>
                        <a:ea typeface="+mn-ea"/>
                        <a:cs typeface="+mn-cs"/>
                      </a:endParaRPr>
                    </a:p>
                  </a:txBody>
                  <a:tcPr marT="45712" marB="45712"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rgbClr val="000000"/>
                          </a:solidFill>
                          <a:latin typeface="+mj-lt"/>
                        </a:rPr>
                        <a:t>Total</a:t>
                      </a:r>
                    </a:p>
                  </a:txBody>
                  <a:tcPr marT="45712" marB="45712" anchor="b">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925">
                <a:tc>
                  <a:txBody>
                    <a:bodyPr/>
                    <a:lstStyle/>
                    <a:p>
                      <a:r>
                        <a:rPr lang="en-US" sz="1200" b="0" noProof="0" dirty="0">
                          <a:solidFill>
                            <a:schemeClr val="accent4"/>
                          </a:solidFill>
                          <a:latin typeface="+mj-lt"/>
                        </a:rPr>
                        <a:t>Paris</a:t>
                      </a: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r>
                        <a:rPr lang="en-US" sz="1200" b="0" noProof="0" dirty="0">
                          <a:solidFill>
                            <a:schemeClr val="accent4"/>
                          </a:solidFill>
                          <a:latin typeface="+mj-lt"/>
                        </a:rPr>
                        <a:t>2,5</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b="0" noProof="0" dirty="0">
                          <a:solidFill>
                            <a:schemeClr val="accent4"/>
                          </a:solidFill>
                          <a:latin typeface="+mj-lt"/>
                        </a:rPr>
                        <a:t>0,3 (+)</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b="0" noProof="0">
                          <a:solidFill>
                            <a:schemeClr val="accent4"/>
                          </a:solidFill>
                          <a:latin typeface="+mj-lt"/>
                        </a:rPr>
                        <a:t>0,15 (-)</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b="0" noProof="0" dirty="0">
                          <a:solidFill>
                            <a:schemeClr val="accent4"/>
                          </a:solidFill>
                          <a:latin typeface="+mj-lt"/>
                        </a:rPr>
                        <a:t>0,05 (++)</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b="0" noProof="0">
                          <a:solidFill>
                            <a:srgbClr val="000000"/>
                          </a:solidFill>
                          <a:latin typeface="+mj-lt"/>
                        </a:rPr>
                        <a:t>xx</a:t>
                      </a: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925">
                <a:tc>
                  <a:txBody>
                    <a:bodyPr/>
                    <a:lstStyle/>
                    <a:p>
                      <a:endParaRPr lang="en-US" sz="1200" b="0" noProof="0" dirty="0">
                        <a:solidFill>
                          <a:schemeClr val="accent4"/>
                        </a:solidFill>
                        <a:latin typeface="+mj-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925">
                <a:tc>
                  <a:txBody>
                    <a:bodyPr/>
                    <a:lstStyle/>
                    <a:p>
                      <a:endParaRPr lang="en-US" sz="1200" b="0" noProof="0" dirty="0">
                        <a:solidFill>
                          <a:schemeClr val="accent4"/>
                        </a:solidFill>
                        <a:latin typeface="+mj-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925">
                <a:tc>
                  <a:txBody>
                    <a:bodyPr/>
                    <a:lstStyle/>
                    <a:p>
                      <a:endParaRPr lang="en-US" sz="1200" b="0" noProof="0">
                        <a:solidFill>
                          <a:schemeClr val="accent4"/>
                        </a:solidFill>
                        <a:latin typeface="+mj-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8925">
                <a:tc>
                  <a:txBody>
                    <a:bodyPr/>
                    <a:lstStyle/>
                    <a:p>
                      <a:endParaRPr lang="en-US" sz="1200" b="0" noProof="0">
                        <a:solidFill>
                          <a:schemeClr val="accent4"/>
                        </a:solidFill>
                        <a:latin typeface="+mj-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372076"/>
                  </a:ext>
                </a:extLst>
              </a:tr>
              <a:tr h="288925">
                <a:tc>
                  <a:txBody>
                    <a:bodyPr/>
                    <a:lstStyle/>
                    <a:p>
                      <a:endParaRPr lang="en-US" sz="1200" b="0" noProof="0">
                        <a:solidFill>
                          <a:schemeClr val="accent4"/>
                        </a:solidFill>
                        <a:latin typeface="+mj-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29829"/>
                  </a:ext>
                </a:extLst>
              </a:tr>
              <a:tr h="288925">
                <a:tc>
                  <a:txBody>
                    <a:bodyPr/>
                    <a:lstStyle/>
                    <a:p>
                      <a:endParaRPr lang="en-US" sz="1200" b="0" noProof="0">
                        <a:solidFill>
                          <a:schemeClr val="accent4"/>
                        </a:solidFill>
                        <a:latin typeface="+mj-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1649139"/>
                  </a:ext>
                </a:extLst>
              </a:tr>
              <a:tr h="288925">
                <a:tc>
                  <a:txBody>
                    <a:bodyPr/>
                    <a:lstStyle/>
                    <a:p>
                      <a:endParaRPr lang="en-US" sz="1200" b="0" noProof="0">
                        <a:solidFill>
                          <a:schemeClr val="accent4"/>
                        </a:solidFill>
                        <a:latin typeface="+mj-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641301"/>
                  </a:ext>
                </a:extLst>
              </a:tr>
              <a:tr h="288925">
                <a:tc>
                  <a:txBody>
                    <a:bodyPr/>
                    <a:lstStyle/>
                    <a:p>
                      <a:endParaRPr lang="en-US" sz="1200" b="0" noProof="0">
                        <a:solidFill>
                          <a:schemeClr val="accent4"/>
                        </a:solidFill>
                        <a:latin typeface="+mj-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r"/>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en-US" sz="1200" b="0" noProof="0" dirty="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6715096"/>
                  </a:ext>
                </a:extLst>
              </a:tr>
              <a:tr h="288925">
                <a:tc>
                  <a:txBody>
                    <a:bodyPr/>
                    <a:lstStyle/>
                    <a:p>
                      <a:pPr algn="r"/>
                      <a:r>
                        <a:rPr lang="en-US" sz="1200" b="1" noProof="0">
                          <a:solidFill>
                            <a:schemeClr val="accent4"/>
                          </a:solidFill>
                          <a:latin typeface="+mj-lt"/>
                        </a:rPr>
                        <a:t>Total</a:t>
                      </a: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0" noProof="0">
                          <a:solidFill>
                            <a:schemeClr val="accent4"/>
                          </a:solidFill>
                          <a:latin typeface="+mj-lt"/>
                        </a:rPr>
                        <a:t>Xx</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noProof="0">
                          <a:solidFill>
                            <a:schemeClr val="accent4"/>
                          </a:solidFill>
                          <a:latin typeface="+mj-lt"/>
                        </a:rPr>
                        <a:t>Xx</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noProof="0">
                          <a:solidFill>
                            <a:schemeClr val="accent4"/>
                          </a:solidFill>
                          <a:latin typeface="+mj-lt"/>
                        </a:rPr>
                        <a:t>Xx</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noProof="0" dirty="0" err="1">
                          <a:solidFill>
                            <a:schemeClr val="accent4"/>
                          </a:solidFill>
                          <a:latin typeface="+mj-lt"/>
                        </a:rPr>
                        <a:t>Xx</a:t>
                      </a:r>
                      <a:endParaRPr lang="en-US" sz="1200" b="0" noProof="0" dirty="0">
                        <a:solidFill>
                          <a:schemeClr val="accent4"/>
                        </a:solidFill>
                        <a:latin typeface="+mj-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noProof="0" dirty="0">
                          <a:solidFill>
                            <a:schemeClr val="accent4"/>
                          </a:solidFill>
                          <a:latin typeface="+mj-lt"/>
                        </a:rPr>
                        <a:t>xx</a:t>
                      </a: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0" noProof="0" dirty="0">
                        <a:solidFill>
                          <a:srgbClr val="000000"/>
                        </a:solidFill>
                        <a:latin typeface="+mj-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075405"/>
                  </a:ext>
                </a:extLst>
              </a:tr>
            </a:tbl>
          </a:graphicData>
        </a:graphic>
      </p:graphicFrame>
      <p:sp>
        <p:nvSpPr>
          <p:cNvPr id="9" name="Textfeld 8">
            <a:extLst>
              <a:ext uri="{FF2B5EF4-FFF2-40B4-BE49-F238E27FC236}">
                <a16:creationId xmlns:a16="http://schemas.microsoft.com/office/drawing/2014/main" id="{28149D4F-98C2-48FA-8D2A-5A18295B0C96}"/>
              </a:ext>
            </a:extLst>
          </p:cNvPr>
          <p:cNvSpPr txBox="1"/>
          <p:nvPr/>
        </p:nvSpPr>
        <p:spPr>
          <a:xfrm>
            <a:off x="7608168" y="907348"/>
            <a:ext cx="4515980" cy="246221"/>
          </a:xfrm>
          <a:prstGeom prst="rect">
            <a:avLst/>
          </a:prstGeom>
          <a:noFill/>
        </p:spPr>
        <p:txBody>
          <a:bodyPr wrap="none" rtlCol="0">
            <a:spAutoFit/>
          </a:bodyPr>
          <a:lstStyle/>
          <a:p>
            <a:r>
              <a:rPr lang="en-US" sz="1000" dirty="0">
                <a:solidFill>
                  <a:schemeClr val="tx1"/>
                </a:solidFill>
                <a:latin typeface="+mn-lt"/>
              </a:rPr>
              <a:t>(++) strongly rising; (+) rising; (=) stable; (-) decreasing; (--) sharply declining</a:t>
            </a:r>
          </a:p>
        </p:txBody>
      </p:sp>
      <p:sp>
        <p:nvSpPr>
          <p:cNvPr id="14" name="Rechteck 13">
            <a:extLst>
              <a:ext uri="{FF2B5EF4-FFF2-40B4-BE49-F238E27FC236}">
                <a16:creationId xmlns:a16="http://schemas.microsoft.com/office/drawing/2014/main" id="{C1BCDB34-41B3-4E96-B749-B49396FCF452}"/>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
</a:t>
            </a:r>
            <a:r>
              <a:rPr lang="en-US" sz="1200" dirty="0">
                <a:solidFill>
                  <a:schemeClr val="tx1"/>
                </a:solidFill>
                <a:latin typeface="+mn-lt"/>
              </a:rPr>
              <a:t>Focus here on the most important locations, branches, plants or national companies of your key account.
</a:t>
            </a:r>
          </a:p>
          <a:p>
            <a:r>
              <a:rPr lang="en-US" sz="1200" dirty="0">
                <a:solidFill>
                  <a:schemeClr val="tx1"/>
                </a:solidFill>
                <a:latin typeface="+mn-lt"/>
              </a:rPr>
              <a:t>When it comes to products, many users focus on the most important products or product groups or services.
</a:t>
            </a:r>
          </a:p>
        </p:txBody>
      </p:sp>
      <p:sp>
        <p:nvSpPr>
          <p:cNvPr id="5" name="Textfeld 4">
            <a:extLst>
              <a:ext uri="{FF2B5EF4-FFF2-40B4-BE49-F238E27FC236}">
                <a16:creationId xmlns:a16="http://schemas.microsoft.com/office/drawing/2014/main" id="{BA2EE26D-FE66-9128-6593-AAB508CF647F}"/>
              </a:ext>
            </a:extLst>
          </p:cNvPr>
          <p:cNvSpPr txBox="1"/>
          <p:nvPr/>
        </p:nvSpPr>
        <p:spPr>
          <a:xfrm>
            <a:off x="335360" y="6012145"/>
            <a:ext cx="11521280" cy="581785"/>
          </a:xfrm>
          <a:prstGeom prst="rect">
            <a:avLst/>
          </a:prstGeom>
          <a:solidFill>
            <a:srgbClr val="FF5229"/>
          </a:solidFill>
          <a:ln>
            <a:noFill/>
          </a:ln>
          <a:effectLst>
            <a:outerShdw blurRad="50800" dist="38100" dir="2700000" algn="tl" rotWithShape="0">
              <a:prstClr val="black">
                <a:alpha val="40000"/>
              </a:prstClr>
            </a:outerShdw>
          </a:effectLst>
        </p:spPr>
        <p:txBody>
          <a:bodyPr wrap="square" rtlCol="0">
            <a:noAutofit/>
          </a:bodyPr>
          <a:lstStyle/>
          <a:p>
            <a:r>
              <a:rPr lang="en-US" sz="1200" b="1" dirty="0">
                <a:solidFill>
                  <a:schemeClr val="bg1"/>
                </a:solidFill>
                <a:latin typeface="+mn-lt"/>
              </a:rPr>
              <a:t>Conclusions: </a:t>
            </a:r>
            <a:r>
              <a:rPr lang="en-US" sz="1200" dirty="0">
                <a:solidFill>
                  <a:schemeClr val="bg1"/>
                </a:solidFill>
                <a:latin typeface="+mn-lt"/>
              </a:rPr>
              <a:t>Chances and risks as derived out of the analysis</a:t>
            </a:r>
          </a:p>
          <a:p>
            <a:r>
              <a:rPr lang="de-DE" sz="1200" dirty="0" err="1">
                <a:solidFill>
                  <a:schemeClr val="bg1"/>
                </a:solidFill>
                <a:latin typeface="+mn-lt"/>
              </a:rPr>
              <a:t>Xx</a:t>
            </a:r>
            <a:endParaRPr lang="de-DE" sz="1200" dirty="0">
              <a:solidFill>
                <a:schemeClr val="bg1"/>
              </a:solidFill>
              <a:latin typeface="+mn-lt"/>
            </a:endParaRPr>
          </a:p>
        </p:txBody>
      </p:sp>
      <p:sp>
        <p:nvSpPr>
          <p:cNvPr id="6" name="Fußzeilenplatzhalter 5">
            <a:extLst>
              <a:ext uri="{FF2B5EF4-FFF2-40B4-BE49-F238E27FC236}">
                <a16:creationId xmlns:a16="http://schemas.microsoft.com/office/drawing/2014/main" id="{5666F9C8-0541-D05E-E51E-6A3361199898}"/>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7" name="Foliennummernplatzhalter 6">
            <a:extLst>
              <a:ext uri="{FF2B5EF4-FFF2-40B4-BE49-F238E27FC236}">
                <a16:creationId xmlns:a16="http://schemas.microsoft.com/office/drawing/2014/main" id="{E6A76B31-B4BC-BD56-5AF5-CA46AFA29A5D}"/>
              </a:ext>
            </a:extLst>
          </p:cNvPr>
          <p:cNvSpPr>
            <a:spLocks noGrp="1"/>
          </p:cNvSpPr>
          <p:nvPr>
            <p:ph type="sldNum" sz="quarter" idx="11"/>
          </p:nvPr>
        </p:nvSpPr>
        <p:spPr/>
        <p:txBody>
          <a:bodyPr/>
          <a:lstStyle/>
          <a:p>
            <a:fld id="{31D0D8A1-E263-4FBF-9BF3-AA3869F8EB11}" type="slidenum">
              <a:rPr lang="de-DE" smtClean="0"/>
              <a:pPr/>
              <a:t>8</a:t>
            </a:fld>
            <a:endParaRPr lang="de-DE" dirty="0">
              <a:latin typeface="+mn-lt"/>
            </a:endParaRPr>
          </a:p>
        </p:txBody>
      </p:sp>
    </p:spTree>
    <p:extLst>
      <p:ext uri="{BB962C8B-B14F-4D97-AF65-F5344CB8AC3E}">
        <p14:creationId xmlns:p14="http://schemas.microsoft.com/office/powerpoint/2010/main" val="1364032986"/>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dirty="0"/>
              <a:t>Analysis: Current contract and successes / failures of the past</a:t>
            </a:r>
          </a:p>
        </p:txBody>
      </p:sp>
      <p:graphicFrame>
        <p:nvGraphicFramePr>
          <p:cNvPr id="6" name="Tabelle 5"/>
          <p:cNvGraphicFramePr>
            <a:graphicFrameLocks noGrp="1"/>
          </p:cNvGraphicFramePr>
          <p:nvPr>
            <p:extLst>
              <p:ext uri="{D42A27DB-BD31-4B8C-83A1-F6EECF244321}">
                <p14:modId xmlns:p14="http://schemas.microsoft.com/office/powerpoint/2010/main" val="3019965732"/>
              </p:ext>
            </p:extLst>
          </p:nvPr>
        </p:nvGraphicFramePr>
        <p:xfrm>
          <a:off x="350048" y="1268760"/>
          <a:ext cx="11506592" cy="290054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96850">
                  <a:extLst>
                    <a:ext uri="{9D8B030D-6E8A-4147-A177-3AD203B41FA5}">
                      <a16:colId xmlns:a16="http://schemas.microsoft.com/office/drawing/2014/main" val="20000"/>
                    </a:ext>
                  </a:extLst>
                </a:gridCol>
                <a:gridCol w="924986">
                  <a:extLst>
                    <a:ext uri="{9D8B030D-6E8A-4147-A177-3AD203B41FA5}">
                      <a16:colId xmlns:a16="http://schemas.microsoft.com/office/drawing/2014/main" val="20001"/>
                    </a:ext>
                  </a:extLst>
                </a:gridCol>
                <a:gridCol w="1132679">
                  <a:extLst>
                    <a:ext uri="{9D8B030D-6E8A-4147-A177-3AD203B41FA5}">
                      <a16:colId xmlns:a16="http://schemas.microsoft.com/office/drawing/2014/main" val="20002"/>
                    </a:ext>
                  </a:extLst>
                </a:gridCol>
                <a:gridCol w="1160334">
                  <a:extLst>
                    <a:ext uri="{9D8B030D-6E8A-4147-A177-3AD203B41FA5}">
                      <a16:colId xmlns:a16="http://schemas.microsoft.com/office/drawing/2014/main" val="20003"/>
                    </a:ext>
                  </a:extLst>
                </a:gridCol>
                <a:gridCol w="2610747">
                  <a:extLst>
                    <a:ext uri="{9D8B030D-6E8A-4147-A177-3AD203B41FA5}">
                      <a16:colId xmlns:a16="http://schemas.microsoft.com/office/drawing/2014/main" val="20005"/>
                    </a:ext>
                  </a:extLst>
                </a:gridCol>
                <a:gridCol w="1740498">
                  <a:extLst>
                    <a:ext uri="{9D8B030D-6E8A-4147-A177-3AD203B41FA5}">
                      <a16:colId xmlns:a16="http://schemas.microsoft.com/office/drawing/2014/main" val="20006"/>
                    </a:ext>
                  </a:extLst>
                </a:gridCol>
                <a:gridCol w="1740498">
                  <a:extLst>
                    <a:ext uri="{9D8B030D-6E8A-4147-A177-3AD203B41FA5}">
                      <a16:colId xmlns:a16="http://schemas.microsoft.com/office/drawing/2014/main" val="762783045"/>
                    </a:ext>
                  </a:extLst>
                </a:gridCol>
              </a:tblGrid>
              <a:tr h="396221">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a:solidFill>
                            <a:schemeClr val="bg1"/>
                          </a:solidFill>
                          <a:latin typeface="+mn-lt"/>
                        </a:rPr>
                        <a:t>Key projects in the historical view (won bid / lost bid analysis)</a:t>
                      </a: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hMerge="1">
                  <a:txBody>
                    <a:bodyPr/>
                    <a:lstStyle/>
                    <a:p>
                      <a:endParaRPr lang="de-DE" sz="1000" dirty="0">
                        <a:solidFill>
                          <a:schemeClr val="bg1"/>
                        </a:solidFill>
                      </a:endParaRPr>
                    </a:p>
                  </a:txBody>
                  <a:tcPr marT="45712" marB="45712">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endParaRPr lang="de-DE" sz="1000" dirty="0">
                        <a:solidFill>
                          <a:schemeClr val="bg1"/>
                        </a:solidFill>
                      </a:endParaRPr>
                    </a:p>
                  </a:txBody>
                  <a:tcPr marT="45712" marB="45712">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endParaRPr lang="de-DE" sz="1000" dirty="0">
                        <a:solidFill>
                          <a:schemeClr val="bg1"/>
                        </a:solidFill>
                      </a:endParaRPr>
                    </a:p>
                  </a:txBody>
                  <a:tcPr marT="45712" marB="45712">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endParaRPr lang="de-DE" sz="1000" dirty="0">
                        <a:solidFill>
                          <a:schemeClr val="bg1"/>
                        </a:solidFill>
                      </a:endParaRPr>
                    </a:p>
                  </a:txBody>
                  <a:tcPr marT="45712" marB="45712">
                    <a:lnL w="12700" cap="flat" cmpd="sng" algn="ctr">
                      <a:no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endParaRPr lang="de-DE" sz="1000" dirty="0">
                        <a:solidFill>
                          <a:schemeClr val="bg1"/>
                        </a:solidFill>
                      </a:endParaRPr>
                    </a:p>
                  </a:txBody>
                  <a:tcPr marT="45712" marB="45712">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9B9B9B"/>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noProof="0" dirty="0">
                        <a:solidFill>
                          <a:schemeClr val="tx1"/>
                        </a:solidFill>
                      </a:endParaRPr>
                    </a:p>
                  </a:txBody>
                  <a:tcPr marT="45712" marB="4571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96221">
                <a:tc>
                  <a:txBody>
                    <a:bodyPr/>
                    <a:lstStyle/>
                    <a:p>
                      <a:r>
                        <a:rPr lang="en-US" sz="1200" b="1" noProof="0" dirty="0">
                          <a:solidFill>
                            <a:schemeClr val="bg1"/>
                          </a:solidFill>
                          <a:latin typeface="+mn-lt"/>
                        </a:rPr>
                        <a:t>Opportunity</a:t>
                      </a:r>
                    </a:p>
                  </a:txBody>
                  <a:tcPr marT="45699" marB="45699">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n-lt"/>
                        </a:rPr>
                        <a:t>Time</a:t>
                      </a:r>
                    </a:p>
                  </a:txBody>
                  <a:tcPr marT="45699" marB="45699">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n-lt"/>
                        </a:rPr>
                        <a:t>Value</a:t>
                      </a:r>
                    </a:p>
                  </a:txBody>
                  <a:tcPr marT="45699" marB="45699">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n-lt"/>
                        </a:rPr>
                        <a:t>Won / Lost</a:t>
                      </a:r>
                    </a:p>
                  </a:txBody>
                  <a:tcPr marT="45699" marB="45699">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n-lt"/>
                        </a:rPr>
                        <a:t>Reasons (customers</a:t>
                      </a:r>
                      <a:r>
                        <a:rPr lang="en-US" sz="1200" b="1" baseline="0" noProof="0" dirty="0">
                          <a:solidFill>
                            <a:schemeClr val="bg1"/>
                          </a:solidFill>
                          <a:latin typeface="+mn-lt"/>
                        </a:rPr>
                        <a:t> view ONLY!)</a:t>
                      </a:r>
                      <a:endParaRPr lang="en-US" sz="1200" b="1" noProof="0" dirty="0">
                        <a:solidFill>
                          <a:schemeClr val="bg1"/>
                        </a:solidFill>
                        <a:latin typeface="+mn-lt"/>
                      </a:endParaRPr>
                    </a:p>
                  </a:txBody>
                  <a:tcPr marT="45699" marB="45699">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n-lt"/>
                        </a:rPr>
                        <a:t>Competitor</a:t>
                      </a:r>
                    </a:p>
                  </a:txBody>
                  <a:tcPr marT="45699" marB="45699">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93133"/>
                    </a:solidFill>
                  </a:tcPr>
                </a:tc>
                <a:tc>
                  <a:txBody>
                    <a:bodyPr/>
                    <a:lstStyle/>
                    <a:p>
                      <a:r>
                        <a:rPr lang="en-US" sz="1200" b="1" noProof="0" dirty="0">
                          <a:solidFill>
                            <a:schemeClr val="bg1"/>
                          </a:solidFill>
                          <a:latin typeface="+mn-lt"/>
                        </a:rPr>
                        <a:t>Learnings</a:t>
                      </a:r>
                    </a:p>
                  </a:txBody>
                  <a:tcPr marT="45699" marB="45699">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0001"/>
                  </a:ext>
                </a:extLst>
              </a:tr>
              <a:tr h="548620">
                <a:tc>
                  <a:txBody>
                    <a:bodyPr/>
                    <a:lstStyle/>
                    <a:p>
                      <a:pPr algn="l">
                        <a:lnSpc>
                          <a:spcPct val="125000"/>
                        </a:lnSpc>
                        <a:spcAft>
                          <a:spcPts val="0"/>
                        </a:spcAft>
                      </a:pPr>
                      <a:r>
                        <a:rPr lang="en-US" sz="1200" dirty="0">
                          <a:solidFill>
                            <a:schemeClr val="accent4"/>
                          </a:solidFill>
                          <a:latin typeface="+mn-lt"/>
                          <a:ea typeface="Times New Roman"/>
                          <a:cs typeface="Times New Roman"/>
                        </a:rPr>
                        <a:t>Product xx</a:t>
                      </a:r>
                      <a:endParaRPr lang="de-DE" sz="1200" dirty="0">
                        <a:solidFill>
                          <a:schemeClr val="accent4"/>
                        </a:solidFill>
                        <a:latin typeface="+mn-lt"/>
                        <a:ea typeface="Times New Roman"/>
                        <a:cs typeface="Times New Roman"/>
                      </a:endParaRPr>
                    </a:p>
                  </a:txBody>
                  <a:tcPr marL="68580" marR="68580" marT="0" marB="0">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just">
                        <a:lnSpc>
                          <a:spcPct val="125000"/>
                        </a:lnSpc>
                        <a:spcAft>
                          <a:spcPts val="0"/>
                        </a:spcAft>
                      </a:pPr>
                      <a:r>
                        <a:rPr lang="en-US" sz="1200" dirty="0">
                          <a:solidFill>
                            <a:schemeClr val="accent4"/>
                          </a:solidFill>
                          <a:latin typeface="+mn-lt"/>
                          <a:ea typeface="Times New Roman"/>
                          <a:cs typeface="Times New Roman"/>
                        </a:rPr>
                        <a:t>2025</a:t>
                      </a:r>
                      <a:endParaRPr lang="de-DE" sz="1200" dirty="0">
                        <a:solidFill>
                          <a:schemeClr val="accent4"/>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just">
                        <a:lnSpc>
                          <a:spcPct val="125000"/>
                        </a:lnSpc>
                        <a:spcAft>
                          <a:spcPts val="0"/>
                        </a:spcAft>
                      </a:pPr>
                      <a:r>
                        <a:rPr lang="en-US" sz="1200" dirty="0">
                          <a:solidFill>
                            <a:schemeClr val="accent4"/>
                          </a:solidFill>
                          <a:latin typeface="+mn-lt"/>
                          <a:ea typeface="Times New Roman"/>
                          <a:cs typeface="Times New Roman"/>
                        </a:rPr>
                        <a:t>1 M€</a:t>
                      </a:r>
                      <a:endParaRPr lang="de-DE" sz="1200" dirty="0">
                        <a:solidFill>
                          <a:schemeClr val="accent4"/>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just">
                        <a:lnSpc>
                          <a:spcPct val="125000"/>
                        </a:lnSpc>
                        <a:spcAft>
                          <a:spcPts val="0"/>
                        </a:spcAft>
                      </a:pPr>
                      <a:r>
                        <a:rPr lang="en-US" sz="1200" dirty="0">
                          <a:solidFill>
                            <a:schemeClr val="accent4"/>
                          </a:solidFill>
                          <a:latin typeface="+mn-lt"/>
                          <a:ea typeface="Times New Roman"/>
                          <a:cs typeface="Times New Roman"/>
                        </a:rPr>
                        <a:t>Won</a:t>
                      </a:r>
                      <a:endParaRPr lang="de-DE" sz="1200" dirty="0">
                        <a:solidFill>
                          <a:schemeClr val="accent4"/>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dirty="0">
                          <a:solidFill>
                            <a:schemeClr val="accent4"/>
                          </a:solidFill>
                        </a:rPr>
                        <a:t>Ability to deliver (existing supplier could not deliver)</a:t>
                      </a:r>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dirty="0">
                          <a:solidFill>
                            <a:schemeClr val="accent4"/>
                          </a:solidFill>
                        </a:rPr>
                        <a:t>Mayer AG</a:t>
                      </a:r>
                      <a:endParaRPr lang="de-DE" sz="1200" dirty="0">
                        <a:solidFill>
                          <a:schemeClr val="accent4"/>
                        </a:solidFill>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r>
                        <a:rPr lang="en-US" sz="1200" dirty="0">
                          <a:solidFill>
                            <a:schemeClr val="bg1"/>
                          </a:solidFill>
                        </a:rPr>
                        <a:t>Take advantage of the weakness of the competition and convert as many locations as possible in the short term</a:t>
                      </a:r>
                      <a:endParaRPr lang="de-DE" sz="1200" dirty="0">
                        <a:solidFill>
                          <a:schemeClr val="bg1"/>
                        </a:solidFill>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0002"/>
                  </a:ext>
                </a:extLst>
              </a:tr>
              <a:tr h="548620">
                <a:tc>
                  <a:txBody>
                    <a:bodyPr/>
                    <a:lstStyle/>
                    <a:p>
                      <a:pPr algn="l">
                        <a:lnSpc>
                          <a:spcPct val="125000"/>
                        </a:lnSpc>
                        <a:spcAft>
                          <a:spcPts val="0"/>
                        </a:spcAft>
                      </a:pPr>
                      <a:endParaRPr lang="de-DE" sz="1200" dirty="0">
                        <a:solidFill>
                          <a:schemeClr val="accent4"/>
                        </a:solidFill>
                        <a:latin typeface="+mn-lt"/>
                        <a:ea typeface="Times New Roman"/>
                        <a:cs typeface="Times New Roman"/>
                      </a:endParaRPr>
                    </a:p>
                  </a:txBody>
                  <a:tcPr marL="68580" marR="68580" marT="0" marB="0">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just">
                        <a:lnSpc>
                          <a:spcPct val="125000"/>
                        </a:lnSpc>
                        <a:spcAft>
                          <a:spcPts val="0"/>
                        </a:spcAft>
                      </a:pPr>
                      <a:endParaRPr lang="de-DE" sz="1200" dirty="0">
                        <a:solidFill>
                          <a:schemeClr val="accent4"/>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just">
                        <a:lnSpc>
                          <a:spcPct val="125000"/>
                        </a:lnSpc>
                        <a:spcAft>
                          <a:spcPts val="0"/>
                        </a:spcAft>
                      </a:pPr>
                      <a:endParaRPr lang="de-DE" sz="1200" dirty="0">
                        <a:solidFill>
                          <a:schemeClr val="accent4"/>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just">
                        <a:lnSpc>
                          <a:spcPct val="125000"/>
                        </a:lnSpc>
                        <a:spcAft>
                          <a:spcPts val="0"/>
                        </a:spcAft>
                      </a:pPr>
                      <a:endParaRPr lang="en-US" sz="1200" dirty="0">
                        <a:solidFill>
                          <a:schemeClr val="accent4"/>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l">
                        <a:lnSpc>
                          <a:spcPct val="125000"/>
                        </a:lnSpc>
                        <a:spcAft>
                          <a:spcPts val="0"/>
                        </a:spcAft>
                      </a:pPr>
                      <a:endParaRPr lang="de-DE" sz="1200" dirty="0">
                        <a:solidFill>
                          <a:schemeClr val="accent4"/>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just">
                        <a:lnSpc>
                          <a:spcPct val="125000"/>
                        </a:lnSpc>
                        <a:spcAft>
                          <a:spcPts val="0"/>
                        </a:spcAft>
                      </a:pPr>
                      <a:endParaRPr lang="de-DE" sz="1200" dirty="0">
                        <a:solidFill>
                          <a:schemeClr val="accent4"/>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pPr algn="just">
                        <a:lnSpc>
                          <a:spcPct val="125000"/>
                        </a:lnSpc>
                        <a:spcAft>
                          <a:spcPts val="0"/>
                        </a:spcAft>
                      </a:pPr>
                      <a:endParaRPr lang="de-DE" sz="1200" dirty="0">
                        <a:solidFill>
                          <a:schemeClr val="bg1"/>
                        </a:solidFill>
                        <a:latin typeface="+mn-lt"/>
                        <a:ea typeface="Times New Roman"/>
                        <a:cs typeface="Times New Roman"/>
                      </a:endParaRPr>
                    </a:p>
                  </a:txBody>
                  <a:tcPr marL="68580" marR="68580" marT="0" marB="0">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0003"/>
                  </a:ext>
                </a:extLst>
              </a:tr>
              <a:tr h="370775">
                <a:tc>
                  <a:txBody>
                    <a:bodyPr/>
                    <a:lstStyle/>
                    <a:p>
                      <a:endParaRPr lang="de-DE" sz="1200" dirty="0">
                        <a:solidFill>
                          <a:schemeClr val="accent4"/>
                        </a:solidFill>
                        <a:latin typeface="+mn-lt"/>
                      </a:endParaRPr>
                    </a:p>
                  </a:txBody>
                  <a:tcPr marT="45712" marB="45712">
                    <a:lnL w="1905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latin typeface="+mn-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latin typeface="+mn-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latin typeface="+mn-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latin typeface="+mn-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accent4"/>
                        </a:solidFill>
                        <a:latin typeface="+mn-lt"/>
                      </a:endParaRPr>
                    </a:p>
                  </a:txBody>
                  <a:tcPr marT="45712" marB="4571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1EFED"/>
                    </a:solidFill>
                  </a:tcPr>
                </a:tc>
                <a:tc>
                  <a:txBody>
                    <a:bodyPr/>
                    <a:lstStyle/>
                    <a:p>
                      <a:endParaRPr lang="de-DE" sz="1200" dirty="0">
                        <a:solidFill>
                          <a:schemeClr val="bg1"/>
                        </a:solidFill>
                        <a:latin typeface="+mn-lt"/>
                      </a:endParaRPr>
                    </a:p>
                  </a:txBody>
                  <a:tcPr marT="45712" marB="45712">
                    <a:lnL w="28575"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5229"/>
                    </a:solidFill>
                  </a:tcPr>
                </a:tc>
                <a:extLst>
                  <a:ext uri="{0D108BD9-81ED-4DB2-BD59-A6C34878D82A}">
                    <a16:rowId xmlns:a16="http://schemas.microsoft.com/office/drawing/2014/main" val="10004"/>
                  </a:ext>
                </a:extLst>
              </a:tr>
            </a:tbl>
          </a:graphicData>
        </a:graphic>
      </p:graphicFrame>
      <p:sp>
        <p:nvSpPr>
          <p:cNvPr id="12" name="Rechteck 11">
            <a:extLst>
              <a:ext uri="{FF2B5EF4-FFF2-40B4-BE49-F238E27FC236}">
                <a16:creationId xmlns:a16="http://schemas.microsoft.com/office/drawing/2014/main" id="{8B38561D-9DE5-43C0-BD78-FC675058D86A}"/>
              </a:ext>
            </a:extLst>
          </p:cNvPr>
          <p:cNvSpPr/>
          <p:nvPr/>
        </p:nvSpPr>
        <p:spPr bwMode="auto">
          <a:xfrm>
            <a:off x="12268368" y="1278920"/>
            <a:ext cx="3168352" cy="557908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mn-lt"/>
              </a:rPr>
              <a:t>Tip:
</a:t>
            </a:r>
            <a:r>
              <a:rPr lang="en-US" sz="1200" dirty="0">
                <a:solidFill>
                  <a:schemeClr val="tx1"/>
                </a:solidFill>
                <a:latin typeface="+mn-lt"/>
              </a:rPr>
              <a:t>The won/lost bid analysis is extremely important in key account management. If you don't know why the key account is doing business with you or not, how are you going to keep the business or expand it in a targeted manner?</a:t>
            </a:r>
            <a:r>
              <a:rPr lang="en-US" sz="1200" b="1" dirty="0">
                <a:solidFill>
                  <a:schemeClr val="tx1"/>
                </a:solidFill>
                <a:latin typeface="+mn-lt"/>
              </a:rPr>
              <a:t>
</a:t>
            </a:r>
          </a:p>
          <a:p>
            <a:r>
              <a:rPr lang="en-US" sz="1200" dirty="0">
                <a:solidFill>
                  <a:schemeClr val="tx1"/>
                </a:solidFill>
                <a:highlight>
                  <a:srgbClr val="FFFF00"/>
                </a:highlight>
                <a:latin typeface="+mn-lt"/>
              </a:rPr>
              <a:t>IMPORTANT:</a:t>
            </a:r>
            <a:r>
              <a:rPr lang="en-US" sz="1200" b="1" dirty="0">
                <a:solidFill>
                  <a:schemeClr val="tx1"/>
                </a:solidFill>
                <a:latin typeface="+mn-lt"/>
              </a:rPr>
              <a:t>
</a:t>
            </a:r>
            <a:r>
              <a:rPr lang="en-US" sz="1200" dirty="0">
                <a:solidFill>
                  <a:schemeClr val="tx1"/>
                </a:solidFill>
                <a:latin typeface="+mn-lt"/>
              </a:rPr>
              <a:t>The critical success factor for the won/lost bid analysis is self-critical honesty and that you really only use the feedback and statements of the customer (no assumption and no mutual recriminations!)</a:t>
            </a:r>
          </a:p>
        </p:txBody>
      </p:sp>
      <p:sp>
        <p:nvSpPr>
          <p:cNvPr id="13" name="Titel 1">
            <a:extLst>
              <a:ext uri="{FF2B5EF4-FFF2-40B4-BE49-F238E27FC236}">
                <a16:creationId xmlns:a16="http://schemas.microsoft.com/office/drawing/2014/main" id="{2088566B-0D98-46A3-95D2-AA144EE726E1}"/>
              </a:ext>
            </a:extLst>
          </p:cNvPr>
          <p:cNvSpPr txBox="1">
            <a:spLocks/>
          </p:cNvSpPr>
          <p:nvPr/>
        </p:nvSpPr>
        <p:spPr bwMode="auto">
          <a:xfrm>
            <a:off x="239184" y="200498"/>
            <a:ext cx="11669911" cy="636215"/>
          </a:xfrm>
          <a:prstGeom prst="rect">
            <a:avLst/>
          </a:prstGeom>
          <a:solidFill>
            <a:schemeClr val="bg1"/>
          </a:solidFill>
          <a:ln w="12700">
            <a:noFill/>
            <a:miter lim="800000"/>
            <a:headEnd/>
            <a:tailEnd/>
          </a:ln>
        </p:spPr>
        <p:txBody>
          <a:bodyPr vert="horz" wrap="square" lIns="76200" tIns="38100" rIns="76200" bIns="38100" numCol="1" anchor="t" anchorCtr="0" compatLnSpc="1">
            <a:prstTxWarp prst="textNoShape">
              <a:avLst/>
            </a:prstTxWarp>
          </a:bodyPr>
          <a:lstStyle>
            <a:lvl1pPr algn="l" defTabSz="762000" rtl="0" eaLnBrk="1" fontAlgn="base" hangingPunct="1">
              <a:lnSpc>
                <a:spcPts val="4100"/>
              </a:lnSpc>
              <a:spcBef>
                <a:spcPct val="0"/>
              </a:spcBef>
              <a:spcAft>
                <a:spcPct val="0"/>
              </a:spcAft>
              <a:defRPr sz="2400" b="1" cap="none" baseline="0">
                <a:solidFill>
                  <a:srgbClr val="464E51"/>
                </a:solidFill>
                <a:latin typeface="+mj-lt"/>
                <a:ea typeface="+mj-ea"/>
                <a:cs typeface="Calibri" panose="020F0502020204030204" pitchFamily="34" charset="0"/>
              </a:defRPr>
            </a:lvl1pPr>
            <a:lvl2pPr algn="l" defTabSz="762000" rtl="0" eaLnBrk="1" fontAlgn="base" hangingPunct="1">
              <a:lnSpc>
                <a:spcPts val="4100"/>
              </a:lnSpc>
              <a:spcBef>
                <a:spcPct val="0"/>
              </a:spcBef>
              <a:spcAft>
                <a:spcPct val="0"/>
              </a:spcAft>
              <a:defRPr sz="2800">
                <a:solidFill>
                  <a:srgbClr val="003C78"/>
                </a:solidFill>
                <a:latin typeface="Arial" charset="0"/>
              </a:defRPr>
            </a:lvl2pPr>
            <a:lvl3pPr algn="l" defTabSz="762000" rtl="0" eaLnBrk="1" fontAlgn="base" hangingPunct="1">
              <a:lnSpc>
                <a:spcPts val="4100"/>
              </a:lnSpc>
              <a:spcBef>
                <a:spcPct val="0"/>
              </a:spcBef>
              <a:spcAft>
                <a:spcPct val="0"/>
              </a:spcAft>
              <a:defRPr sz="2800">
                <a:solidFill>
                  <a:srgbClr val="003C78"/>
                </a:solidFill>
                <a:latin typeface="Arial" charset="0"/>
              </a:defRPr>
            </a:lvl3pPr>
            <a:lvl4pPr algn="l" defTabSz="762000" rtl="0" eaLnBrk="1" fontAlgn="base" hangingPunct="1">
              <a:lnSpc>
                <a:spcPts val="4100"/>
              </a:lnSpc>
              <a:spcBef>
                <a:spcPct val="0"/>
              </a:spcBef>
              <a:spcAft>
                <a:spcPct val="0"/>
              </a:spcAft>
              <a:defRPr sz="2800">
                <a:solidFill>
                  <a:srgbClr val="003C78"/>
                </a:solidFill>
                <a:latin typeface="Arial" charset="0"/>
              </a:defRPr>
            </a:lvl4pPr>
            <a:lvl5pPr algn="l" defTabSz="762000" rtl="0" eaLnBrk="1" fontAlgn="base" hangingPunct="1">
              <a:lnSpc>
                <a:spcPts val="4100"/>
              </a:lnSpc>
              <a:spcBef>
                <a:spcPct val="0"/>
              </a:spcBef>
              <a:spcAft>
                <a:spcPct val="0"/>
              </a:spcAft>
              <a:defRPr sz="2800">
                <a:solidFill>
                  <a:srgbClr val="003C78"/>
                </a:solidFill>
                <a:latin typeface="Arial" charset="0"/>
              </a:defRPr>
            </a:lvl5pPr>
            <a:lvl6pPr marL="457200" algn="l" defTabSz="762000" rtl="0" eaLnBrk="1" fontAlgn="base" hangingPunct="1">
              <a:lnSpc>
                <a:spcPts val="4100"/>
              </a:lnSpc>
              <a:spcBef>
                <a:spcPct val="0"/>
              </a:spcBef>
              <a:spcAft>
                <a:spcPct val="0"/>
              </a:spcAft>
              <a:defRPr sz="2800">
                <a:solidFill>
                  <a:srgbClr val="003C78"/>
                </a:solidFill>
                <a:latin typeface="Arial" charset="0"/>
              </a:defRPr>
            </a:lvl6pPr>
            <a:lvl7pPr marL="914400" algn="l" defTabSz="762000" rtl="0" eaLnBrk="1" fontAlgn="base" hangingPunct="1">
              <a:lnSpc>
                <a:spcPts val="4100"/>
              </a:lnSpc>
              <a:spcBef>
                <a:spcPct val="0"/>
              </a:spcBef>
              <a:spcAft>
                <a:spcPct val="0"/>
              </a:spcAft>
              <a:defRPr sz="2800">
                <a:solidFill>
                  <a:srgbClr val="003C78"/>
                </a:solidFill>
                <a:latin typeface="Arial" charset="0"/>
              </a:defRPr>
            </a:lvl7pPr>
            <a:lvl8pPr marL="1371600" algn="l" defTabSz="762000" rtl="0" eaLnBrk="1" fontAlgn="base" hangingPunct="1">
              <a:lnSpc>
                <a:spcPts val="4100"/>
              </a:lnSpc>
              <a:spcBef>
                <a:spcPct val="0"/>
              </a:spcBef>
              <a:spcAft>
                <a:spcPct val="0"/>
              </a:spcAft>
              <a:defRPr sz="2800">
                <a:solidFill>
                  <a:srgbClr val="003C78"/>
                </a:solidFill>
                <a:latin typeface="Arial" charset="0"/>
              </a:defRPr>
            </a:lvl8pPr>
            <a:lvl9pPr marL="1828800" algn="l" defTabSz="762000" rtl="0" eaLnBrk="1" fontAlgn="base" hangingPunct="1">
              <a:lnSpc>
                <a:spcPts val="4100"/>
              </a:lnSpc>
              <a:spcBef>
                <a:spcPct val="0"/>
              </a:spcBef>
              <a:spcAft>
                <a:spcPct val="0"/>
              </a:spcAft>
              <a:defRPr sz="2800">
                <a:solidFill>
                  <a:srgbClr val="003C78"/>
                </a:solidFill>
                <a:latin typeface="Arial" charset="0"/>
              </a:defRPr>
            </a:lvl9pPr>
          </a:lstStyle>
          <a:p>
            <a:r>
              <a:rPr lang="en-US" kern="0" dirty="0">
                <a:solidFill>
                  <a:schemeClr val="accent4"/>
                </a:solidFill>
              </a:rPr>
              <a:t>2| Lessons learned: won – lost – learned </a:t>
            </a:r>
          </a:p>
        </p:txBody>
      </p:sp>
      <p:sp>
        <p:nvSpPr>
          <p:cNvPr id="4" name="Fußzeilenplatzhalter 3">
            <a:extLst>
              <a:ext uri="{FF2B5EF4-FFF2-40B4-BE49-F238E27FC236}">
                <a16:creationId xmlns:a16="http://schemas.microsoft.com/office/drawing/2014/main" id="{8FB19237-0768-CB55-14B6-92547848D132}"/>
              </a:ext>
            </a:extLst>
          </p:cNvPr>
          <p:cNvSpPr>
            <a:spLocks noGrp="1"/>
          </p:cNvSpPr>
          <p:nvPr>
            <p:ph type="ftr" sz="quarter" idx="10"/>
          </p:nvPr>
        </p:nvSpPr>
        <p:spPr/>
        <p:txBody>
          <a:bodyPr/>
          <a:lstStyle/>
          <a:p>
            <a:r>
              <a:rPr lang="en-US">
                <a:latin typeface="+mn-lt"/>
              </a:rPr>
              <a:t>Key Account Plan Template - Hartmut Sieck - www.sieck-consulting.de</a:t>
            </a:r>
            <a:endParaRPr lang="de-DE" dirty="0">
              <a:latin typeface="+mn-lt"/>
            </a:endParaRPr>
          </a:p>
        </p:txBody>
      </p:sp>
      <p:sp>
        <p:nvSpPr>
          <p:cNvPr id="5" name="Foliennummernplatzhalter 4">
            <a:extLst>
              <a:ext uri="{FF2B5EF4-FFF2-40B4-BE49-F238E27FC236}">
                <a16:creationId xmlns:a16="http://schemas.microsoft.com/office/drawing/2014/main" id="{E2BDFC4A-EE3A-E20D-C847-79599C1A4918}"/>
              </a:ext>
            </a:extLst>
          </p:cNvPr>
          <p:cNvSpPr>
            <a:spLocks noGrp="1"/>
          </p:cNvSpPr>
          <p:nvPr>
            <p:ph type="sldNum" sz="quarter" idx="11"/>
          </p:nvPr>
        </p:nvSpPr>
        <p:spPr/>
        <p:txBody>
          <a:bodyPr/>
          <a:lstStyle/>
          <a:p>
            <a:fld id="{31D0D8A1-E263-4FBF-9BF3-AA3869F8EB11}" type="slidenum">
              <a:rPr lang="de-DE" smtClean="0"/>
              <a:pPr/>
              <a:t>9</a:t>
            </a:fld>
            <a:endParaRPr lang="de-DE" dirty="0">
              <a:latin typeface="+mn-lt"/>
            </a:endParaRPr>
          </a:p>
        </p:txBody>
      </p:sp>
    </p:spTree>
    <p:extLst>
      <p:ext uri="{BB962C8B-B14F-4D97-AF65-F5344CB8AC3E}">
        <p14:creationId xmlns:p14="http://schemas.microsoft.com/office/powerpoint/2010/main" val="1290312013"/>
      </p:ext>
    </p:extLst>
  </p:cSld>
  <p:clrMapOvr>
    <a:masterClrMapping/>
  </p:clrMapOvr>
  <p:transition>
    <p:zoom/>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SC2020">
  <a:themeElements>
    <a:clrScheme name="SC2024">
      <a:dk1>
        <a:srgbClr val="000000"/>
      </a:dk1>
      <a:lt1>
        <a:srgbClr val="FFFFFF"/>
      </a:lt1>
      <a:dk2>
        <a:srgbClr val="000000"/>
      </a:dk2>
      <a:lt2>
        <a:srgbClr val="D8D8D8"/>
      </a:lt2>
      <a:accent1>
        <a:srgbClr val="C1CEFF"/>
      </a:accent1>
      <a:accent2>
        <a:srgbClr val="063DE8"/>
      </a:accent2>
      <a:accent3>
        <a:srgbClr val="FFFFFF"/>
      </a:accent3>
      <a:accent4>
        <a:srgbClr val="000000"/>
      </a:accent4>
      <a:accent5>
        <a:srgbClr val="DDE3FF"/>
      </a:accent5>
      <a:accent6>
        <a:srgbClr val="0536D2"/>
      </a:accent6>
      <a:hlink>
        <a:srgbClr val="FF5229"/>
      </a:hlink>
      <a:folHlink>
        <a:srgbClr val="FF52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270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R="0" algn="l" defTabSz="914400" rtl="0" eaLnBrk="0" fontAlgn="base" latinLnBrk="0" hangingPunct="0">
          <a:lnSpc>
            <a:spcPct val="100000"/>
          </a:lnSpc>
          <a:spcBef>
            <a:spcPct val="0"/>
          </a:spcBef>
          <a:spcAft>
            <a:spcPct val="0"/>
          </a:spcAft>
          <a:buClrTx/>
          <a:buSzTx/>
          <a:tabLst/>
          <a:defRPr kumimoji="0" sz="18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rgbClr val="00AE00"/>
            </a:solidFill>
            <a:effectLst/>
            <a:latin typeface="Arial" charset="0"/>
          </a:defRPr>
        </a:defPPr>
      </a:lstStyle>
    </a:lnDef>
    <a:txDef>
      <a:spPr>
        <a:noFill/>
      </a:spPr>
      <a:bodyPr wrap="none" rtlCol="0">
        <a:spAutoFit/>
      </a:bodyPr>
      <a:lstStyle>
        <a:defPPr algn="l">
          <a:defRPr sz="1800" dirty="0" err="1" smtClean="0">
            <a:solidFill>
              <a:srgbClr val="293133"/>
            </a:solidFill>
            <a:latin typeface="+mn-lt"/>
            <a:cs typeface="Calibri" panose="020F0502020204030204" pitchFamily="34" charset="0"/>
          </a:defRPr>
        </a:defPPr>
      </a:lstStyle>
    </a:txDef>
  </a:objectDefaults>
  <a:extraClrSchemeLst>
    <a:extraClrScheme>
      <a:clrScheme name="SC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C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C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C Präsentation 8">
        <a:dk1>
          <a:srgbClr val="000000"/>
        </a:dk1>
        <a:lt1>
          <a:srgbClr val="FFFFFF"/>
        </a:lt1>
        <a:dk2>
          <a:srgbClr val="CECECE"/>
        </a:dk2>
        <a:lt2>
          <a:srgbClr val="DDDDDD"/>
        </a:lt2>
        <a:accent1>
          <a:srgbClr val="C1CEFF"/>
        </a:accent1>
        <a:accent2>
          <a:srgbClr val="063DE8"/>
        </a:accent2>
        <a:accent3>
          <a:srgbClr val="FFFFFF"/>
        </a:accent3>
        <a:accent4>
          <a:srgbClr val="000000"/>
        </a:accent4>
        <a:accent5>
          <a:srgbClr val="DDE3FF"/>
        </a:accent5>
        <a:accent6>
          <a:srgbClr val="0536D2"/>
        </a:accent6>
        <a:hlink>
          <a:srgbClr val="0000FF"/>
        </a:hlink>
        <a:folHlink>
          <a:srgbClr val="618FF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8ACD4999-B368-4ECE-BE7B-EA0FD045CB30}" vid="{457EA198-4D60-4652-851F-0566B1179B1E}"/>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596CCDCB5EFF54091C00DB65C78119B" ma:contentTypeVersion="14" ma:contentTypeDescription="Ein neues Dokument erstellen." ma:contentTypeScope="" ma:versionID="bdcca5f6232f42bdaad0f26cf1e2c186">
  <xsd:schema xmlns:xsd="http://www.w3.org/2001/XMLSchema" xmlns:xs="http://www.w3.org/2001/XMLSchema" xmlns:p="http://schemas.microsoft.com/office/2006/metadata/properties" xmlns:ns3="c5f93250-acf0-46a1-b41f-4f55969c612f" xmlns:ns4="2a7e3462-1884-4b33-9e6d-8c1cdf2d02c5" targetNamespace="http://schemas.microsoft.com/office/2006/metadata/properties" ma:root="true" ma:fieldsID="17847455c70b632c92ba9f2b515d2617" ns3:_="" ns4:_="">
    <xsd:import namespace="c5f93250-acf0-46a1-b41f-4f55969c612f"/>
    <xsd:import namespace="2a7e3462-1884-4b33-9e6d-8c1cdf2d02c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93250-acf0-46a1-b41f-4f55969c6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7e3462-1884-4b33-9e6d-8c1cdf2d02c5"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SharingHintHash" ma:index="20"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A1BE39-7F32-4330-B946-FF7B2ECF5E1C}">
  <ds:schemaRefs>
    <ds:schemaRef ds:uri="http://schemas.microsoft.com/sharepoint/v3/contenttype/forms"/>
  </ds:schemaRefs>
</ds:datastoreItem>
</file>

<file path=customXml/itemProps2.xml><?xml version="1.0" encoding="utf-8"?>
<ds:datastoreItem xmlns:ds="http://schemas.openxmlformats.org/officeDocument/2006/customXml" ds:itemID="{7CBE2BD5-937F-4AE6-9E98-341CA2E4B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f93250-acf0-46a1-b41f-4f55969c612f"/>
    <ds:schemaRef ds:uri="2a7e3462-1884-4b33-9e6d-8c1cdf2d0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2E4117-6264-4421-8FAE-3491F345E41B}">
  <ds:schemaRefs>
    <ds:schemaRef ds:uri="c5f93250-acf0-46a1-b41f-4f55969c612f"/>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2a7e3462-1884-4b33-9e6d-8c1cdf2d02c5"/>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SC Web 2025 V03</Template>
  <TotalTime>0</TotalTime>
  <Words>6039</Words>
  <Application>Microsoft Office PowerPoint</Application>
  <PresentationFormat>Breitbild</PresentationFormat>
  <Paragraphs>915</Paragraphs>
  <Slides>47</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47</vt:i4>
      </vt:variant>
    </vt:vector>
  </HeadingPairs>
  <TitlesOfParts>
    <vt:vector size="53" baseType="lpstr">
      <vt:lpstr>Arial</vt:lpstr>
      <vt:lpstr>Times New Roman</vt:lpstr>
      <vt:lpstr>Wingdings</vt:lpstr>
      <vt:lpstr>SC2020</vt:lpstr>
      <vt:lpstr>Organization Chart</vt:lpstr>
      <vt:lpstr>Worksheet</vt:lpstr>
      <vt:lpstr>KEY ACCOUNT Plan name of the Key Account</vt:lpstr>
      <vt:lpstr>Content Key Account Plan</vt:lpstr>
      <vt:lpstr>1| Management Summary</vt:lpstr>
      <vt:lpstr>2| Key Account Profile</vt:lpstr>
      <vt:lpstr>2| Key Account goals, market environment and procurement strategy
</vt:lpstr>
      <vt:lpstr>2| Important people at the key account 
</vt:lpstr>
      <vt:lpstr>2| Key Account requirements, our competition, our unique value proposition</vt:lpstr>
      <vt:lpstr>2| Top locations, purchasing volume, potentials
</vt:lpstr>
      <vt:lpstr>Analysis: Current contract and successes / failures of the past</vt:lpstr>
      <vt:lpstr>2| Lean KAM or strategic partnership</vt:lpstr>
      <vt:lpstr>2| Our top chances and risks
</vt:lpstr>
      <vt:lpstr>3| Strategic goals and implementation plan</vt:lpstr>
      <vt:lpstr>3| Strategic goals and implementation plan</vt:lpstr>
      <vt:lpstr>3| Site-level implementation plan</vt:lpstr>
      <vt:lpstr>3| Touchpoint and communication plan</vt:lpstr>
      <vt:lpstr>3| Framework agreement: key data, scope, ...</vt:lpstr>
      <vt:lpstr>3| Results from the strategic annual meeting</vt:lpstr>
      <vt:lpstr>PowerPoint-Präsentation</vt:lpstr>
      <vt:lpstr>PowerPoint-Präsentation</vt:lpstr>
      <vt:lpstr>Other aspects of key account analysis
</vt:lpstr>
      <vt:lpstr>2| Key Account Locations, Global Activities</vt:lpstr>
      <vt:lpstr>2| Key Account top objectives and initiatives</vt:lpstr>
      <vt:lpstr>2| Project pipeline of the Key Account</vt:lpstr>
      <vt:lpstr>2| Value Chain analysis</vt:lpstr>
      <vt:lpstr>2| Requirements of the key account
</vt:lpstr>
      <vt:lpstr>2| Key Account SWOT</vt:lpstr>
      <vt:lpstr>2| Key Account: Playbook</vt:lpstr>
      <vt:lpstr>Relationship Management</vt:lpstr>
      <vt:lpstr>2| People we need to know</vt:lpstr>
      <vt:lpstr>2| Relevant people (Buying Center / PowerMap analysis)</vt:lpstr>
      <vt:lpstr>2| Legend Buying Center / Power Map</vt:lpstr>
      <vt:lpstr>2| Relationship Management</vt:lpstr>
      <vt:lpstr>3| Relationship matrix</vt:lpstr>
      <vt:lpstr>Analysis of one's own position
</vt:lpstr>
      <vt:lpstr>2| Our company top topics and initiatives</vt:lpstr>
      <vt:lpstr>2| Our SWOT from the key account point of view
</vt:lpstr>
      <vt:lpstr>Competitive analysis</vt:lpstr>
      <vt:lpstr>2| Our main competitors at a glance</vt:lpstr>
      <vt:lpstr>Business Strategy
</vt:lpstr>
      <vt:lpstr>3| Strategic Goals at a glance
</vt:lpstr>
      <vt:lpstr>3| Agile sales plan</vt:lpstr>
      <vt:lpstr>3| Top 3 Goals and Strategies
</vt:lpstr>
      <vt:lpstr>3| Top 3 Goals (3 years perspective)
</vt:lpstr>
      <vt:lpstr>3| Action Plan</vt:lpstr>
      <vt:lpstr>Key Account Team</vt:lpstr>
      <vt:lpstr>3| Key Account Team: Core and agile project teams</vt:lpstr>
      <vt:lpstr>3| Key Account Team: Tasks and responsibilities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Hartmut Sieck</dc:creator>
  <cp:lastModifiedBy>Hartmut Sieck</cp:lastModifiedBy>
  <cp:revision>4</cp:revision>
  <cp:lastPrinted>2020-03-30T13:21:10Z</cp:lastPrinted>
  <dcterms:created xsi:type="dcterms:W3CDTF">2025-06-24T17:58:29Z</dcterms:created>
  <dcterms:modified xsi:type="dcterms:W3CDTF">2026-03-26T08:39:12Z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0x0101007596CCDCB5EFF54091C00DB65C78119B</vt:lpwstr>
  </property>
</Properties>
</file>