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1" r:id="rId4"/>
  </p:sldMasterIdLst>
  <p:notesMasterIdLst>
    <p:notesMasterId r:id="rId51"/>
  </p:notesMasterIdLst>
  <p:handoutMasterIdLst>
    <p:handoutMasterId r:id="rId52"/>
  </p:handoutMasterIdLst>
  <p:sldIdLst>
    <p:sldId id="321" r:id="rId5"/>
    <p:sldId id="575" r:id="rId6"/>
    <p:sldId id="566" r:id="rId7"/>
    <p:sldId id="576" r:id="rId8"/>
    <p:sldId id="558" r:id="rId9"/>
    <p:sldId id="564" r:id="rId10"/>
    <p:sldId id="277" r:id="rId11"/>
    <p:sldId id="296" r:id="rId12"/>
    <p:sldId id="431" r:id="rId13"/>
    <p:sldId id="570" r:id="rId14"/>
    <p:sldId id="295" r:id="rId15"/>
    <p:sldId id="577" r:id="rId16"/>
    <p:sldId id="573" r:id="rId17"/>
    <p:sldId id="571" r:id="rId18"/>
    <p:sldId id="562" r:id="rId19"/>
    <p:sldId id="572" r:id="rId20"/>
    <p:sldId id="441" r:id="rId21"/>
    <p:sldId id="563" r:id="rId22"/>
    <p:sldId id="429" r:id="rId23"/>
    <p:sldId id="440" r:id="rId24"/>
    <p:sldId id="262" r:id="rId25"/>
    <p:sldId id="318" r:id="rId26"/>
    <p:sldId id="266" r:id="rId27"/>
    <p:sldId id="299" r:id="rId28"/>
    <p:sldId id="267" r:id="rId29"/>
    <p:sldId id="271" r:id="rId30"/>
    <p:sldId id="304" r:id="rId31"/>
    <p:sldId id="427" r:id="rId32"/>
    <p:sldId id="560" r:id="rId33"/>
    <p:sldId id="574" r:id="rId34"/>
    <p:sldId id="269" r:id="rId35"/>
    <p:sldId id="302" r:id="rId36"/>
    <p:sldId id="430" r:id="rId37"/>
    <p:sldId id="320" r:id="rId38"/>
    <p:sldId id="278" r:id="rId39"/>
    <p:sldId id="433" r:id="rId40"/>
    <p:sldId id="276" r:id="rId41"/>
    <p:sldId id="432" r:id="rId42"/>
    <p:sldId id="438" r:id="rId43"/>
    <p:sldId id="425" r:id="rId44"/>
    <p:sldId id="319" r:id="rId45"/>
    <p:sldId id="437" r:id="rId46"/>
    <p:sldId id="289" r:id="rId47"/>
    <p:sldId id="434" r:id="rId48"/>
    <p:sldId id="286" r:id="rId49"/>
    <p:sldId id="287" r:id="rId50"/>
  </p:sldIdLst>
  <p:sldSz cx="12192000" cy="6858000"/>
  <p:notesSz cx="6796088" cy="9928225"/>
  <p:defaultTextStyle>
    <a:defPPr>
      <a:defRPr lang="de-DE"/>
    </a:defPPr>
    <a:lvl1pPr algn="l" rtl="0" eaLnBrk="0" fontAlgn="base" hangingPunct="0">
      <a:spcBef>
        <a:spcPct val="0"/>
      </a:spcBef>
      <a:spcAft>
        <a:spcPct val="0"/>
      </a:spcAft>
      <a:defRPr sz="2400" kern="1200">
        <a:solidFill>
          <a:srgbClr val="00AE00"/>
        </a:solidFill>
        <a:latin typeface="Arial" charset="0"/>
        <a:ea typeface="+mn-ea"/>
        <a:cs typeface="+mn-cs"/>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40" userDrawn="1">
          <p15:clr>
            <a:srgbClr val="A4A3A4"/>
          </p15:clr>
        </p15:guide>
        <p15:guide id="3" orient="horz" pos="799" userDrawn="1">
          <p15:clr>
            <a:srgbClr val="A4A3A4"/>
          </p15:clr>
        </p15:guide>
        <p15:guide id="4" pos="4112" userDrawn="1">
          <p15:clr>
            <a:srgbClr val="A4A3A4"/>
          </p15:clr>
        </p15:guide>
        <p15:guide id="5" orient="horz"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229"/>
    <a:srgbClr val="F1EFED"/>
    <a:srgbClr val="293133"/>
    <a:srgbClr val="000000"/>
    <a:srgbClr val="F5F5F5"/>
    <a:srgbClr val="464E51"/>
    <a:srgbClr val="4194A6"/>
    <a:srgbClr val="F36F2F"/>
    <a:srgbClr val="9C9E9F"/>
    <a:srgbClr val="D4D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C715B-0591-4D33-9FB7-6A44C1473E5E}" v="2" dt="2026-03-26T08:36:57.4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2373" autoAdjust="0"/>
  </p:normalViewPr>
  <p:slideViewPr>
    <p:cSldViewPr showGuides="1">
      <p:cViewPr varScale="1">
        <p:scale>
          <a:sx n="85" d="100"/>
          <a:sy n="85" d="100"/>
        </p:scale>
        <p:origin x="30" y="177"/>
      </p:cViewPr>
      <p:guideLst>
        <p:guide orient="horz" pos="890"/>
        <p:guide pos="3840"/>
        <p:guide orient="horz" pos="799"/>
        <p:guide pos="4112"/>
        <p:guide orient="horz" pos="3838"/>
      </p:guideLst>
    </p:cSldViewPr>
  </p:slideViewPr>
  <p:notesTextViewPr>
    <p:cViewPr>
      <p:scale>
        <a:sx n="100" d="100"/>
        <a:sy n="100" d="100"/>
      </p:scale>
      <p:origin x="0" y="0"/>
    </p:cViewPr>
  </p:notesTextViewPr>
  <p:sorterViewPr>
    <p:cViewPr>
      <p:scale>
        <a:sx n="60" d="100"/>
        <a:sy n="60" d="100"/>
      </p:scale>
      <p:origin x="0" y="0"/>
    </p:cViewPr>
  </p:sorterViewPr>
  <p:notesViewPr>
    <p:cSldViewPr showGuides="1">
      <p:cViewPr varScale="1">
        <p:scale>
          <a:sx n="44" d="100"/>
          <a:sy n="44"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mut Sieck" userId="d2b01ea1-1112-4ebf-9803-7e51ab27cc97" providerId="ADAL" clId="{75C29D47-BFE6-4DB8-88A1-ACEE5D9BD48D}"/>
    <pc:docChg chg="undo custSel modSld">
      <pc:chgData name="Hartmut Sieck" userId="d2b01ea1-1112-4ebf-9803-7e51ab27cc97" providerId="ADAL" clId="{75C29D47-BFE6-4DB8-88A1-ACEE5D9BD48D}" dt="2026-03-26T08:38:06.635" v="77" actId="20577"/>
      <pc:docMkLst>
        <pc:docMk/>
      </pc:docMkLst>
      <pc:sldChg chg="addSp delSp modSp mod">
        <pc:chgData name="Hartmut Sieck" userId="d2b01ea1-1112-4ebf-9803-7e51ab27cc97" providerId="ADAL" clId="{75C29D47-BFE6-4DB8-88A1-ACEE5D9BD48D}" dt="2026-03-26T08:38:06.635" v="77" actId="20577"/>
        <pc:sldMkLst>
          <pc:docMk/>
          <pc:sldMk cId="3799029647" sldId="575"/>
        </pc:sldMkLst>
        <pc:spChg chg="add mod">
          <ac:chgData name="Hartmut Sieck" userId="d2b01ea1-1112-4ebf-9803-7e51ab27cc97" providerId="ADAL" clId="{75C29D47-BFE6-4DB8-88A1-ACEE5D9BD48D}" dt="2026-03-26T08:36:56.864" v="3" actId="1076"/>
          <ac:spMkLst>
            <pc:docMk/>
            <pc:sldMk cId="3799029647" sldId="575"/>
            <ac:spMk id="3" creationId="{D63B4D93-75A8-86B2-5395-ED43D0455E07}"/>
          </ac:spMkLst>
        </pc:spChg>
        <pc:spChg chg="add del">
          <ac:chgData name="Hartmut Sieck" userId="d2b01ea1-1112-4ebf-9803-7e51ab27cc97" providerId="ADAL" clId="{75C29D47-BFE6-4DB8-88A1-ACEE5D9BD48D}" dt="2026-03-26T08:36:58.076" v="4" actId="478"/>
          <ac:spMkLst>
            <pc:docMk/>
            <pc:sldMk cId="3799029647" sldId="575"/>
            <ac:spMk id="7" creationId="{CDC5EE03-8E2D-863C-2D77-BF0711B34C70}"/>
          </ac:spMkLst>
        </pc:spChg>
        <pc:spChg chg="add del">
          <ac:chgData name="Hartmut Sieck" userId="d2b01ea1-1112-4ebf-9803-7e51ab27cc97" providerId="ADAL" clId="{75C29D47-BFE6-4DB8-88A1-ACEE5D9BD48D}" dt="2026-03-26T08:36:58.076" v="4" actId="478"/>
          <ac:spMkLst>
            <pc:docMk/>
            <pc:sldMk cId="3799029647" sldId="575"/>
            <ac:spMk id="8" creationId="{9F82E7EB-61E2-3ACC-67DD-4F7250C1EDDE}"/>
          </ac:spMkLst>
        </pc:spChg>
        <pc:spChg chg="mod">
          <ac:chgData name="Hartmut Sieck" userId="d2b01ea1-1112-4ebf-9803-7e51ab27cc97" providerId="ADAL" clId="{75C29D47-BFE6-4DB8-88A1-ACEE5D9BD48D}" dt="2026-03-26T08:37:48.317" v="74" actId="113"/>
          <ac:spMkLst>
            <pc:docMk/>
            <pc:sldMk cId="3799029647" sldId="575"/>
            <ac:spMk id="9" creationId="{1304E423-B0AA-AF8F-0A57-4F28989E4000}"/>
          </ac:spMkLst>
        </pc:spChg>
        <pc:spChg chg="add del">
          <ac:chgData name="Hartmut Sieck" userId="d2b01ea1-1112-4ebf-9803-7e51ab27cc97" providerId="ADAL" clId="{75C29D47-BFE6-4DB8-88A1-ACEE5D9BD48D}" dt="2026-03-26T08:36:58.076" v="4" actId="478"/>
          <ac:spMkLst>
            <pc:docMk/>
            <pc:sldMk cId="3799029647" sldId="575"/>
            <ac:spMk id="10" creationId="{8AC39290-2C8E-7FFD-5DF8-CFB7F199C44D}"/>
          </ac:spMkLst>
        </pc:spChg>
        <pc:spChg chg="add mod">
          <ac:chgData name="Hartmut Sieck" userId="d2b01ea1-1112-4ebf-9803-7e51ab27cc97" providerId="ADAL" clId="{75C29D47-BFE6-4DB8-88A1-ACEE5D9BD48D}" dt="2026-03-26T08:36:56.864" v="3" actId="1076"/>
          <ac:spMkLst>
            <pc:docMk/>
            <pc:sldMk cId="3799029647" sldId="575"/>
            <ac:spMk id="11" creationId="{5D93D2C7-C70D-0DE4-2CEE-88EED11CFE0E}"/>
          </ac:spMkLst>
        </pc:spChg>
        <pc:spChg chg="add mod">
          <ac:chgData name="Hartmut Sieck" userId="d2b01ea1-1112-4ebf-9803-7e51ab27cc97" providerId="ADAL" clId="{75C29D47-BFE6-4DB8-88A1-ACEE5D9BD48D}" dt="2026-03-26T08:36:56.864" v="3" actId="1076"/>
          <ac:spMkLst>
            <pc:docMk/>
            <pc:sldMk cId="3799029647" sldId="575"/>
            <ac:spMk id="12" creationId="{43FB4E6C-983D-A2C4-B1E2-5B623099727E}"/>
          </ac:spMkLst>
        </pc:spChg>
        <pc:spChg chg="add mod">
          <ac:chgData name="Hartmut Sieck" userId="d2b01ea1-1112-4ebf-9803-7e51ab27cc97" providerId="ADAL" clId="{75C29D47-BFE6-4DB8-88A1-ACEE5D9BD48D}" dt="2026-03-26T08:36:56.864" v="3" actId="1076"/>
          <ac:spMkLst>
            <pc:docMk/>
            <pc:sldMk cId="3799029647" sldId="575"/>
            <ac:spMk id="13" creationId="{5B06C44E-AE3A-B4B7-7D55-8C1207E04281}"/>
          </ac:spMkLst>
        </pc:spChg>
        <pc:spChg chg="add mod">
          <ac:chgData name="Hartmut Sieck" userId="d2b01ea1-1112-4ebf-9803-7e51ab27cc97" providerId="ADAL" clId="{75C29D47-BFE6-4DB8-88A1-ACEE5D9BD48D}" dt="2026-03-26T08:36:56.864" v="3" actId="1076"/>
          <ac:spMkLst>
            <pc:docMk/>
            <pc:sldMk cId="3799029647" sldId="575"/>
            <ac:spMk id="15" creationId="{263CDFBC-E9C1-4567-02E5-16D6E41EE052}"/>
          </ac:spMkLst>
        </pc:spChg>
        <pc:spChg chg="add mod">
          <ac:chgData name="Hartmut Sieck" userId="d2b01ea1-1112-4ebf-9803-7e51ab27cc97" providerId="ADAL" clId="{75C29D47-BFE6-4DB8-88A1-ACEE5D9BD48D}" dt="2026-03-26T08:36:56.864" v="3" actId="1076"/>
          <ac:spMkLst>
            <pc:docMk/>
            <pc:sldMk cId="3799029647" sldId="575"/>
            <ac:spMk id="18" creationId="{6544CED7-5443-1B63-8336-3C3C9AFB4686}"/>
          </ac:spMkLst>
        </pc:spChg>
        <pc:spChg chg="add mod">
          <ac:chgData name="Hartmut Sieck" userId="d2b01ea1-1112-4ebf-9803-7e51ab27cc97" providerId="ADAL" clId="{75C29D47-BFE6-4DB8-88A1-ACEE5D9BD48D}" dt="2026-03-26T08:36:56.864" v="3" actId="1076"/>
          <ac:spMkLst>
            <pc:docMk/>
            <pc:sldMk cId="3799029647" sldId="575"/>
            <ac:spMk id="19" creationId="{89F3223E-31B3-1764-339B-6F6D7DB5A4F6}"/>
          </ac:spMkLst>
        </pc:spChg>
        <pc:spChg chg="add mod">
          <ac:chgData name="Hartmut Sieck" userId="d2b01ea1-1112-4ebf-9803-7e51ab27cc97" providerId="ADAL" clId="{75C29D47-BFE6-4DB8-88A1-ACEE5D9BD48D}" dt="2026-03-26T08:36:56.864" v="3" actId="1076"/>
          <ac:spMkLst>
            <pc:docMk/>
            <pc:sldMk cId="3799029647" sldId="575"/>
            <ac:spMk id="20" creationId="{79F39D99-DA16-C6FF-A33E-2331E426DFB9}"/>
          </ac:spMkLst>
        </pc:spChg>
        <pc:spChg chg="add mod">
          <ac:chgData name="Hartmut Sieck" userId="d2b01ea1-1112-4ebf-9803-7e51ab27cc97" providerId="ADAL" clId="{75C29D47-BFE6-4DB8-88A1-ACEE5D9BD48D}" dt="2026-03-26T08:36:56.864" v="3" actId="1076"/>
          <ac:spMkLst>
            <pc:docMk/>
            <pc:sldMk cId="3799029647" sldId="575"/>
            <ac:spMk id="21" creationId="{137FE7E2-5FDB-96F3-55FD-578A97C72FDE}"/>
          </ac:spMkLst>
        </pc:spChg>
        <pc:spChg chg="add mod">
          <ac:chgData name="Hartmut Sieck" userId="d2b01ea1-1112-4ebf-9803-7e51ab27cc97" providerId="ADAL" clId="{75C29D47-BFE6-4DB8-88A1-ACEE5D9BD48D}" dt="2026-03-26T08:36:56.864" v="3" actId="1076"/>
          <ac:spMkLst>
            <pc:docMk/>
            <pc:sldMk cId="3799029647" sldId="575"/>
            <ac:spMk id="22" creationId="{2A77FDDE-B71A-1874-891B-D23BBEDBA692}"/>
          </ac:spMkLst>
        </pc:spChg>
        <pc:spChg chg="add del">
          <ac:chgData name="Hartmut Sieck" userId="d2b01ea1-1112-4ebf-9803-7e51ab27cc97" providerId="ADAL" clId="{75C29D47-BFE6-4DB8-88A1-ACEE5D9BD48D}" dt="2026-03-26T08:36:58.076" v="4" actId="478"/>
          <ac:spMkLst>
            <pc:docMk/>
            <pc:sldMk cId="3799029647" sldId="575"/>
            <ac:spMk id="40" creationId="{80313519-69C3-F83B-B8CD-16ABAF512B82}"/>
          </ac:spMkLst>
        </pc:spChg>
        <pc:spChg chg="add del mod">
          <ac:chgData name="Hartmut Sieck" userId="d2b01ea1-1112-4ebf-9803-7e51ab27cc97" providerId="ADAL" clId="{75C29D47-BFE6-4DB8-88A1-ACEE5D9BD48D}" dt="2026-03-26T08:37:48.317" v="74" actId="113"/>
          <ac:spMkLst>
            <pc:docMk/>
            <pc:sldMk cId="3799029647" sldId="575"/>
            <ac:spMk id="41" creationId="{3B5D0044-531A-00E1-DBBB-A87F84DADF02}"/>
          </ac:spMkLst>
        </pc:spChg>
        <pc:spChg chg="add del mod">
          <ac:chgData name="Hartmut Sieck" userId="d2b01ea1-1112-4ebf-9803-7e51ab27cc97" providerId="ADAL" clId="{75C29D47-BFE6-4DB8-88A1-ACEE5D9BD48D}" dt="2026-03-26T08:38:06.635" v="77" actId="20577"/>
          <ac:spMkLst>
            <pc:docMk/>
            <pc:sldMk cId="3799029647" sldId="575"/>
            <ac:spMk id="42" creationId="{C0ECEACE-84BD-C6D5-CB8F-DD95D8D866C8}"/>
          </ac:spMkLst>
        </pc:spChg>
        <pc:spChg chg="add del">
          <ac:chgData name="Hartmut Sieck" userId="d2b01ea1-1112-4ebf-9803-7e51ab27cc97" providerId="ADAL" clId="{75C29D47-BFE6-4DB8-88A1-ACEE5D9BD48D}" dt="2026-03-26T08:36:58.076" v="4" actId="478"/>
          <ac:spMkLst>
            <pc:docMk/>
            <pc:sldMk cId="3799029647" sldId="575"/>
            <ac:spMk id="44" creationId="{C727DF91-48CA-B1F5-DB88-672CD5910D74}"/>
          </ac:spMkLst>
        </pc:spChg>
        <pc:spChg chg="add del">
          <ac:chgData name="Hartmut Sieck" userId="d2b01ea1-1112-4ebf-9803-7e51ab27cc97" providerId="ADAL" clId="{75C29D47-BFE6-4DB8-88A1-ACEE5D9BD48D}" dt="2026-03-26T08:36:58.076" v="4" actId="478"/>
          <ac:spMkLst>
            <pc:docMk/>
            <pc:sldMk cId="3799029647" sldId="575"/>
            <ac:spMk id="45" creationId="{0A858CF3-7CAF-045F-48D7-23BE68592C79}"/>
          </ac:spMkLst>
        </pc:spChg>
        <pc:spChg chg="add del mod">
          <ac:chgData name="Hartmut Sieck" userId="d2b01ea1-1112-4ebf-9803-7e51ab27cc97" providerId="ADAL" clId="{75C29D47-BFE6-4DB8-88A1-ACEE5D9BD48D}" dt="2026-03-26T08:37:48.317" v="74" actId="113"/>
          <ac:spMkLst>
            <pc:docMk/>
            <pc:sldMk cId="3799029647" sldId="575"/>
            <ac:spMk id="46" creationId="{3150737B-8FE5-CBEC-8B05-BFD058C15D54}"/>
          </ac:spMkLst>
        </pc:spChg>
        <pc:spChg chg="add del">
          <ac:chgData name="Hartmut Sieck" userId="d2b01ea1-1112-4ebf-9803-7e51ab27cc97" providerId="ADAL" clId="{75C29D47-BFE6-4DB8-88A1-ACEE5D9BD48D}" dt="2026-03-26T08:36:58.076" v="4" actId="478"/>
          <ac:spMkLst>
            <pc:docMk/>
            <pc:sldMk cId="3799029647" sldId="575"/>
            <ac:spMk id="47" creationId="{FEA239EF-3A6D-FA2E-9144-ED2C4520F98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479837747554266E-2"/>
          <c:y val="0.1249641676739565"/>
          <c:w val="0.8631290861369606"/>
          <c:h val="0.53015832683029518"/>
        </c:manualLayout>
      </c:layout>
      <c:lineChart>
        <c:grouping val="standard"/>
        <c:varyColors val="0"/>
        <c:ser>
          <c:idx val="0"/>
          <c:order val="0"/>
          <c:tx>
            <c:strRef>
              <c:f>Tabelle1!$B$1</c:f>
              <c:strCache>
                <c:ptCount val="1"/>
                <c:pt idx="0">
                  <c:v>Account
Anforderung</c:v>
                </c:pt>
              </c:strCache>
            </c:strRef>
          </c:tx>
          <c:spPr>
            <a:ln w="44463">
              <a:solidFill>
                <a:srgbClr val="464E51"/>
              </a:solidFill>
              <a:prstDash val="solid"/>
            </a:ln>
          </c:spPr>
          <c:marker>
            <c:symbol val="none"/>
          </c:marker>
          <c:cat>
            <c:strRef>
              <c:f>Tabelle1!$A$2:$A$9</c:f>
              <c:strCache>
                <c:ptCount val="8"/>
                <c:pt idx="0">
                  <c:v>Marke des Anbieters</c:v>
                </c:pt>
                <c:pt idx="1">
                  <c:v>Konstante Produktqualität</c:v>
                </c:pt>
                <c:pt idx="2">
                  <c:v>Nachhaltigkeit</c:v>
                </c:pt>
                <c:pt idx="3">
                  <c:v>Liefertreue</c:v>
                </c:pt>
                <c:pt idx="4">
                  <c:v>Innovationsfähigkeit </c:v>
                </c:pt>
                <c:pt idx="5">
                  <c:v>Preisstabilität</c:v>
                </c:pt>
                <c:pt idx="6">
                  <c:v>Order Tracking (E-Business)</c:v>
                </c:pt>
                <c:pt idx="7">
                  <c:v>1 Ansprechpartner weltweit (KAM)</c:v>
                </c:pt>
              </c:strCache>
            </c:strRef>
          </c:cat>
          <c:val>
            <c:numRef>
              <c:f>Tabelle1!$B$2:$B$9</c:f>
              <c:numCache>
                <c:formatCode>General</c:formatCode>
                <c:ptCount val="8"/>
                <c:pt idx="0">
                  <c:v>1</c:v>
                </c:pt>
                <c:pt idx="1">
                  <c:v>3</c:v>
                </c:pt>
                <c:pt idx="2">
                  <c:v>3</c:v>
                </c:pt>
                <c:pt idx="3">
                  <c:v>4</c:v>
                </c:pt>
                <c:pt idx="4">
                  <c:v>4</c:v>
                </c:pt>
                <c:pt idx="5">
                  <c:v>5</c:v>
                </c:pt>
                <c:pt idx="6">
                  <c:v>5</c:v>
                </c:pt>
                <c:pt idx="7">
                  <c:v>5</c:v>
                </c:pt>
              </c:numCache>
            </c:numRef>
          </c:val>
          <c:smooth val="0"/>
          <c:extLst>
            <c:ext xmlns:c16="http://schemas.microsoft.com/office/drawing/2014/chart" uri="{C3380CC4-5D6E-409C-BE32-E72D297353CC}">
              <c16:uniqueId val="{00000000-FFCE-45CC-BD19-8E8CA382123D}"/>
            </c:ext>
          </c:extLst>
        </c:ser>
        <c:ser>
          <c:idx val="1"/>
          <c:order val="1"/>
          <c:tx>
            <c:strRef>
              <c:f>Tabelle1!$C$1</c:f>
              <c:strCache>
                <c:ptCount val="1"/>
                <c:pt idx="0">
                  <c:v>Wir</c:v>
                </c:pt>
              </c:strCache>
            </c:strRef>
          </c:tx>
          <c:spPr>
            <a:ln w="44463">
              <a:solidFill>
                <a:srgbClr val="FF5229"/>
              </a:solidFill>
            </a:ln>
          </c:spPr>
          <c:marker>
            <c:symbol val="none"/>
          </c:marker>
          <c:cat>
            <c:strRef>
              <c:f>Tabelle1!$A$2:$A$9</c:f>
              <c:strCache>
                <c:ptCount val="8"/>
                <c:pt idx="0">
                  <c:v>Marke des Anbieters</c:v>
                </c:pt>
                <c:pt idx="1">
                  <c:v>Konstante Produktqualität</c:v>
                </c:pt>
                <c:pt idx="2">
                  <c:v>Nachhaltigkeit</c:v>
                </c:pt>
                <c:pt idx="3">
                  <c:v>Liefertreue</c:v>
                </c:pt>
                <c:pt idx="4">
                  <c:v>Innovationsfähigkeit </c:v>
                </c:pt>
                <c:pt idx="5">
                  <c:v>Preisstabilität</c:v>
                </c:pt>
                <c:pt idx="6">
                  <c:v>Order Tracking (E-Business)</c:v>
                </c:pt>
                <c:pt idx="7">
                  <c:v>1 Ansprechpartner weltweit (KAM)</c:v>
                </c:pt>
              </c:strCache>
            </c:strRef>
          </c:cat>
          <c:val>
            <c:numRef>
              <c:f>Tabelle1!$C$2:$C$9</c:f>
              <c:numCache>
                <c:formatCode>General</c:formatCode>
                <c:ptCount val="8"/>
                <c:pt idx="0">
                  <c:v>1</c:v>
                </c:pt>
                <c:pt idx="1">
                  <c:v>5</c:v>
                </c:pt>
                <c:pt idx="2">
                  <c:v>5</c:v>
                </c:pt>
                <c:pt idx="3">
                  <c:v>1</c:v>
                </c:pt>
                <c:pt idx="4">
                  <c:v>4</c:v>
                </c:pt>
                <c:pt idx="5">
                  <c:v>3</c:v>
                </c:pt>
                <c:pt idx="6">
                  <c:v>5</c:v>
                </c:pt>
                <c:pt idx="7">
                  <c:v>3</c:v>
                </c:pt>
              </c:numCache>
            </c:numRef>
          </c:val>
          <c:smooth val="0"/>
          <c:extLst>
            <c:ext xmlns:c16="http://schemas.microsoft.com/office/drawing/2014/chart" uri="{C3380CC4-5D6E-409C-BE32-E72D297353CC}">
              <c16:uniqueId val="{00000001-FFCE-45CC-BD19-8E8CA382123D}"/>
            </c:ext>
          </c:extLst>
        </c:ser>
        <c:ser>
          <c:idx val="2"/>
          <c:order val="2"/>
          <c:tx>
            <c:strRef>
              <c:f>Tabelle1!$D$1</c:f>
              <c:strCache>
                <c:ptCount val="1"/>
                <c:pt idx="0">
                  <c:v>Wichtigster
Wettbewerber</c:v>
                </c:pt>
              </c:strCache>
            </c:strRef>
          </c:tx>
          <c:spPr>
            <a:ln w="44463">
              <a:solidFill>
                <a:schemeClr val="tx1">
                  <a:lumMod val="50000"/>
                  <a:lumOff val="50000"/>
                </a:schemeClr>
              </a:solidFill>
              <a:prstDash val="dash"/>
            </a:ln>
          </c:spPr>
          <c:marker>
            <c:symbol val="none"/>
          </c:marker>
          <c:cat>
            <c:strRef>
              <c:f>Tabelle1!$A$2:$A$9</c:f>
              <c:strCache>
                <c:ptCount val="8"/>
                <c:pt idx="0">
                  <c:v>Marke des Anbieters</c:v>
                </c:pt>
                <c:pt idx="1">
                  <c:v>Konstante Produktqualität</c:v>
                </c:pt>
                <c:pt idx="2">
                  <c:v>Nachhaltigkeit</c:v>
                </c:pt>
                <c:pt idx="3">
                  <c:v>Liefertreue</c:v>
                </c:pt>
                <c:pt idx="4">
                  <c:v>Innovationsfähigkeit </c:v>
                </c:pt>
                <c:pt idx="5">
                  <c:v>Preisstabilität</c:v>
                </c:pt>
                <c:pt idx="6">
                  <c:v>Order Tracking (E-Business)</c:v>
                </c:pt>
                <c:pt idx="7">
                  <c:v>1 Ansprechpartner weltweit (KAM)</c:v>
                </c:pt>
              </c:strCache>
            </c:strRef>
          </c:cat>
          <c:val>
            <c:numRef>
              <c:f>Tabelle1!$D$2:$D$9</c:f>
              <c:numCache>
                <c:formatCode>General</c:formatCode>
                <c:ptCount val="8"/>
                <c:pt idx="0">
                  <c:v>4</c:v>
                </c:pt>
                <c:pt idx="1">
                  <c:v>3</c:v>
                </c:pt>
                <c:pt idx="2">
                  <c:v>1</c:v>
                </c:pt>
                <c:pt idx="3">
                  <c:v>5</c:v>
                </c:pt>
                <c:pt idx="4">
                  <c:v>3</c:v>
                </c:pt>
                <c:pt idx="5">
                  <c:v>3</c:v>
                </c:pt>
                <c:pt idx="6">
                  <c:v>2</c:v>
                </c:pt>
                <c:pt idx="7">
                  <c:v>3</c:v>
                </c:pt>
              </c:numCache>
            </c:numRef>
          </c:val>
          <c:smooth val="0"/>
          <c:extLst>
            <c:ext xmlns:c16="http://schemas.microsoft.com/office/drawing/2014/chart" uri="{C3380CC4-5D6E-409C-BE32-E72D297353CC}">
              <c16:uniqueId val="{00000002-FFCE-45CC-BD19-8E8CA382123D}"/>
            </c:ext>
          </c:extLst>
        </c:ser>
        <c:dLbls>
          <c:showLegendKey val="0"/>
          <c:showVal val="0"/>
          <c:showCatName val="0"/>
          <c:showSerName val="0"/>
          <c:showPercent val="0"/>
          <c:showBubbleSize val="0"/>
        </c:dLbls>
        <c:smooth val="0"/>
        <c:axId val="189500944"/>
        <c:axId val="189502120"/>
      </c:lineChart>
      <c:catAx>
        <c:axId val="189500944"/>
        <c:scaling>
          <c:orientation val="minMax"/>
        </c:scaling>
        <c:delete val="0"/>
        <c:axPos val="b"/>
        <c:majorGridlines/>
        <c:numFmt formatCode="General" sourceLinked="1"/>
        <c:majorTickMark val="none"/>
        <c:minorTickMark val="none"/>
        <c:tickLblPos val="nextTo"/>
        <c:txPr>
          <a:bodyPr rot="-2040000" vert="horz"/>
          <a:lstStyle/>
          <a:p>
            <a:pPr>
              <a:defRPr sz="1400" baseline="0"/>
            </a:pPr>
            <a:endParaRPr lang="de-DE"/>
          </a:p>
        </c:txPr>
        <c:crossAx val="189502120"/>
        <c:crosses val="autoZero"/>
        <c:auto val="0"/>
        <c:lblAlgn val="ctr"/>
        <c:lblOffset val="100"/>
        <c:noMultiLvlLbl val="0"/>
      </c:catAx>
      <c:valAx>
        <c:axId val="189502120"/>
        <c:scaling>
          <c:orientation val="minMax"/>
          <c:max val="5.5"/>
          <c:min val="0"/>
        </c:scaling>
        <c:delete val="0"/>
        <c:axPos val="l"/>
        <c:majorGridlines>
          <c:spPr>
            <a:ln>
              <a:solidFill>
                <a:schemeClr val="bg1">
                  <a:lumMod val="85000"/>
                </a:schemeClr>
              </a:solidFill>
            </a:ln>
          </c:spPr>
        </c:majorGridlines>
        <c:numFmt formatCode="General" sourceLinked="1"/>
        <c:majorTickMark val="out"/>
        <c:minorTickMark val="none"/>
        <c:tickLblPos val="nextTo"/>
        <c:crossAx val="189500944"/>
        <c:crosses val="autoZero"/>
        <c:crossBetween val="between"/>
        <c:majorUnit val="1"/>
      </c:valAx>
      <c:spPr>
        <a:noFill/>
        <a:ln w="25407">
          <a:noFill/>
        </a:ln>
      </c:spPr>
    </c:plotArea>
    <c:legend>
      <c:legendPos val="t"/>
      <c:overlay val="0"/>
      <c:txPr>
        <a:bodyPr/>
        <a:lstStyle/>
        <a:p>
          <a:pPr>
            <a:defRPr sz="1200"/>
          </a:pPr>
          <a:endParaRPr lang="de-DE"/>
        </a:p>
      </c:txPr>
    </c:legend>
    <c:plotVisOnly val="1"/>
    <c:dispBlanksAs val="gap"/>
    <c:showDLblsOverMax val="0"/>
  </c:chart>
  <c:txPr>
    <a:bodyPr/>
    <a:lstStyle/>
    <a:p>
      <a:pPr>
        <a:defRPr sz="1801"/>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6" descr="logo-farbe"/>
          <p:cNvPicPr>
            <a:picLocks noChangeAspect="1" noChangeArrowheads="1"/>
          </p:cNvPicPr>
          <p:nvPr/>
        </p:nvPicPr>
        <p:blipFill>
          <a:blip r:embed="rId2" cstate="print"/>
          <a:srcRect/>
          <a:stretch>
            <a:fillRect/>
          </a:stretch>
        </p:blipFill>
        <p:spPr bwMode="auto">
          <a:xfrm>
            <a:off x="5673033" y="60060"/>
            <a:ext cx="1021237" cy="565171"/>
          </a:xfrm>
          <a:prstGeom prst="rect">
            <a:avLst/>
          </a:prstGeom>
          <a:noFill/>
          <a:ln w="9525">
            <a:noFill/>
            <a:miter lim="800000"/>
            <a:headEnd/>
            <a:tailEnd/>
          </a:ln>
        </p:spPr>
      </p:pic>
    </p:spTree>
    <p:extLst>
      <p:ext uri="{BB962C8B-B14F-4D97-AF65-F5344CB8AC3E}">
        <p14:creationId xmlns:p14="http://schemas.microsoft.com/office/powerpoint/2010/main" val="174496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2945174" cy="495872"/>
          </a:xfrm>
          <a:prstGeom prst="rect">
            <a:avLst/>
          </a:prstGeom>
          <a:noFill/>
          <a:ln w="9525">
            <a:noFill/>
            <a:miter lim="800000"/>
            <a:headEnd/>
            <a:tailEnd/>
          </a:ln>
          <a:effectLst/>
        </p:spPr>
        <p:txBody>
          <a:bodyPr vert="horz" wrap="square" lIns="92113" tIns="46058" rIns="92113" bIns="46058" numCol="1" anchor="t" anchorCtr="0" compatLnSpc="1">
            <a:prstTxWarp prst="textNoShape">
              <a:avLst/>
            </a:prstTxWarp>
          </a:bodyPr>
          <a:lstStyle>
            <a:lvl1pPr defTabSz="920600">
              <a:defRPr sz="1100">
                <a:solidFill>
                  <a:schemeClr val="tx1"/>
                </a:solidFill>
                <a:latin typeface="Arial" charset="0"/>
              </a:defRPr>
            </a:lvl1pPr>
          </a:lstStyle>
          <a:p>
            <a:pPr>
              <a:defRPr/>
            </a:pPr>
            <a:endParaRPr lang="de-DE"/>
          </a:p>
        </p:txBody>
      </p:sp>
      <p:sp>
        <p:nvSpPr>
          <p:cNvPr id="26627" name="Rectangle 3"/>
          <p:cNvSpPr>
            <a:spLocks noGrp="1" noChangeArrowheads="1"/>
          </p:cNvSpPr>
          <p:nvPr>
            <p:ph type="dt" idx="1"/>
          </p:nvPr>
        </p:nvSpPr>
        <p:spPr bwMode="auto">
          <a:xfrm>
            <a:off x="3850915" y="1"/>
            <a:ext cx="2945174" cy="495872"/>
          </a:xfrm>
          <a:prstGeom prst="rect">
            <a:avLst/>
          </a:prstGeom>
          <a:noFill/>
          <a:ln w="9525">
            <a:noFill/>
            <a:miter lim="800000"/>
            <a:headEnd/>
            <a:tailEnd/>
          </a:ln>
          <a:effectLst/>
        </p:spPr>
        <p:txBody>
          <a:bodyPr vert="horz" wrap="square" lIns="92113" tIns="46058" rIns="92113" bIns="46058" numCol="1" anchor="t" anchorCtr="0" compatLnSpc="1">
            <a:prstTxWarp prst="textNoShape">
              <a:avLst/>
            </a:prstTxWarp>
          </a:bodyPr>
          <a:lstStyle>
            <a:lvl1pPr algn="r" defTabSz="920600">
              <a:defRPr sz="1100">
                <a:solidFill>
                  <a:schemeClr val="tx1"/>
                </a:solidFill>
                <a:latin typeface="Arial"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88900" y="744538"/>
            <a:ext cx="6623050" cy="3725862"/>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04221" y="4712327"/>
            <a:ext cx="4987647" cy="4467471"/>
          </a:xfrm>
          <a:prstGeom prst="rect">
            <a:avLst/>
          </a:prstGeom>
          <a:noFill/>
          <a:ln w="9525">
            <a:noFill/>
            <a:miter lim="800000"/>
            <a:headEnd/>
            <a:tailEnd/>
          </a:ln>
          <a:effectLst/>
        </p:spPr>
        <p:txBody>
          <a:bodyPr vert="horz" wrap="square" lIns="92113" tIns="46058" rIns="92113" bIns="4605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6630" name="Rectangle 6"/>
          <p:cNvSpPr>
            <a:spLocks noGrp="1" noChangeArrowheads="1"/>
          </p:cNvSpPr>
          <p:nvPr>
            <p:ph type="ftr" sz="quarter" idx="4"/>
          </p:nvPr>
        </p:nvSpPr>
        <p:spPr bwMode="auto">
          <a:xfrm>
            <a:off x="0" y="9432353"/>
            <a:ext cx="2945174" cy="495872"/>
          </a:xfrm>
          <a:prstGeom prst="rect">
            <a:avLst/>
          </a:prstGeom>
          <a:noFill/>
          <a:ln w="9525">
            <a:noFill/>
            <a:miter lim="800000"/>
            <a:headEnd/>
            <a:tailEnd/>
          </a:ln>
          <a:effectLst/>
        </p:spPr>
        <p:txBody>
          <a:bodyPr vert="horz" wrap="square" lIns="92113" tIns="46058" rIns="92113" bIns="46058" numCol="1" anchor="b" anchorCtr="0" compatLnSpc="1">
            <a:prstTxWarp prst="textNoShape">
              <a:avLst/>
            </a:prstTxWarp>
          </a:bodyPr>
          <a:lstStyle>
            <a:lvl1pPr defTabSz="920600">
              <a:defRPr sz="1100">
                <a:solidFill>
                  <a:schemeClr val="tx1"/>
                </a:solidFill>
                <a:latin typeface="Arial" charset="0"/>
              </a:defRPr>
            </a:lvl1pPr>
          </a:lstStyle>
          <a:p>
            <a:pPr>
              <a:defRPr/>
            </a:pPr>
            <a:endParaRPr lang="de-DE"/>
          </a:p>
        </p:txBody>
      </p:sp>
      <p:sp>
        <p:nvSpPr>
          <p:cNvPr id="26631" name="Rectangle 7"/>
          <p:cNvSpPr>
            <a:spLocks noGrp="1" noChangeArrowheads="1"/>
          </p:cNvSpPr>
          <p:nvPr>
            <p:ph type="sldNum" sz="quarter" idx="5"/>
          </p:nvPr>
        </p:nvSpPr>
        <p:spPr bwMode="auto">
          <a:xfrm>
            <a:off x="3850915" y="9432353"/>
            <a:ext cx="2945174" cy="495872"/>
          </a:xfrm>
          <a:prstGeom prst="rect">
            <a:avLst/>
          </a:prstGeom>
          <a:noFill/>
          <a:ln w="9525">
            <a:noFill/>
            <a:miter lim="800000"/>
            <a:headEnd/>
            <a:tailEnd/>
          </a:ln>
          <a:effectLst/>
        </p:spPr>
        <p:txBody>
          <a:bodyPr vert="horz" wrap="square" lIns="92113" tIns="46058" rIns="92113" bIns="46058" numCol="1" anchor="b" anchorCtr="0" compatLnSpc="1">
            <a:prstTxWarp prst="textNoShape">
              <a:avLst/>
            </a:prstTxWarp>
          </a:bodyPr>
          <a:lstStyle>
            <a:lvl1pPr algn="r" defTabSz="920600">
              <a:defRPr sz="1100">
                <a:solidFill>
                  <a:schemeClr val="tx1"/>
                </a:solidFill>
                <a:latin typeface="Arial" charset="0"/>
              </a:defRPr>
            </a:lvl1pPr>
          </a:lstStyle>
          <a:p>
            <a:pPr>
              <a:defRPr/>
            </a:pPr>
            <a:fld id="{DA42A84E-EE8C-42EB-88A2-A50085E80ADE}" type="slidenum">
              <a:rPr lang="de-DE"/>
              <a:pPr>
                <a:defRPr/>
              </a:pPr>
              <a:t>‹Nr.›</a:t>
            </a:fld>
            <a:endParaRPr lang="de-DE"/>
          </a:p>
        </p:txBody>
      </p:sp>
    </p:spTree>
    <p:extLst>
      <p:ext uri="{BB962C8B-B14F-4D97-AF65-F5344CB8AC3E}">
        <p14:creationId xmlns:p14="http://schemas.microsoft.com/office/powerpoint/2010/main" val="3230916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sieck-consulting.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mailto:h.sieck@sieck-consulting.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Grafik 4" descr="Ein Bild, das orange, rot, Design enthält.&#10;&#10;Automatisch generierte Beschreibung">
            <a:extLst>
              <a:ext uri="{FF2B5EF4-FFF2-40B4-BE49-F238E27FC236}">
                <a16:creationId xmlns:a16="http://schemas.microsoft.com/office/drawing/2014/main" id="{B70E4EED-8786-CBA0-6C41-DB2A429C27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98050" name="Rectangle 1026"/>
          <p:cNvSpPr>
            <a:spLocks noGrp="1" noChangeArrowheads="1"/>
          </p:cNvSpPr>
          <p:nvPr>
            <p:ph type="ctrTitle"/>
          </p:nvPr>
        </p:nvSpPr>
        <p:spPr>
          <a:xfrm>
            <a:off x="383198" y="764704"/>
            <a:ext cx="8593122" cy="2664296"/>
          </a:xfrm>
          <a:noFill/>
        </p:spPr>
        <p:txBody>
          <a:bodyPr anchor="b"/>
          <a:lstStyle>
            <a:lvl1pPr>
              <a:lnSpc>
                <a:spcPct val="100000"/>
              </a:lnSpc>
              <a:defRPr sz="4800" cap="none" baseline="0">
                <a:solidFill>
                  <a:schemeClr val="bg1"/>
                </a:solidFill>
                <a:latin typeface="+mj-lt"/>
                <a:cs typeface="Arial" panose="020B0604020202020204" pitchFamily="34" charset="0"/>
              </a:defRPr>
            </a:lvl1pPr>
          </a:lstStyle>
          <a:p>
            <a:r>
              <a:rPr lang="de-DE"/>
              <a:t>Mastertitelformat bearbeiten</a:t>
            </a:r>
            <a:endParaRPr lang="de-DE" dirty="0"/>
          </a:p>
        </p:txBody>
      </p:sp>
      <p:sp>
        <p:nvSpPr>
          <p:cNvPr id="898052" name="Rectangle 1028"/>
          <p:cNvSpPr>
            <a:spLocks noGrp="1" noChangeArrowheads="1"/>
          </p:cNvSpPr>
          <p:nvPr>
            <p:ph type="subTitle" idx="1"/>
          </p:nvPr>
        </p:nvSpPr>
        <p:spPr>
          <a:xfrm>
            <a:off x="383198" y="5194324"/>
            <a:ext cx="7801034" cy="1042988"/>
          </a:xfrm>
        </p:spPr>
        <p:txBody>
          <a:bodyPr/>
          <a:lstStyle>
            <a:lvl1pPr marL="0" indent="0">
              <a:buFont typeface="Wingdings" pitchFamily="2" charset="2"/>
              <a:buNone/>
              <a:defRPr sz="2200" baseline="0">
                <a:solidFill>
                  <a:schemeClr val="bg1"/>
                </a:solidFill>
                <a:latin typeface="+mj-lt"/>
                <a:cs typeface="Arial" panose="020B0604020202020204" pitchFamily="34" charset="0"/>
              </a:defRPr>
            </a:lvl1pPr>
          </a:lstStyle>
          <a:p>
            <a:r>
              <a:rPr lang="de-DE"/>
              <a:t>Master-Untertitelformat bearbeiten</a:t>
            </a:r>
            <a:endParaRPr lang="de-DE" dirty="0"/>
          </a:p>
        </p:txBody>
      </p:sp>
      <p:sp>
        <p:nvSpPr>
          <p:cNvPr id="3" name="Textfeld 2">
            <a:extLst>
              <a:ext uri="{FF2B5EF4-FFF2-40B4-BE49-F238E27FC236}">
                <a16:creationId xmlns:a16="http://schemas.microsoft.com/office/drawing/2014/main" id="{829AB34D-1435-0A61-E14A-FD40FE01ECBF}"/>
              </a:ext>
            </a:extLst>
          </p:cNvPr>
          <p:cNvSpPr txBox="1"/>
          <p:nvPr userDrawn="1"/>
        </p:nvSpPr>
        <p:spPr>
          <a:xfrm>
            <a:off x="10034779" y="5340914"/>
            <a:ext cx="1797287" cy="861774"/>
          </a:xfrm>
          <a:prstGeom prst="rect">
            <a:avLst/>
          </a:prstGeom>
          <a:noFill/>
        </p:spPr>
        <p:txBody>
          <a:bodyPr wrap="none" rtlCol="0">
            <a:spAutoFit/>
          </a:bodyPr>
          <a:lstStyle/>
          <a:p>
            <a:pPr algn="r"/>
            <a:r>
              <a:rPr lang="en-US" sz="1000" dirty="0">
                <a:solidFill>
                  <a:schemeClr val="bg1"/>
                </a:solidFill>
                <a:latin typeface="+mn-lt"/>
                <a:cs typeface="Calibri" panose="020F0502020204030204" pitchFamily="34" charset="0"/>
              </a:rPr>
              <a:t>SIECK consulting</a:t>
            </a:r>
          </a:p>
          <a:p>
            <a:pPr algn="r"/>
            <a:r>
              <a:rPr lang="en-US" sz="1000" dirty="0" err="1">
                <a:solidFill>
                  <a:schemeClr val="bg1"/>
                </a:solidFill>
                <a:latin typeface="+mn-lt"/>
                <a:cs typeface="Calibri" panose="020F0502020204030204" pitchFamily="34" charset="0"/>
              </a:rPr>
              <a:t>Brandesstraße</a:t>
            </a:r>
            <a:r>
              <a:rPr lang="en-US" sz="1000" dirty="0">
                <a:solidFill>
                  <a:schemeClr val="bg1"/>
                </a:solidFill>
                <a:latin typeface="+mn-lt"/>
                <a:cs typeface="Calibri" panose="020F0502020204030204" pitchFamily="34" charset="0"/>
              </a:rPr>
              <a:t> 1</a:t>
            </a:r>
          </a:p>
          <a:p>
            <a:pPr algn="r"/>
            <a:r>
              <a:rPr lang="en-US" sz="1000" dirty="0">
                <a:solidFill>
                  <a:schemeClr val="bg1"/>
                </a:solidFill>
                <a:latin typeface="+mn-lt"/>
                <a:cs typeface="Calibri" panose="020F0502020204030204" pitchFamily="34" charset="0"/>
              </a:rPr>
              <a:t>78464 Konstanz</a:t>
            </a:r>
          </a:p>
          <a:p>
            <a:pPr algn="r"/>
            <a:r>
              <a:rPr lang="en-US" sz="1000" dirty="0">
                <a:solidFill>
                  <a:schemeClr val="bg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www.sieck-consulting.de</a:t>
            </a:r>
            <a:endParaRPr lang="en-US" sz="1000" dirty="0">
              <a:solidFill>
                <a:schemeClr val="bg1"/>
              </a:solidFill>
              <a:latin typeface="+mn-lt"/>
              <a:cs typeface="Calibri" panose="020F0502020204030204" pitchFamily="34" charset="0"/>
            </a:endParaRPr>
          </a:p>
          <a:p>
            <a:pPr algn="r"/>
            <a:r>
              <a:rPr lang="en-US" sz="100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h.sieck@sieck-consulting.de</a:t>
            </a:r>
            <a:endParaRPr lang="en-US" sz="1000" dirty="0">
              <a:solidFill>
                <a:schemeClr val="bg1"/>
              </a:solidFill>
              <a:latin typeface="+mn-lt"/>
              <a:cs typeface="Calibri" panose="020F0502020204030204" pitchFamily="34" charset="0"/>
            </a:endParaRPr>
          </a:p>
        </p:txBody>
      </p:sp>
      <p:pic>
        <p:nvPicPr>
          <p:cNvPr id="12" name="Grafik 11" descr="Ein Bild, das Text, Schrift, Grafiken, Grafikdesign enthält.&#10;&#10;Automatisch generierte Beschreibung">
            <a:extLst>
              <a:ext uri="{FF2B5EF4-FFF2-40B4-BE49-F238E27FC236}">
                <a16:creationId xmlns:a16="http://schemas.microsoft.com/office/drawing/2014/main" id="{E036B126-024C-890F-8A27-DD2574FC8C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37629" y="427899"/>
            <a:ext cx="2694437" cy="673609"/>
          </a:xfrm>
          <a:prstGeom prst="rect">
            <a:avLst/>
          </a:prstGeom>
        </p:spPr>
      </p:pic>
    </p:spTree>
    <p:extLst>
      <p:ext uri="{BB962C8B-B14F-4D97-AF65-F5344CB8AC3E}">
        <p14:creationId xmlns:p14="http://schemas.microsoft.com/office/powerpoint/2010/main" val="1943535220"/>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3133"/>
                </a:solidFill>
                <a:latin typeface="+mj-lt"/>
                <a:cs typeface="Calibri" panose="020F0502020204030204" pitchFamily="34" charset="0"/>
              </a:defRPr>
            </a:lvl1pPr>
          </a:lstStyle>
          <a:p>
            <a:r>
              <a:rPr lang="de-DE"/>
              <a:t>Mastertitelformat bearbeiten</a:t>
            </a:r>
            <a:endParaRPr lang="de-DE" dirty="0"/>
          </a:p>
        </p:txBody>
      </p:sp>
      <p:sp>
        <p:nvSpPr>
          <p:cNvPr id="3" name="Inhaltsplatzhalter 2"/>
          <p:cNvSpPr>
            <a:spLocks noGrp="1"/>
          </p:cNvSpPr>
          <p:nvPr>
            <p:ph idx="1"/>
          </p:nvPr>
        </p:nvSpPr>
        <p:spPr>
          <a:xfrm>
            <a:off x="239185" y="1412777"/>
            <a:ext cx="11713633" cy="4835624"/>
          </a:xfrm>
        </p:spPr>
        <p:txBody>
          <a:bodyPr/>
          <a:lstStyle>
            <a:lvl1pPr marL="365125" indent="-365125">
              <a:buClrTx/>
              <a:buFont typeface="Arial" pitchFamily="34" charset="0"/>
              <a:buChar char="•"/>
              <a:defRPr>
                <a:solidFill>
                  <a:srgbClr val="293133"/>
                </a:solidFill>
                <a:latin typeface="+mn-lt"/>
                <a:cs typeface="Calibri" panose="020F0502020204030204" pitchFamily="34" charset="0"/>
              </a:defRPr>
            </a:lvl1pPr>
            <a:lvl2pPr marL="830263" indent="-285750">
              <a:buClrTx/>
              <a:buFont typeface="Arial" pitchFamily="34" charset="0"/>
              <a:buChar char="•"/>
              <a:defRPr>
                <a:solidFill>
                  <a:srgbClr val="293133"/>
                </a:solidFill>
                <a:latin typeface="+mn-lt"/>
                <a:cs typeface="Calibri" panose="020F0502020204030204" pitchFamily="34" charset="0"/>
              </a:defRPr>
            </a:lvl2pPr>
            <a:lvl3pPr marL="1276350" indent="-228600">
              <a:buClrTx/>
              <a:buFont typeface="Arial" pitchFamily="34" charset="0"/>
              <a:buChar char="•"/>
              <a:defRPr>
                <a:solidFill>
                  <a:srgbClr val="293133"/>
                </a:solidFill>
                <a:latin typeface="+mn-lt"/>
                <a:cs typeface="Calibri" panose="020F0502020204030204" pitchFamily="34" charset="0"/>
              </a:defRPr>
            </a:lvl3pPr>
          </a:lstStyle>
          <a:p>
            <a:pPr lvl="0"/>
            <a:r>
              <a:rPr lang="de-DE"/>
              <a:t>Mastertextformat bearbeiten</a:t>
            </a:r>
          </a:p>
          <a:p>
            <a:pPr lvl="1"/>
            <a:r>
              <a:rPr lang="de-DE"/>
              <a:t>Zweite Ebene</a:t>
            </a:r>
          </a:p>
          <a:p>
            <a:pPr lvl="2"/>
            <a:r>
              <a:rPr lang="de-DE"/>
              <a:t>Dritte Ebene</a:t>
            </a:r>
          </a:p>
        </p:txBody>
      </p:sp>
      <p:sp>
        <p:nvSpPr>
          <p:cNvPr id="4" name="Fußzeilenplatzhalter 3">
            <a:extLst>
              <a:ext uri="{FF2B5EF4-FFF2-40B4-BE49-F238E27FC236}">
                <a16:creationId xmlns:a16="http://schemas.microsoft.com/office/drawing/2014/main" id="{C626D5C8-A1DA-4057-92D0-C6062CDB7E7B}"/>
              </a:ext>
            </a:extLst>
          </p:cNvPr>
          <p:cNvSpPr>
            <a:spLocks noGrp="1"/>
          </p:cNvSpPr>
          <p:nvPr>
            <p:ph type="ftr" sz="quarter" idx="10"/>
          </p:nvPr>
        </p:nvSpPr>
        <p:spPr>
          <a:xfrm>
            <a:off x="1559496" y="6597352"/>
            <a:ext cx="9721080" cy="168842"/>
          </a:xfrm>
          <a:prstGeom prst="rect">
            <a:avLst/>
          </a:prstGeom>
        </p:spPr>
        <p:txBody>
          <a:bodyPr/>
          <a:lstStyle>
            <a:lvl1pPr>
              <a:defRPr>
                <a:latin typeface="+mn-lt"/>
              </a:defRPr>
            </a:lvl1pPr>
          </a:lstStyle>
          <a:p>
            <a:r>
              <a:rPr lang="de-DE" dirty="0">
                <a:latin typeface="+mn-lt"/>
              </a:rPr>
              <a:t>66 Tage Zeitmanagement Challenge - Hartmut Sieck</a:t>
            </a:r>
          </a:p>
        </p:txBody>
      </p:sp>
      <p:sp>
        <p:nvSpPr>
          <p:cNvPr id="5" name="Foliennummernplatzhalter 4">
            <a:extLst>
              <a:ext uri="{FF2B5EF4-FFF2-40B4-BE49-F238E27FC236}">
                <a16:creationId xmlns:a16="http://schemas.microsoft.com/office/drawing/2014/main" id="{A0607E62-14E8-43A8-AEBF-2C3FAB17F96C}"/>
              </a:ext>
            </a:extLst>
          </p:cNvPr>
          <p:cNvSpPr>
            <a:spLocks noGrp="1"/>
          </p:cNvSpPr>
          <p:nvPr>
            <p:ph type="sldNum" sz="quarter" idx="11"/>
          </p:nvPr>
        </p:nvSpPr>
        <p:spPr/>
        <p:txBody>
          <a:bodyPr/>
          <a:lstStyle>
            <a:lvl1pPr>
              <a:defRPr>
                <a:latin typeface="+mn-lt"/>
              </a:defRPr>
            </a:lvl1pPr>
          </a:lstStyle>
          <a:p>
            <a:fld id="{31D0D8A1-E263-4FBF-9BF3-AA3869F8EB11}" type="slidenum">
              <a:rPr lang="de-DE" smtClean="0"/>
              <a:pPr/>
              <a:t>‹Nr.›</a:t>
            </a:fld>
            <a:endParaRPr lang="de-DE" dirty="0">
              <a:latin typeface="+mn-lt"/>
            </a:endParaRPr>
          </a:p>
        </p:txBody>
      </p:sp>
    </p:spTree>
    <p:extLst>
      <p:ext uri="{BB962C8B-B14F-4D97-AF65-F5344CB8AC3E}">
        <p14:creationId xmlns:p14="http://schemas.microsoft.com/office/powerpoint/2010/main" val="199420459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bschnittsüberschrift">
    <p:spTree>
      <p:nvGrpSpPr>
        <p:cNvPr id="1" name=""/>
        <p:cNvGrpSpPr/>
        <p:nvPr/>
      </p:nvGrpSpPr>
      <p:grpSpPr>
        <a:xfrm>
          <a:off x="0" y="0"/>
          <a:ext cx="0" cy="0"/>
          <a:chOff x="0" y="0"/>
          <a:chExt cx="0" cy="0"/>
        </a:xfrm>
      </p:grpSpPr>
      <p:pic>
        <p:nvPicPr>
          <p:cNvPr id="6" name="Grafik 5" descr="Ein Bild, das orange, rot, Design enthält.&#10;&#10;Automatisch generierte Beschreibung">
            <a:extLst>
              <a:ext uri="{FF2B5EF4-FFF2-40B4-BE49-F238E27FC236}">
                <a16:creationId xmlns:a16="http://schemas.microsoft.com/office/drawing/2014/main" id="{41D9FDE6-AC30-27C3-6394-A80FE24E3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12216680" cy="2880320"/>
          </a:xfrm>
          <a:prstGeom prst="rect">
            <a:avLst/>
          </a:prstGeom>
        </p:spPr>
      </p:pic>
      <p:sp>
        <p:nvSpPr>
          <p:cNvPr id="2" name="Titel 1"/>
          <p:cNvSpPr>
            <a:spLocks noGrp="1"/>
          </p:cNvSpPr>
          <p:nvPr>
            <p:ph type="title"/>
          </p:nvPr>
        </p:nvSpPr>
        <p:spPr>
          <a:xfrm>
            <a:off x="407368" y="3573016"/>
            <a:ext cx="11161240" cy="2339976"/>
          </a:xfrm>
          <a:noFill/>
        </p:spPr>
        <p:txBody>
          <a:bodyPr anchor="b"/>
          <a:lstStyle>
            <a:lvl1pPr algn="l">
              <a:lnSpc>
                <a:spcPct val="100000"/>
              </a:lnSpc>
              <a:defRPr sz="4800" b="0" cap="none" baseline="0">
                <a:solidFill>
                  <a:schemeClr val="bg1"/>
                </a:solidFill>
                <a:latin typeface="+mj-lt"/>
                <a:cs typeface="Calibri" panose="020F0502020204030204" pitchFamily="34" charset="0"/>
              </a:defRPr>
            </a:lvl1p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B84785A8-D941-43B4-89BB-F2419E2BDC58}"/>
              </a:ext>
            </a:extLst>
          </p:cNvPr>
          <p:cNvSpPr>
            <a:spLocks noGrp="1"/>
          </p:cNvSpPr>
          <p:nvPr>
            <p:ph type="ftr" sz="quarter" idx="10"/>
          </p:nvPr>
        </p:nvSpPr>
        <p:spPr>
          <a:xfrm>
            <a:off x="1559496" y="6597352"/>
            <a:ext cx="9721080" cy="168842"/>
          </a:xfrm>
          <a:prstGeom prst="rect">
            <a:avLst/>
          </a:prstGeom>
        </p:spPr>
        <p:txBody>
          <a:bodyPr/>
          <a:lstStyle/>
          <a:p>
            <a:r>
              <a:rPr lang="de-DE"/>
              <a:t>66 Tage Zeitmanagement Challenge - Hartmut Sieck</a:t>
            </a:r>
            <a:endParaRPr lang="de-DE" dirty="0"/>
          </a:p>
        </p:txBody>
      </p:sp>
      <p:sp>
        <p:nvSpPr>
          <p:cNvPr id="5" name="Foliennummernplatzhalter 4">
            <a:extLst>
              <a:ext uri="{FF2B5EF4-FFF2-40B4-BE49-F238E27FC236}">
                <a16:creationId xmlns:a16="http://schemas.microsoft.com/office/drawing/2014/main" id="{8BADF0CA-D4AC-4CAD-AAB7-B2EF46119C57}"/>
              </a:ext>
            </a:extLst>
          </p:cNvPr>
          <p:cNvSpPr>
            <a:spLocks noGrp="1"/>
          </p:cNvSpPr>
          <p:nvPr>
            <p:ph type="sldNum" sz="quarter" idx="11"/>
          </p:nvPr>
        </p:nvSpPr>
        <p:spPr/>
        <p:txBody>
          <a:bodyPr/>
          <a:lstStyle/>
          <a:p>
            <a:fld id="{31D0D8A1-E263-4FBF-9BF3-AA3869F8EB11}" type="slidenum">
              <a:rPr lang="de-DE" smtClean="0"/>
              <a:pPr/>
              <a:t>‹Nr.›</a:t>
            </a:fld>
            <a:endParaRPr lang="de-DE" dirty="0"/>
          </a:p>
        </p:txBody>
      </p:sp>
    </p:spTree>
    <p:extLst>
      <p:ext uri="{BB962C8B-B14F-4D97-AF65-F5344CB8AC3E}">
        <p14:creationId xmlns:p14="http://schemas.microsoft.com/office/powerpoint/2010/main" val="1207314580"/>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3133"/>
                </a:solidFill>
                <a:latin typeface="+mj-lt"/>
                <a:cs typeface="Calibri" panose="020F0502020204030204" pitchFamily="34" charset="0"/>
              </a:defRPr>
            </a:lvl1pPr>
          </a:lstStyle>
          <a:p>
            <a:r>
              <a:rPr lang="de-DE"/>
              <a:t>Mastertitelformat bearbeiten</a:t>
            </a:r>
            <a:endParaRPr lang="de-DE" dirty="0"/>
          </a:p>
        </p:txBody>
      </p:sp>
      <p:sp>
        <p:nvSpPr>
          <p:cNvPr id="3" name="Inhaltsplatzhalter 2"/>
          <p:cNvSpPr>
            <a:spLocks noGrp="1"/>
          </p:cNvSpPr>
          <p:nvPr>
            <p:ph sz="half" idx="1"/>
          </p:nvPr>
        </p:nvSpPr>
        <p:spPr>
          <a:xfrm>
            <a:off x="239184" y="1418525"/>
            <a:ext cx="5755216" cy="4619625"/>
          </a:xfrm>
          <a:solidFill>
            <a:schemeClr val="bg1"/>
          </a:solidFill>
          <a:ln>
            <a:solidFill>
              <a:schemeClr val="bg1">
                <a:lumMod val="50000"/>
              </a:schemeClr>
            </a:solidFill>
          </a:ln>
          <a:effectLst/>
        </p:spPr>
        <p:txBody>
          <a:bodyPr/>
          <a:lstStyle>
            <a:lvl1pPr>
              <a:defRPr sz="1800">
                <a:solidFill>
                  <a:srgbClr val="293133"/>
                </a:solidFill>
                <a:latin typeface="+mn-lt"/>
                <a:cs typeface="Calibri" panose="020F0502020204030204" pitchFamily="34" charset="0"/>
              </a:defRPr>
            </a:lvl1pPr>
            <a:lvl2pPr>
              <a:defRPr sz="1600">
                <a:solidFill>
                  <a:srgbClr val="293133"/>
                </a:solidFill>
                <a:latin typeface="+mn-lt"/>
                <a:cs typeface="Calibri" panose="020F0502020204030204" pitchFamily="34" charset="0"/>
              </a:defRPr>
            </a:lvl2pPr>
            <a:lvl3pPr marL="1047750" indent="0">
              <a:buNone/>
              <a:defRPr sz="1600">
                <a:latin typeface="+mj-lt"/>
              </a:defRPr>
            </a:lvl3pPr>
            <a:lvl4pPr>
              <a:defRPr sz="1400">
                <a:latin typeface="+mj-lt"/>
              </a:defRPr>
            </a:lvl4pPr>
            <a:lvl5pPr>
              <a:defRPr sz="1400">
                <a:latin typeface="+mj-lt"/>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p:txBody>
      </p:sp>
      <p:sp>
        <p:nvSpPr>
          <p:cNvPr id="4" name="Inhaltsplatzhalter 3"/>
          <p:cNvSpPr>
            <a:spLocks noGrp="1"/>
          </p:cNvSpPr>
          <p:nvPr>
            <p:ph sz="half" idx="2"/>
          </p:nvPr>
        </p:nvSpPr>
        <p:spPr>
          <a:xfrm>
            <a:off x="6197601" y="1418525"/>
            <a:ext cx="5755217" cy="4619625"/>
          </a:xfrm>
          <a:solidFill>
            <a:schemeClr val="bg1"/>
          </a:solidFill>
          <a:ln>
            <a:solidFill>
              <a:schemeClr val="bg1">
                <a:lumMod val="50000"/>
              </a:schemeClr>
            </a:solidFill>
          </a:ln>
          <a:effectLst/>
        </p:spPr>
        <p:txBody>
          <a:bodyPr/>
          <a:lstStyle>
            <a:lvl1pPr>
              <a:defRPr sz="1800">
                <a:solidFill>
                  <a:srgbClr val="293133"/>
                </a:solidFill>
                <a:latin typeface="+mn-lt"/>
                <a:cs typeface="Calibri" panose="020F0502020204030204" pitchFamily="34" charset="0"/>
              </a:defRPr>
            </a:lvl1pPr>
            <a:lvl2pPr>
              <a:defRPr sz="1600">
                <a:solidFill>
                  <a:srgbClr val="293133"/>
                </a:solidFill>
                <a:latin typeface="+mn-lt"/>
                <a:cs typeface="Calibri" panose="020F0502020204030204" pitchFamily="34" charset="0"/>
              </a:defRPr>
            </a:lvl2pPr>
            <a:lvl3pPr>
              <a:defRPr sz="1600">
                <a:latin typeface="+mj-lt"/>
              </a:defRPr>
            </a:lvl3pPr>
            <a:lvl4pPr>
              <a:defRPr sz="1400">
                <a:latin typeface="+mj-lt"/>
              </a:defRPr>
            </a:lvl4pPr>
            <a:lvl5pPr>
              <a:defRPr sz="1400">
                <a:latin typeface="+mj-lt"/>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p:txBody>
      </p:sp>
      <p:sp>
        <p:nvSpPr>
          <p:cNvPr id="5" name="Fußzeilenplatzhalter 4">
            <a:extLst>
              <a:ext uri="{FF2B5EF4-FFF2-40B4-BE49-F238E27FC236}">
                <a16:creationId xmlns:a16="http://schemas.microsoft.com/office/drawing/2014/main" id="{CAFCE645-2A2B-4590-85EC-2835DA8ADEE3}"/>
              </a:ext>
            </a:extLst>
          </p:cNvPr>
          <p:cNvSpPr>
            <a:spLocks noGrp="1"/>
          </p:cNvSpPr>
          <p:nvPr>
            <p:ph type="ftr" sz="quarter" idx="10"/>
          </p:nvPr>
        </p:nvSpPr>
        <p:spPr>
          <a:xfrm>
            <a:off x="1559496" y="6597352"/>
            <a:ext cx="9721080" cy="168842"/>
          </a:xfrm>
          <a:prstGeom prst="rect">
            <a:avLst/>
          </a:prstGeom>
        </p:spPr>
        <p:txBody>
          <a:bodyPr/>
          <a:lstStyle>
            <a:lvl1pPr>
              <a:defRPr>
                <a:latin typeface="+mn-lt"/>
              </a:defRPr>
            </a:lvl1pPr>
          </a:lstStyle>
          <a:p>
            <a:r>
              <a:rPr lang="de-DE">
                <a:latin typeface="+mn-lt"/>
              </a:rPr>
              <a:t>66 Tage Zeitmanagement Challenge - Hartmut Sieck</a:t>
            </a:r>
            <a:endParaRPr lang="de-DE" dirty="0">
              <a:latin typeface="+mn-lt"/>
            </a:endParaRPr>
          </a:p>
        </p:txBody>
      </p:sp>
      <p:sp>
        <p:nvSpPr>
          <p:cNvPr id="6" name="Foliennummernplatzhalter 5">
            <a:extLst>
              <a:ext uri="{FF2B5EF4-FFF2-40B4-BE49-F238E27FC236}">
                <a16:creationId xmlns:a16="http://schemas.microsoft.com/office/drawing/2014/main" id="{E997445C-1F0E-4A5B-AAD4-BC94B375956C}"/>
              </a:ext>
            </a:extLst>
          </p:cNvPr>
          <p:cNvSpPr>
            <a:spLocks noGrp="1"/>
          </p:cNvSpPr>
          <p:nvPr>
            <p:ph type="sldNum" sz="quarter" idx="11"/>
          </p:nvPr>
        </p:nvSpPr>
        <p:spPr/>
        <p:txBody>
          <a:bodyPr/>
          <a:lstStyle>
            <a:lvl1pPr>
              <a:defRPr>
                <a:latin typeface="+mn-lt"/>
              </a:defRPr>
            </a:lvl1pPr>
          </a:lstStyle>
          <a:p>
            <a:fld id="{31D0D8A1-E263-4FBF-9BF3-AA3869F8EB11}" type="slidenum">
              <a:rPr lang="de-DE" smtClean="0"/>
              <a:pPr/>
              <a:t>‹Nr.›</a:t>
            </a:fld>
            <a:endParaRPr lang="de-DE" dirty="0">
              <a:latin typeface="+mn-lt"/>
            </a:endParaRPr>
          </a:p>
        </p:txBody>
      </p:sp>
    </p:spTree>
    <p:extLst>
      <p:ext uri="{BB962C8B-B14F-4D97-AF65-F5344CB8AC3E}">
        <p14:creationId xmlns:p14="http://schemas.microsoft.com/office/powerpoint/2010/main" val="144059337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3133"/>
                </a:solidFill>
                <a:latin typeface="+mj-lt"/>
                <a:cs typeface="Calibri" panose="020F0502020204030204" pitchFamily="34" charset="0"/>
              </a:defRPr>
            </a:lvl1pPr>
          </a:lstStyle>
          <a:p>
            <a:r>
              <a:rPr lang="de-DE"/>
              <a:t>Mastertitelformat bearbeiten</a:t>
            </a:r>
            <a:endParaRPr lang="de-DE" dirty="0"/>
          </a:p>
        </p:txBody>
      </p:sp>
      <p:sp>
        <p:nvSpPr>
          <p:cNvPr id="3" name="Fußzeilenplatzhalter 2">
            <a:extLst>
              <a:ext uri="{FF2B5EF4-FFF2-40B4-BE49-F238E27FC236}">
                <a16:creationId xmlns:a16="http://schemas.microsoft.com/office/drawing/2014/main" id="{C4514683-77F4-4681-ABE9-D9C6EBE9EA85}"/>
              </a:ext>
            </a:extLst>
          </p:cNvPr>
          <p:cNvSpPr>
            <a:spLocks noGrp="1"/>
          </p:cNvSpPr>
          <p:nvPr>
            <p:ph type="ftr" sz="quarter" idx="10"/>
          </p:nvPr>
        </p:nvSpPr>
        <p:spPr>
          <a:xfrm>
            <a:off x="1559496" y="6597352"/>
            <a:ext cx="9721080" cy="168842"/>
          </a:xfrm>
          <a:prstGeom prst="rect">
            <a:avLst/>
          </a:prstGeom>
        </p:spPr>
        <p:txBody>
          <a:bodyPr/>
          <a:lstStyle>
            <a:lvl1pPr>
              <a:defRPr>
                <a:latin typeface="+mn-lt"/>
              </a:defRPr>
            </a:lvl1pPr>
          </a:lstStyle>
          <a:p>
            <a:r>
              <a:rPr lang="de-DE" dirty="0">
                <a:latin typeface="+mn-lt"/>
              </a:rPr>
              <a:t>66 Tage Zeitmanagement Challenge - Hartmut Sieck</a:t>
            </a:r>
          </a:p>
        </p:txBody>
      </p:sp>
      <p:sp>
        <p:nvSpPr>
          <p:cNvPr id="4" name="Foliennummernplatzhalter 3">
            <a:extLst>
              <a:ext uri="{FF2B5EF4-FFF2-40B4-BE49-F238E27FC236}">
                <a16:creationId xmlns:a16="http://schemas.microsoft.com/office/drawing/2014/main" id="{6719084B-1308-4E19-B8C5-EE1D8071B8A9}"/>
              </a:ext>
            </a:extLst>
          </p:cNvPr>
          <p:cNvSpPr>
            <a:spLocks noGrp="1"/>
          </p:cNvSpPr>
          <p:nvPr>
            <p:ph type="sldNum" sz="quarter" idx="11"/>
          </p:nvPr>
        </p:nvSpPr>
        <p:spPr>
          <a:xfrm>
            <a:off x="11352584" y="6597352"/>
            <a:ext cx="600232" cy="168842"/>
          </a:xfrm>
        </p:spPr>
        <p:txBody>
          <a:bodyPr/>
          <a:lstStyle>
            <a:lvl1pPr>
              <a:defRPr>
                <a:latin typeface="+mn-lt"/>
              </a:defRPr>
            </a:lvl1pPr>
          </a:lstStyle>
          <a:p>
            <a:fld id="{31D0D8A1-E263-4FBF-9BF3-AA3869F8EB11}" type="slidenum">
              <a:rPr lang="de-DE" smtClean="0"/>
              <a:pPr/>
              <a:t>‹Nr.›</a:t>
            </a:fld>
            <a:endParaRPr lang="de-DE" dirty="0">
              <a:latin typeface="+mn-lt"/>
            </a:endParaRPr>
          </a:p>
        </p:txBody>
      </p:sp>
    </p:spTree>
    <p:extLst>
      <p:ext uri="{BB962C8B-B14F-4D97-AF65-F5344CB8AC3E}">
        <p14:creationId xmlns:p14="http://schemas.microsoft.com/office/powerpoint/2010/main" val="10487527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28547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3"/>
          <p:cNvSpPr>
            <a:spLocks noGrp="1" noChangeArrowheads="1"/>
          </p:cNvSpPr>
          <p:nvPr>
            <p:ph type="body" idx="1"/>
          </p:nvPr>
        </p:nvSpPr>
        <p:spPr bwMode="auto">
          <a:xfrm>
            <a:off x="239185" y="1412776"/>
            <a:ext cx="11713633" cy="4763616"/>
          </a:xfrm>
          <a:prstGeom prst="rect">
            <a:avLst/>
          </a:prstGeom>
          <a:noFill/>
          <a:ln w="12700">
            <a:noFill/>
            <a:miter lim="800000"/>
            <a:headEnd/>
            <a:tailEnd/>
          </a:ln>
        </p:spPr>
        <p:txBody>
          <a:bodyPr vert="horz" wrap="square" lIns="76200" tIns="38100" rIns="76200" bIns="3810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p:txBody>
      </p:sp>
      <p:sp>
        <p:nvSpPr>
          <p:cNvPr id="1031" name="Rectangle 4"/>
          <p:cNvSpPr>
            <a:spLocks noGrp="1" noChangeArrowheads="1"/>
          </p:cNvSpPr>
          <p:nvPr>
            <p:ph type="title"/>
          </p:nvPr>
        </p:nvSpPr>
        <p:spPr bwMode="auto">
          <a:xfrm>
            <a:off x="239184" y="200498"/>
            <a:ext cx="11669911" cy="636215"/>
          </a:xfrm>
          <a:prstGeom prst="rect">
            <a:avLst/>
          </a:prstGeom>
          <a:solidFill>
            <a:schemeClr val="bg1"/>
          </a:solidFill>
          <a:ln w="12700">
            <a:noFill/>
            <a:miter lim="800000"/>
            <a:headEnd/>
            <a:tailEnd/>
          </a:ln>
        </p:spPr>
        <p:txBody>
          <a:bodyPr vert="horz" wrap="square" lIns="76200" tIns="38100" rIns="76200" bIns="38100" numCol="1" anchor="t" anchorCtr="0" compatLnSpc="1">
            <a:prstTxWarp prst="textNoShape">
              <a:avLst/>
            </a:prstTxWarp>
          </a:bodyPr>
          <a:lstStyle/>
          <a:p>
            <a:pPr lvl="0"/>
            <a:r>
              <a:rPr lang="de-DE" dirty="0"/>
              <a:t>Klicken Sie, um das Titelformat zu bearbeiten</a:t>
            </a:r>
          </a:p>
        </p:txBody>
      </p:sp>
      <p:sp>
        <p:nvSpPr>
          <p:cNvPr id="3" name="Foliennummernplatzhalter 2">
            <a:extLst>
              <a:ext uri="{FF2B5EF4-FFF2-40B4-BE49-F238E27FC236}">
                <a16:creationId xmlns:a16="http://schemas.microsoft.com/office/drawing/2014/main" id="{7C0508EF-D664-4313-A395-C1611C56B15A}"/>
              </a:ext>
            </a:extLst>
          </p:cNvPr>
          <p:cNvSpPr>
            <a:spLocks noGrp="1"/>
          </p:cNvSpPr>
          <p:nvPr>
            <p:ph type="sldNum" sz="quarter" idx="4"/>
          </p:nvPr>
        </p:nvSpPr>
        <p:spPr>
          <a:xfrm>
            <a:off x="11352584" y="6597352"/>
            <a:ext cx="600232" cy="168842"/>
          </a:xfrm>
          <a:prstGeom prst="rect">
            <a:avLst/>
          </a:prstGeom>
        </p:spPr>
        <p:txBody>
          <a:bodyPr vert="horz" lIns="91440" tIns="45720" rIns="91440" bIns="45720" rtlCol="0" anchor="ctr"/>
          <a:lstStyle>
            <a:lvl1pPr algn="r">
              <a:defRPr sz="800" b="1">
                <a:solidFill>
                  <a:srgbClr val="293133"/>
                </a:solidFill>
                <a:latin typeface="+mn-lt"/>
                <a:cs typeface="Arial" panose="020B0604020202020204" pitchFamily="34" charset="0"/>
              </a:defRPr>
            </a:lvl1pPr>
          </a:lstStyle>
          <a:p>
            <a:fld id="{31D0D8A1-E263-4FBF-9BF3-AA3869F8EB11}" type="slidenum">
              <a:rPr lang="de-DE" smtClean="0"/>
              <a:pPr/>
              <a:t>‹Nr.›</a:t>
            </a:fld>
            <a:endParaRPr lang="de-DE" dirty="0"/>
          </a:p>
        </p:txBody>
      </p:sp>
      <p:sp>
        <p:nvSpPr>
          <p:cNvPr id="5" name="Fußzeilenplatzhalter 4">
            <a:extLst>
              <a:ext uri="{FF2B5EF4-FFF2-40B4-BE49-F238E27FC236}">
                <a16:creationId xmlns:a16="http://schemas.microsoft.com/office/drawing/2014/main" id="{AB219487-DEB6-9680-9E7F-B0BB79A9D89E}"/>
              </a:ext>
            </a:extLst>
          </p:cNvPr>
          <p:cNvSpPr>
            <a:spLocks noGrp="1"/>
          </p:cNvSpPr>
          <p:nvPr>
            <p:ph type="ftr" sz="quarter" idx="3"/>
          </p:nvPr>
        </p:nvSpPr>
        <p:spPr>
          <a:xfrm>
            <a:off x="335360" y="6597352"/>
            <a:ext cx="10945216" cy="168842"/>
          </a:xfrm>
          <a:prstGeom prst="rect">
            <a:avLst/>
          </a:prstGeom>
        </p:spPr>
        <p:txBody>
          <a:bodyPr vert="horz" lIns="91440" tIns="45720" rIns="91440" bIns="45720" rtlCol="0" anchor="ctr"/>
          <a:lstStyle>
            <a:lvl1pPr algn="r">
              <a:defRPr sz="800">
                <a:solidFill>
                  <a:srgbClr val="293133"/>
                </a:solidFill>
                <a:latin typeface="+mn-lt"/>
              </a:defRPr>
            </a:lvl1pPr>
          </a:lstStyle>
          <a:p>
            <a:endParaRPr lang="en-US"/>
          </a:p>
        </p:txBody>
      </p:sp>
    </p:spTree>
    <p:extLst>
      <p:ext uri="{BB962C8B-B14F-4D97-AF65-F5344CB8AC3E}">
        <p14:creationId xmlns:p14="http://schemas.microsoft.com/office/powerpoint/2010/main" val="33925515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9" r:id="rId3"/>
    <p:sldLayoutId id="2147483795" r:id="rId4"/>
    <p:sldLayoutId id="2147483797" r:id="rId5"/>
    <p:sldLayoutId id="2147483798" r:id="rId6"/>
  </p:sldLayoutIdLst>
  <p:transition>
    <p:zoom/>
  </p:transition>
  <p:hf hdr="0" dt="0"/>
  <p:txStyles>
    <p:titleStyle>
      <a:lvl1pPr algn="l" defTabSz="762000" rtl="0" eaLnBrk="1" fontAlgn="base" hangingPunct="1">
        <a:lnSpc>
          <a:spcPts val="4100"/>
        </a:lnSpc>
        <a:spcBef>
          <a:spcPct val="0"/>
        </a:spcBef>
        <a:spcAft>
          <a:spcPct val="0"/>
        </a:spcAft>
        <a:defRPr sz="2400" b="1" cap="none" baseline="0">
          <a:solidFill>
            <a:srgbClr val="293133"/>
          </a:solidFill>
          <a:latin typeface="+mj-lt"/>
          <a:ea typeface="+mj-ea"/>
          <a:cs typeface="Arial" panose="020B0604020202020204" pitchFamily="34" charset="0"/>
        </a:defRPr>
      </a:lvl1pPr>
      <a:lvl2pPr algn="l" defTabSz="762000" rtl="0" eaLnBrk="1" fontAlgn="base" hangingPunct="1">
        <a:lnSpc>
          <a:spcPts val="4100"/>
        </a:lnSpc>
        <a:spcBef>
          <a:spcPct val="0"/>
        </a:spcBef>
        <a:spcAft>
          <a:spcPct val="0"/>
        </a:spcAft>
        <a:defRPr sz="2800">
          <a:solidFill>
            <a:srgbClr val="003C78"/>
          </a:solidFill>
          <a:latin typeface="Arial" charset="0"/>
        </a:defRPr>
      </a:lvl2pPr>
      <a:lvl3pPr algn="l" defTabSz="762000" rtl="0" eaLnBrk="1" fontAlgn="base" hangingPunct="1">
        <a:lnSpc>
          <a:spcPts val="4100"/>
        </a:lnSpc>
        <a:spcBef>
          <a:spcPct val="0"/>
        </a:spcBef>
        <a:spcAft>
          <a:spcPct val="0"/>
        </a:spcAft>
        <a:defRPr sz="2800">
          <a:solidFill>
            <a:srgbClr val="003C78"/>
          </a:solidFill>
          <a:latin typeface="Arial" charset="0"/>
        </a:defRPr>
      </a:lvl3pPr>
      <a:lvl4pPr algn="l" defTabSz="762000" rtl="0" eaLnBrk="1" fontAlgn="base" hangingPunct="1">
        <a:lnSpc>
          <a:spcPts val="4100"/>
        </a:lnSpc>
        <a:spcBef>
          <a:spcPct val="0"/>
        </a:spcBef>
        <a:spcAft>
          <a:spcPct val="0"/>
        </a:spcAft>
        <a:defRPr sz="2800">
          <a:solidFill>
            <a:srgbClr val="003C78"/>
          </a:solidFill>
          <a:latin typeface="Arial" charset="0"/>
        </a:defRPr>
      </a:lvl4pPr>
      <a:lvl5pPr algn="l" defTabSz="762000" rtl="0" eaLnBrk="1" fontAlgn="base" hangingPunct="1">
        <a:lnSpc>
          <a:spcPts val="4100"/>
        </a:lnSpc>
        <a:spcBef>
          <a:spcPct val="0"/>
        </a:spcBef>
        <a:spcAft>
          <a:spcPct val="0"/>
        </a:spcAft>
        <a:defRPr sz="2800">
          <a:solidFill>
            <a:srgbClr val="003C78"/>
          </a:solidFill>
          <a:latin typeface="Arial" charset="0"/>
        </a:defRPr>
      </a:lvl5pPr>
      <a:lvl6pPr marL="457200" algn="l" defTabSz="762000" rtl="0" eaLnBrk="1" fontAlgn="base" hangingPunct="1">
        <a:lnSpc>
          <a:spcPts val="4100"/>
        </a:lnSpc>
        <a:spcBef>
          <a:spcPct val="0"/>
        </a:spcBef>
        <a:spcAft>
          <a:spcPct val="0"/>
        </a:spcAft>
        <a:defRPr sz="2800">
          <a:solidFill>
            <a:srgbClr val="003C78"/>
          </a:solidFill>
          <a:latin typeface="Arial" charset="0"/>
        </a:defRPr>
      </a:lvl6pPr>
      <a:lvl7pPr marL="914400" algn="l" defTabSz="762000" rtl="0" eaLnBrk="1" fontAlgn="base" hangingPunct="1">
        <a:lnSpc>
          <a:spcPts val="4100"/>
        </a:lnSpc>
        <a:spcBef>
          <a:spcPct val="0"/>
        </a:spcBef>
        <a:spcAft>
          <a:spcPct val="0"/>
        </a:spcAft>
        <a:defRPr sz="2800">
          <a:solidFill>
            <a:srgbClr val="003C78"/>
          </a:solidFill>
          <a:latin typeface="Arial" charset="0"/>
        </a:defRPr>
      </a:lvl7pPr>
      <a:lvl8pPr marL="1371600" algn="l" defTabSz="762000" rtl="0" eaLnBrk="1" fontAlgn="base" hangingPunct="1">
        <a:lnSpc>
          <a:spcPts val="4100"/>
        </a:lnSpc>
        <a:spcBef>
          <a:spcPct val="0"/>
        </a:spcBef>
        <a:spcAft>
          <a:spcPct val="0"/>
        </a:spcAft>
        <a:defRPr sz="2800">
          <a:solidFill>
            <a:srgbClr val="003C78"/>
          </a:solidFill>
          <a:latin typeface="Arial" charset="0"/>
        </a:defRPr>
      </a:lvl8pPr>
      <a:lvl9pPr marL="1828800" algn="l" defTabSz="762000" rtl="0" eaLnBrk="1" fontAlgn="base" hangingPunct="1">
        <a:lnSpc>
          <a:spcPts val="4100"/>
        </a:lnSpc>
        <a:spcBef>
          <a:spcPct val="0"/>
        </a:spcBef>
        <a:spcAft>
          <a:spcPct val="0"/>
        </a:spcAft>
        <a:defRPr sz="2800">
          <a:solidFill>
            <a:srgbClr val="003C78"/>
          </a:solidFill>
          <a:latin typeface="Arial" charset="0"/>
        </a:defRPr>
      </a:lvl9pPr>
    </p:titleStyle>
    <p:bodyStyle>
      <a:lvl1pPr marL="265113" indent="-265113" algn="l" defTabSz="762000" rtl="0" eaLnBrk="1" fontAlgn="base" hangingPunct="1">
        <a:spcBef>
          <a:spcPct val="50000"/>
        </a:spcBef>
        <a:spcAft>
          <a:spcPct val="0"/>
        </a:spcAft>
        <a:buClrTx/>
        <a:buFont typeface="Arial" pitchFamily="34" charset="0"/>
        <a:buChar char="•"/>
        <a:defRPr>
          <a:solidFill>
            <a:srgbClr val="293133"/>
          </a:solidFill>
          <a:latin typeface="+mn-lt"/>
          <a:ea typeface="+mn-ea"/>
          <a:cs typeface="Arial" panose="020B0604020202020204" pitchFamily="34" charset="0"/>
        </a:defRPr>
      </a:lvl1pPr>
      <a:lvl2pPr marL="830263" indent="-285750" algn="l" defTabSz="762000" rtl="0" eaLnBrk="1" fontAlgn="base" hangingPunct="1">
        <a:spcBef>
          <a:spcPct val="50000"/>
        </a:spcBef>
        <a:spcAft>
          <a:spcPct val="0"/>
        </a:spcAft>
        <a:buClrTx/>
        <a:buFont typeface="Arial" pitchFamily="34" charset="0"/>
        <a:buChar char="•"/>
        <a:defRPr sz="1600">
          <a:solidFill>
            <a:srgbClr val="293133"/>
          </a:solidFill>
          <a:latin typeface="+mn-lt"/>
          <a:cs typeface="Arial" panose="020B0604020202020204" pitchFamily="34" charset="0"/>
        </a:defRPr>
      </a:lvl2pPr>
      <a:lvl3pPr marL="1276350" indent="-228600" algn="l" defTabSz="762000" rtl="0" eaLnBrk="1" fontAlgn="base" hangingPunct="1">
        <a:spcBef>
          <a:spcPct val="50000"/>
        </a:spcBef>
        <a:spcAft>
          <a:spcPct val="0"/>
        </a:spcAft>
        <a:buClrTx/>
        <a:buFont typeface="Arial" pitchFamily="34" charset="0"/>
        <a:buChar char="•"/>
        <a:defRPr sz="1400">
          <a:solidFill>
            <a:srgbClr val="293133"/>
          </a:solidFill>
          <a:latin typeface="+mn-lt"/>
          <a:cs typeface="Arial" panose="020B0604020202020204" pitchFamily="34" charset="0"/>
        </a:defRPr>
      </a:lvl3pPr>
      <a:lvl4pPr marL="1695450" indent="-228600" algn="l" defTabSz="762000" rtl="0" eaLnBrk="1" fontAlgn="base" hangingPunct="1">
        <a:spcBef>
          <a:spcPct val="20000"/>
        </a:spcBef>
        <a:spcAft>
          <a:spcPct val="0"/>
        </a:spcAft>
        <a:buChar char="–"/>
        <a:defRPr sz="2000">
          <a:solidFill>
            <a:schemeClr val="tx1"/>
          </a:solidFill>
          <a:latin typeface="Times New Roman" pitchFamily="18" charset="0"/>
        </a:defRPr>
      </a:lvl4pPr>
      <a:lvl5pPr marL="2114550" indent="-228600" algn="l" defTabSz="762000" rtl="0" eaLnBrk="1" fontAlgn="base" hangingPunct="1">
        <a:spcBef>
          <a:spcPct val="20000"/>
        </a:spcBef>
        <a:spcAft>
          <a:spcPct val="0"/>
        </a:spcAft>
        <a:buChar char="»"/>
        <a:defRPr sz="2000">
          <a:solidFill>
            <a:schemeClr val="tx1"/>
          </a:solidFill>
          <a:latin typeface="Times New Roman" pitchFamily="18" charset="0"/>
        </a:defRPr>
      </a:lvl5pPr>
      <a:lvl6pPr marL="2571750" indent="-228600" algn="l" defTabSz="762000" rtl="0" eaLnBrk="1" fontAlgn="base" hangingPunct="1">
        <a:spcBef>
          <a:spcPct val="20000"/>
        </a:spcBef>
        <a:spcAft>
          <a:spcPct val="0"/>
        </a:spcAft>
        <a:buChar char="»"/>
        <a:defRPr sz="2000">
          <a:solidFill>
            <a:schemeClr val="tx1"/>
          </a:solidFill>
          <a:latin typeface="Times New Roman" pitchFamily="18" charset="0"/>
        </a:defRPr>
      </a:lvl6pPr>
      <a:lvl7pPr marL="3028950" indent="-228600" algn="l" defTabSz="762000" rtl="0" eaLnBrk="1" fontAlgn="base" hangingPunct="1">
        <a:spcBef>
          <a:spcPct val="20000"/>
        </a:spcBef>
        <a:spcAft>
          <a:spcPct val="0"/>
        </a:spcAft>
        <a:buChar char="»"/>
        <a:defRPr sz="2000">
          <a:solidFill>
            <a:schemeClr val="tx1"/>
          </a:solidFill>
          <a:latin typeface="Times New Roman" pitchFamily="18" charset="0"/>
        </a:defRPr>
      </a:lvl7pPr>
      <a:lvl8pPr marL="3486150" indent="-228600" algn="l" defTabSz="762000" rtl="0" eaLnBrk="1" fontAlgn="base" hangingPunct="1">
        <a:spcBef>
          <a:spcPct val="20000"/>
        </a:spcBef>
        <a:spcAft>
          <a:spcPct val="0"/>
        </a:spcAft>
        <a:buChar char="»"/>
        <a:defRPr sz="2000">
          <a:solidFill>
            <a:schemeClr val="tx1"/>
          </a:solidFill>
          <a:latin typeface="Times New Roman" pitchFamily="18" charset="0"/>
        </a:defRPr>
      </a:lvl8pPr>
      <a:lvl9pPr marL="3943350" indent="-228600" algn="l" defTabSz="762000"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5.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noFill/>
          <a:extLst>
            <a:ext uri="{909E8E84-426E-40DD-AFC4-6F175D3DCCD1}">
              <a14:hiddenFill xmlns:a14="http://schemas.microsoft.com/office/drawing/2010/main">
                <a:solidFill>
                  <a:schemeClr val="bg1"/>
                </a:solidFill>
              </a14:hiddenFill>
            </a:ext>
          </a:extLst>
        </p:spPr>
        <p:txBody>
          <a:bodyPr/>
          <a:lstStyle/>
          <a:p>
            <a:pPr eaLnBrk="1" hangingPunct="1"/>
            <a:r>
              <a:rPr lang="de-DE" sz="3600" dirty="0"/>
              <a:t>KEY ACCOUNT PLAN</a:t>
            </a:r>
            <a:br>
              <a:rPr lang="de-DE" sz="3600" dirty="0"/>
            </a:br>
            <a:r>
              <a:rPr lang="de-DE" sz="3600" i="1" dirty="0"/>
              <a:t>Name Key Account</a:t>
            </a:r>
          </a:p>
        </p:txBody>
      </p:sp>
      <p:sp>
        <p:nvSpPr>
          <p:cNvPr id="4" name="Untertitel 3">
            <a:extLst>
              <a:ext uri="{FF2B5EF4-FFF2-40B4-BE49-F238E27FC236}">
                <a16:creationId xmlns:a16="http://schemas.microsoft.com/office/drawing/2014/main" id="{F20CC054-D1E8-4D6F-8CB9-AE3712E9E424}"/>
              </a:ext>
            </a:extLst>
          </p:cNvPr>
          <p:cNvSpPr>
            <a:spLocks noGrp="1"/>
          </p:cNvSpPr>
          <p:nvPr>
            <p:ph type="subTitle" idx="1"/>
          </p:nvPr>
        </p:nvSpPr>
        <p:spPr>
          <a:xfrm>
            <a:off x="383198" y="5194324"/>
            <a:ext cx="7008946" cy="1042988"/>
          </a:xfrm>
        </p:spPr>
        <p:txBody>
          <a:bodyPr/>
          <a:lstStyle/>
          <a:p>
            <a:r>
              <a:rPr lang="de-DE" sz="1800" dirty="0"/>
              <a:t>Key Account </a:t>
            </a:r>
            <a:r>
              <a:rPr lang="de-DE" sz="1800" dirty="0" err="1"/>
              <a:t>Manager:in</a:t>
            </a:r>
            <a:r>
              <a:rPr lang="de-DE" sz="1800" dirty="0"/>
              <a:t>:</a:t>
            </a:r>
          </a:p>
          <a:p>
            <a:r>
              <a:rPr lang="de-DE" sz="1800" dirty="0"/>
              <a:t>Datum der letzten Überarbeitung: </a:t>
            </a:r>
          </a:p>
        </p:txBody>
      </p:sp>
      <p:sp>
        <p:nvSpPr>
          <p:cNvPr id="2" name="Textfeld 1"/>
          <p:cNvSpPr txBox="1"/>
          <p:nvPr/>
        </p:nvSpPr>
        <p:spPr>
          <a:xfrm>
            <a:off x="383198" y="620688"/>
            <a:ext cx="2676502" cy="1077218"/>
          </a:xfrm>
          <a:prstGeom prst="rect">
            <a:avLst/>
          </a:prstGeom>
          <a:noFill/>
        </p:spPr>
        <p:txBody>
          <a:bodyPr wrap="none" rtlCol="0">
            <a:spAutoFit/>
          </a:bodyPr>
          <a:lstStyle/>
          <a:p>
            <a:r>
              <a:rPr lang="en-US" sz="3200" i="1" dirty="0">
                <a:solidFill>
                  <a:schemeClr val="bg1"/>
                </a:solidFill>
              </a:rPr>
              <a:t>Logo des</a:t>
            </a:r>
            <a:br>
              <a:rPr lang="en-US" sz="3200" i="1" dirty="0">
                <a:solidFill>
                  <a:schemeClr val="bg1"/>
                </a:solidFill>
              </a:rPr>
            </a:br>
            <a:r>
              <a:rPr lang="en-US" sz="3200" i="1" dirty="0">
                <a:solidFill>
                  <a:schemeClr val="bg1"/>
                </a:solidFill>
              </a:rPr>
              <a:t>Key Accounts</a:t>
            </a:r>
          </a:p>
        </p:txBody>
      </p:sp>
      <p:sp>
        <p:nvSpPr>
          <p:cNvPr id="5" name="Rechteck 4">
            <a:extLst>
              <a:ext uri="{FF2B5EF4-FFF2-40B4-BE49-F238E27FC236}">
                <a16:creationId xmlns:a16="http://schemas.microsoft.com/office/drawing/2014/main" id="{5847D56B-ED8A-43A2-9CA7-B1B196B71734}"/>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 </a:t>
            </a:r>
          </a:p>
        </p:txBody>
      </p:sp>
    </p:spTree>
    <p:extLst>
      <p:ext uri="{BB962C8B-B14F-4D97-AF65-F5344CB8AC3E}">
        <p14:creationId xmlns:p14="http://schemas.microsoft.com/office/powerpoint/2010/main" val="2550187995"/>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4BA5C-F372-8FA7-741A-14E1DBCBC140}"/>
              </a:ext>
            </a:extLst>
          </p:cNvPr>
          <p:cNvSpPr>
            <a:spLocks noGrp="1"/>
          </p:cNvSpPr>
          <p:nvPr>
            <p:ph type="title"/>
          </p:nvPr>
        </p:nvSpPr>
        <p:spPr/>
        <p:txBody>
          <a:bodyPr/>
          <a:lstStyle/>
          <a:p>
            <a:r>
              <a:rPr lang="de-DE" dirty="0"/>
              <a:t>2| Lean KAM oder strategische Partnerschaft</a:t>
            </a:r>
          </a:p>
        </p:txBody>
      </p:sp>
      <p:sp>
        <p:nvSpPr>
          <p:cNvPr id="23" name="Textfeld 22">
            <a:extLst>
              <a:ext uri="{FF2B5EF4-FFF2-40B4-BE49-F238E27FC236}">
                <a16:creationId xmlns:a16="http://schemas.microsoft.com/office/drawing/2014/main" id="{E6C9CC1B-4731-F3D8-093D-020DB3547D94}"/>
              </a:ext>
            </a:extLst>
          </p:cNvPr>
          <p:cNvSpPr txBox="1"/>
          <p:nvPr/>
        </p:nvSpPr>
        <p:spPr>
          <a:xfrm>
            <a:off x="9274729" y="1629722"/>
            <a:ext cx="2796994" cy="3785652"/>
          </a:xfrm>
          <a:prstGeom prst="rect">
            <a:avLst/>
          </a:prstGeom>
          <a:noFill/>
        </p:spPr>
        <p:txBody>
          <a:bodyPr wrap="square" rtlCol="0">
            <a:spAutoFit/>
          </a:bodyPr>
          <a:lstStyle/>
          <a:p>
            <a:pPr algn="l"/>
            <a:r>
              <a:rPr lang="de-DE" sz="1200" b="1" dirty="0">
                <a:solidFill>
                  <a:srgbClr val="000000"/>
                </a:solidFill>
                <a:latin typeface="+mn-lt"/>
                <a:cs typeface="Calibri" panose="020F0502020204030204" pitchFamily="34" charset="0"/>
              </a:rPr>
              <a:t>Typische Indizien, dass der Key Account einen Partner und eben nicht nur einen zuverlässigen Lieferanten sucht:</a:t>
            </a:r>
          </a:p>
          <a:p>
            <a:pPr marL="285750" indent="-285750" algn="l">
              <a:buFont typeface="Arial" panose="020B0604020202020204" pitchFamily="34" charset="0"/>
              <a:buChar char="•"/>
            </a:pPr>
            <a:r>
              <a:rPr lang="de-DE" sz="1200" dirty="0">
                <a:solidFill>
                  <a:srgbClr val="000000"/>
                </a:solidFill>
                <a:latin typeface="+mn-lt"/>
                <a:cs typeface="Calibri" panose="020F0502020204030204" pitchFamily="34" charset="0"/>
              </a:rPr>
              <a:t>Frühzeitige Einbindung in Projekte und Fragestellungen</a:t>
            </a:r>
          </a:p>
          <a:p>
            <a:pPr marL="285750" indent="-285750" algn="l">
              <a:buFont typeface="Arial" panose="020B0604020202020204" pitchFamily="34" charset="0"/>
              <a:buChar char="•"/>
            </a:pPr>
            <a:r>
              <a:rPr lang="de-DE" sz="1200" dirty="0">
                <a:solidFill>
                  <a:srgbClr val="000000"/>
                </a:solidFill>
                <a:latin typeface="+mn-lt"/>
                <a:cs typeface="Calibri" panose="020F0502020204030204" pitchFamily="34" charset="0"/>
              </a:rPr>
              <a:t>Preis ist wichtig, aber eben nicht dominierend</a:t>
            </a:r>
          </a:p>
          <a:p>
            <a:pPr marL="285750" indent="-285750" algn="l">
              <a:buFont typeface="Arial" panose="020B0604020202020204" pitchFamily="34" charset="0"/>
              <a:buChar char="•"/>
            </a:pPr>
            <a:r>
              <a:rPr lang="de-DE" sz="1200" dirty="0">
                <a:solidFill>
                  <a:srgbClr val="000000"/>
                </a:solidFill>
                <a:latin typeface="+mn-lt"/>
                <a:cs typeface="Calibri" panose="020F0502020204030204" pitchFamily="34" charset="0"/>
              </a:rPr>
              <a:t>Offene Kommunikation</a:t>
            </a:r>
          </a:p>
          <a:p>
            <a:pPr marL="285750" indent="-285750" algn="l">
              <a:buFont typeface="Arial" panose="020B0604020202020204" pitchFamily="34" charset="0"/>
              <a:buChar char="•"/>
            </a:pPr>
            <a:r>
              <a:rPr lang="de-DE" sz="1200" dirty="0">
                <a:solidFill>
                  <a:srgbClr val="000000"/>
                </a:solidFill>
                <a:latin typeface="+mn-lt"/>
                <a:cs typeface="Calibri" panose="020F0502020204030204" pitchFamily="34" charset="0"/>
              </a:rPr>
              <a:t>Bereitschaft auch Verpflichtungen einzugeben (Ressourcen, Abnahmemengen, …)</a:t>
            </a:r>
          </a:p>
          <a:p>
            <a:pPr marL="285750" indent="-285750" algn="l">
              <a:buFont typeface="Arial" panose="020B0604020202020204" pitchFamily="34" charset="0"/>
              <a:buChar char="•"/>
            </a:pPr>
            <a:r>
              <a:rPr lang="de-DE" sz="1200" dirty="0">
                <a:solidFill>
                  <a:srgbClr val="000000"/>
                </a:solidFill>
                <a:latin typeface="+mn-lt"/>
                <a:cs typeface="Calibri" panose="020F0502020204030204" pitchFamily="34" charset="0"/>
              </a:rPr>
              <a:t>Bereitschaft eigene Anforderungen an Möglichkeiten des Lieferanten anzupassen</a:t>
            </a:r>
          </a:p>
          <a:p>
            <a:pPr marL="285750" indent="-285750" algn="l">
              <a:buFont typeface="Arial" panose="020B0604020202020204" pitchFamily="34" charset="0"/>
              <a:buChar char="•"/>
            </a:pPr>
            <a:r>
              <a:rPr lang="de-DE" sz="1200" dirty="0">
                <a:solidFill>
                  <a:srgbClr val="000000"/>
                </a:solidFill>
                <a:latin typeface="+mn-lt"/>
                <a:cs typeface="Calibri" panose="020F0502020204030204" pitchFamily="34" charset="0"/>
              </a:rPr>
              <a:t>Möchte auch gerne mehr mit uns als Lieferant umsetzen</a:t>
            </a:r>
          </a:p>
          <a:p>
            <a:pPr marL="285750" indent="-285750" algn="l">
              <a:buFont typeface="Arial" panose="020B0604020202020204" pitchFamily="34" charset="0"/>
              <a:buChar char="•"/>
            </a:pPr>
            <a:r>
              <a:rPr lang="de-DE" sz="1200" dirty="0">
                <a:solidFill>
                  <a:srgbClr val="000000"/>
                </a:solidFill>
                <a:latin typeface="+mn-lt"/>
                <a:cs typeface="Calibri" panose="020F0502020204030204" pitchFamily="34" charset="0"/>
              </a:rPr>
              <a:t>Bereit auch gemeinsam mit uns Produkte oder Lösungen zu entwickeln</a:t>
            </a:r>
          </a:p>
        </p:txBody>
      </p:sp>
      <p:sp>
        <p:nvSpPr>
          <p:cNvPr id="25" name="Rechteck 24">
            <a:extLst>
              <a:ext uri="{FF2B5EF4-FFF2-40B4-BE49-F238E27FC236}">
                <a16:creationId xmlns:a16="http://schemas.microsoft.com/office/drawing/2014/main" id="{CD6A1FD4-9FE0-5A13-35B5-8928C0E5FEFA}"/>
              </a:ext>
            </a:extLst>
          </p:cNvPr>
          <p:cNvSpPr/>
          <p:nvPr/>
        </p:nvSpPr>
        <p:spPr bwMode="auto">
          <a:xfrm>
            <a:off x="1774097" y="1894341"/>
            <a:ext cx="5930000" cy="3259588"/>
          </a:xfrm>
          <a:prstGeom prst="rect">
            <a:avLst/>
          </a:prstGeom>
          <a:solidFill>
            <a:srgbClr val="F1EFE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tx1"/>
              </a:solidFill>
              <a:effectLst/>
              <a:latin typeface="+mn-lt"/>
            </a:endParaRPr>
          </a:p>
        </p:txBody>
      </p:sp>
      <p:sp>
        <p:nvSpPr>
          <p:cNvPr id="26" name="Text Box 4">
            <a:extLst>
              <a:ext uri="{FF2B5EF4-FFF2-40B4-BE49-F238E27FC236}">
                <a16:creationId xmlns:a16="http://schemas.microsoft.com/office/drawing/2014/main" id="{748A0531-386E-4219-E046-1F0E6BA821F7}"/>
              </a:ext>
            </a:extLst>
          </p:cNvPr>
          <p:cNvSpPr txBox="1">
            <a:spLocks noChangeArrowheads="1"/>
          </p:cNvSpPr>
          <p:nvPr/>
        </p:nvSpPr>
        <p:spPr bwMode="auto">
          <a:xfrm>
            <a:off x="248938" y="5999443"/>
            <a:ext cx="2303812" cy="215431"/>
          </a:xfrm>
          <a:prstGeom prst="rect">
            <a:avLst/>
          </a:prstGeom>
          <a:noFill/>
          <a:ln w="9525">
            <a:noFill/>
            <a:miter lim="800000"/>
            <a:headEnd/>
            <a:tailEnd/>
          </a:ln>
          <a:effectLst/>
        </p:spPr>
        <p:txBody>
          <a:bodyPr wrap="none" lIns="91428" tIns="45714" rIns="91428" bIns="45714">
            <a:spAutoFit/>
          </a:bodyPr>
          <a:lstStyle/>
          <a:p>
            <a:pPr defTabSz="913689">
              <a:defRPr/>
            </a:pPr>
            <a:r>
              <a:rPr lang="de-DE" sz="800" dirty="0">
                <a:solidFill>
                  <a:schemeClr val="tx1"/>
                </a:solidFill>
                <a:latin typeface="+mn-lt"/>
              </a:rPr>
              <a:t>Quelle: Key Supplier Management, Belz, 2001</a:t>
            </a:r>
          </a:p>
        </p:txBody>
      </p:sp>
      <p:cxnSp>
        <p:nvCxnSpPr>
          <p:cNvPr id="27" name="Gerade Verbindung 32">
            <a:extLst>
              <a:ext uri="{FF2B5EF4-FFF2-40B4-BE49-F238E27FC236}">
                <a16:creationId xmlns:a16="http://schemas.microsoft.com/office/drawing/2014/main" id="{BEAC0AA8-A177-5C8A-DAF4-24ACDF53D05A}"/>
              </a:ext>
            </a:extLst>
          </p:cNvPr>
          <p:cNvCxnSpPr>
            <a:cxnSpLocks noChangeShapeType="1"/>
          </p:cNvCxnSpPr>
          <p:nvPr/>
        </p:nvCxnSpPr>
        <p:spPr bwMode="auto">
          <a:xfrm flipV="1">
            <a:off x="1774097" y="2026523"/>
            <a:ext cx="5740319" cy="3066752"/>
          </a:xfrm>
          <a:prstGeom prst="line">
            <a:avLst/>
          </a:prstGeom>
          <a:noFill/>
          <a:ln w="76200" algn="ctr">
            <a:solidFill>
              <a:schemeClr val="bg1">
                <a:lumMod val="50000"/>
              </a:schemeClr>
            </a:solidFill>
            <a:prstDash val="solid"/>
            <a:round/>
            <a:headEnd/>
            <a:tailEnd/>
          </a:ln>
          <a:effectLst/>
        </p:spPr>
      </p:cxnSp>
      <p:sp>
        <p:nvSpPr>
          <p:cNvPr id="28" name="Line 5">
            <a:extLst>
              <a:ext uri="{FF2B5EF4-FFF2-40B4-BE49-F238E27FC236}">
                <a16:creationId xmlns:a16="http://schemas.microsoft.com/office/drawing/2014/main" id="{7863C294-8C6B-A97C-ED6C-53127ECF53A4}"/>
              </a:ext>
            </a:extLst>
          </p:cNvPr>
          <p:cNvSpPr>
            <a:spLocks noChangeShapeType="1"/>
          </p:cNvSpPr>
          <p:nvPr/>
        </p:nvSpPr>
        <p:spPr bwMode="auto">
          <a:xfrm>
            <a:off x="1639417" y="1894341"/>
            <a:ext cx="0" cy="3066752"/>
          </a:xfrm>
          <a:prstGeom prst="line">
            <a:avLst/>
          </a:prstGeom>
          <a:noFill/>
          <a:ln w="38100">
            <a:solidFill>
              <a:srgbClr val="293133"/>
            </a:solidFill>
            <a:round/>
            <a:headEnd type="triangle" w="med" len="med"/>
            <a:tailEnd/>
          </a:ln>
          <a:effectLst/>
        </p:spPr>
        <p:txBody>
          <a:bodyPr lIns="99487" tIns="49743" rIns="99487" bIns="49743"/>
          <a:lstStyle/>
          <a:p>
            <a:pPr>
              <a:defRPr/>
            </a:pPr>
            <a:endParaRPr lang="de-DE" dirty="0">
              <a:latin typeface="+mn-lt"/>
            </a:endParaRPr>
          </a:p>
        </p:txBody>
      </p:sp>
      <p:sp>
        <p:nvSpPr>
          <p:cNvPr id="29" name="Line 6">
            <a:extLst>
              <a:ext uri="{FF2B5EF4-FFF2-40B4-BE49-F238E27FC236}">
                <a16:creationId xmlns:a16="http://schemas.microsoft.com/office/drawing/2014/main" id="{AA6BF150-33CC-22F8-F42B-86FDE0F30E3E}"/>
              </a:ext>
            </a:extLst>
          </p:cNvPr>
          <p:cNvSpPr>
            <a:spLocks noChangeShapeType="1"/>
          </p:cNvSpPr>
          <p:nvPr/>
        </p:nvSpPr>
        <p:spPr bwMode="auto">
          <a:xfrm rot="5400000">
            <a:off x="4885151" y="2340637"/>
            <a:ext cx="0" cy="5740319"/>
          </a:xfrm>
          <a:prstGeom prst="line">
            <a:avLst/>
          </a:prstGeom>
          <a:noFill/>
          <a:ln w="38100">
            <a:solidFill>
              <a:srgbClr val="293133"/>
            </a:solidFill>
            <a:round/>
            <a:headEnd type="triangle" w="med" len="med"/>
            <a:tailEnd/>
          </a:ln>
          <a:effectLst/>
        </p:spPr>
        <p:txBody>
          <a:bodyPr lIns="99487" tIns="49743" rIns="99487" bIns="49743"/>
          <a:lstStyle/>
          <a:p>
            <a:pPr>
              <a:defRPr/>
            </a:pPr>
            <a:endParaRPr lang="de-DE" dirty="0">
              <a:latin typeface="+mn-lt"/>
            </a:endParaRPr>
          </a:p>
        </p:txBody>
      </p:sp>
      <p:sp>
        <p:nvSpPr>
          <p:cNvPr id="30" name="Text Box 7">
            <a:extLst>
              <a:ext uri="{FF2B5EF4-FFF2-40B4-BE49-F238E27FC236}">
                <a16:creationId xmlns:a16="http://schemas.microsoft.com/office/drawing/2014/main" id="{7D0A59C6-8B92-535B-9B14-6FF14CD4F2F5}"/>
              </a:ext>
            </a:extLst>
          </p:cNvPr>
          <p:cNvSpPr txBox="1">
            <a:spLocks noChangeArrowheads="1"/>
          </p:cNvSpPr>
          <p:nvPr/>
        </p:nvSpPr>
        <p:spPr bwMode="auto">
          <a:xfrm>
            <a:off x="7121258" y="5476463"/>
            <a:ext cx="1165679" cy="461653"/>
          </a:xfrm>
          <a:prstGeom prst="rect">
            <a:avLst/>
          </a:prstGeom>
          <a:noFill/>
          <a:ln w="9525">
            <a:noFill/>
            <a:miter lim="800000"/>
            <a:headEnd/>
            <a:tailEnd/>
          </a:ln>
          <a:effectLst/>
        </p:spPr>
        <p:txBody>
          <a:bodyPr wrap="none" lIns="91428" tIns="45714" rIns="91428" bIns="45714">
            <a:spAutoFit/>
          </a:bodyPr>
          <a:lstStyle/>
          <a:p>
            <a:pPr algn="ctr" defTabSz="913689">
              <a:defRPr/>
            </a:pPr>
            <a:r>
              <a:rPr lang="de-DE" sz="1200" dirty="0">
                <a:solidFill>
                  <a:srgbClr val="000000"/>
                </a:solidFill>
                <a:latin typeface="+mn-lt"/>
              </a:rPr>
              <a:t>… sucht einen</a:t>
            </a:r>
            <a:br>
              <a:rPr lang="de-DE" sz="1200" dirty="0">
                <a:solidFill>
                  <a:srgbClr val="000000"/>
                </a:solidFill>
                <a:latin typeface="+mn-lt"/>
              </a:rPr>
            </a:br>
            <a:r>
              <a:rPr lang="de-DE" sz="1200" dirty="0">
                <a:solidFill>
                  <a:srgbClr val="000000"/>
                </a:solidFill>
                <a:latin typeface="+mn-lt"/>
              </a:rPr>
              <a:t>Partner</a:t>
            </a:r>
            <a:endParaRPr lang="de-DE" sz="1700" dirty="0">
              <a:solidFill>
                <a:srgbClr val="000000"/>
              </a:solidFill>
              <a:latin typeface="+mn-lt"/>
            </a:endParaRPr>
          </a:p>
        </p:txBody>
      </p:sp>
      <p:sp>
        <p:nvSpPr>
          <p:cNvPr id="31" name="Text Box 8">
            <a:extLst>
              <a:ext uri="{FF2B5EF4-FFF2-40B4-BE49-F238E27FC236}">
                <a16:creationId xmlns:a16="http://schemas.microsoft.com/office/drawing/2014/main" id="{369EE30F-B709-B0F4-8378-4E1F6058E9D2}"/>
              </a:ext>
            </a:extLst>
          </p:cNvPr>
          <p:cNvSpPr txBox="1">
            <a:spLocks noChangeArrowheads="1"/>
          </p:cNvSpPr>
          <p:nvPr/>
        </p:nvSpPr>
        <p:spPr bwMode="auto">
          <a:xfrm>
            <a:off x="4261565" y="5538018"/>
            <a:ext cx="1428957" cy="338542"/>
          </a:xfrm>
          <a:prstGeom prst="rect">
            <a:avLst/>
          </a:prstGeom>
          <a:noFill/>
          <a:ln w="9525">
            <a:noFill/>
            <a:miter lim="800000"/>
            <a:headEnd/>
            <a:tailEnd/>
          </a:ln>
          <a:effectLst/>
        </p:spPr>
        <p:txBody>
          <a:bodyPr wrap="none" lIns="91428" tIns="45714" rIns="91428" bIns="45714">
            <a:spAutoFit/>
          </a:bodyPr>
          <a:lstStyle/>
          <a:p>
            <a:pPr algn="ctr" defTabSz="913689">
              <a:defRPr/>
            </a:pPr>
            <a:r>
              <a:rPr lang="de-DE" sz="1600" b="1" dirty="0">
                <a:solidFill>
                  <a:srgbClr val="FF5229"/>
                </a:solidFill>
                <a:latin typeface="+mn-lt"/>
              </a:rPr>
              <a:t>Key Account</a:t>
            </a:r>
          </a:p>
        </p:txBody>
      </p:sp>
      <p:sp>
        <p:nvSpPr>
          <p:cNvPr id="32" name="Text Box 9">
            <a:extLst>
              <a:ext uri="{FF2B5EF4-FFF2-40B4-BE49-F238E27FC236}">
                <a16:creationId xmlns:a16="http://schemas.microsoft.com/office/drawing/2014/main" id="{7EC99619-BB88-F784-C7AD-2E4F99A924D8}"/>
              </a:ext>
            </a:extLst>
          </p:cNvPr>
          <p:cNvSpPr txBox="1">
            <a:spLocks noChangeArrowheads="1"/>
          </p:cNvSpPr>
          <p:nvPr/>
        </p:nvSpPr>
        <p:spPr bwMode="auto">
          <a:xfrm>
            <a:off x="193648" y="1641552"/>
            <a:ext cx="1345216" cy="461653"/>
          </a:xfrm>
          <a:prstGeom prst="rect">
            <a:avLst/>
          </a:prstGeom>
          <a:noFill/>
          <a:ln w="9525">
            <a:noFill/>
            <a:miter lim="800000"/>
            <a:headEnd/>
            <a:tailEnd/>
          </a:ln>
          <a:effectLst/>
        </p:spPr>
        <p:txBody>
          <a:bodyPr wrap="none" lIns="91428" tIns="45714" rIns="91428" bIns="45714">
            <a:spAutoFit/>
          </a:bodyPr>
          <a:lstStyle/>
          <a:p>
            <a:pPr algn="ctr" defTabSz="913689">
              <a:defRPr/>
            </a:pPr>
            <a:r>
              <a:rPr lang="de-DE" sz="1200" dirty="0">
                <a:solidFill>
                  <a:srgbClr val="000000"/>
                </a:solidFill>
                <a:latin typeface="+mn-lt"/>
              </a:rPr>
              <a:t>… investiert in</a:t>
            </a:r>
            <a:br>
              <a:rPr lang="de-DE" sz="1200" dirty="0">
                <a:solidFill>
                  <a:srgbClr val="000000"/>
                </a:solidFill>
                <a:latin typeface="+mn-lt"/>
              </a:rPr>
            </a:br>
            <a:r>
              <a:rPr lang="de-DE" sz="1200" dirty="0">
                <a:solidFill>
                  <a:srgbClr val="000000"/>
                </a:solidFill>
                <a:latin typeface="+mn-lt"/>
              </a:rPr>
              <a:t>die Partnerschaft</a:t>
            </a:r>
          </a:p>
        </p:txBody>
      </p:sp>
      <p:sp>
        <p:nvSpPr>
          <p:cNvPr id="33" name="Text Box 10">
            <a:extLst>
              <a:ext uri="{FF2B5EF4-FFF2-40B4-BE49-F238E27FC236}">
                <a16:creationId xmlns:a16="http://schemas.microsoft.com/office/drawing/2014/main" id="{FBEDC1AE-8627-D12A-66FF-551A84398CB1}"/>
              </a:ext>
            </a:extLst>
          </p:cNvPr>
          <p:cNvSpPr txBox="1">
            <a:spLocks noChangeArrowheads="1"/>
          </p:cNvSpPr>
          <p:nvPr/>
        </p:nvSpPr>
        <p:spPr bwMode="auto">
          <a:xfrm rot="16200000">
            <a:off x="747494" y="3308646"/>
            <a:ext cx="997365" cy="323153"/>
          </a:xfrm>
          <a:prstGeom prst="rect">
            <a:avLst/>
          </a:prstGeom>
          <a:noFill/>
          <a:ln w="9525">
            <a:noFill/>
            <a:miter lim="800000"/>
            <a:headEnd/>
            <a:tailEnd/>
          </a:ln>
          <a:effectLst/>
        </p:spPr>
        <p:txBody>
          <a:bodyPr wrap="none" lIns="91428" tIns="45714" rIns="91428" bIns="45714">
            <a:spAutoFit/>
          </a:bodyPr>
          <a:lstStyle/>
          <a:p>
            <a:pPr algn="ctr" defTabSz="913689">
              <a:defRPr/>
            </a:pPr>
            <a:r>
              <a:rPr lang="de-DE" sz="1500" b="1" dirty="0">
                <a:solidFill>
                  <a:srgbClr val="FF5229"/>
                </a:solidFill>
                <a:latin typeface="+mn-lt"/>
              </a:rPr>
              <a:t>Lieferant</a:t>
            </a:r>
          </a:p>
        </p:txBody>
      </p:sp>
      <p:sp>
        <p:nvSpPr>
          <p:cNvPr id="34" name="Textfeld 33">
            <a:extLst>
              <a:ext uri="{FF2B5EF4-FFF2-40B4-BE49-F238E27FC236}">
                <a16:creationId xmlns:a16="http://schemas.microsoft.com/office/drawing/2014/main" id="{1BC45F5A-3483-5FDC-225D-A32CF87DDB76}"/>
              </a:ext>
            </a:extLst>
          </p:cNvPr>
          <p:cNvSpPr txBox="1"/>
          <p:nvPr/>
        </p:nvSpPr>
        <p:spPr>
          <a:xfrm rot="19797242">
            <a:off x="1696893" y="2144695"/>
            <a:ext cx="1327607" cy="461665"/>
          </a:xfrm>
          <a:prstGeom prst="rect">
            <a:avLst/>
          </a:prstGeom>
          <a:noFill/>
          <a:effectLst/>
        </p:spPr>
        <p:txBody>
          <a:bodyPr wrap="none" rtlCol="0">
            <a:spAutoFit/>
          </a:bodyPr>
          <a:lstStyle/>
          <a:p>
            <a:pPr algn="ctr"/>
            <a:r>
              <a:rPr lang="de-DE" sz="1200" dirty="0">
                <a:solidFill>
                  <a:srgbClr val="000000"/>
                </a:solidFill>
                <a:latin typeface="+mn-lt"/>
              </a:rPr>
              <a:t>Lieferanten</a:t>
            </a:r>
            <a:br>
              <a:rPr lang="de-DE" sz="1200" dirty="0">
                <a:solidFill>
                  <a:srgbClr val="000000"/>
                </a:solidFill>
                <a:latin typeface="+mn-lt"/>
              </a:rPr>
            </a:br>
            <a:r>
              <a:rPr lang="de-DE" sz="1200" dirty="0">
                <a:solidFill>
                  <a:srgbClr val="000000"/>
                </a:solidFill>
                <a:latin typeface="+mn-lt"/>
              </a:rPr>
              <a:t>Frustrationszone</a:t>
            </a:r>
          </a:p>
        </p:txBody>
      </p:sp>
      <p:sp>
        <p:nvSpPr>
          <p:cNvPr id="35" name="Textfeld 34">
            <a:extLst>
              <a:ext uri="{FF2B5EF4-FFF2-40B4-BE49-F238E27FC236}">
                <a16:creationId xmlns:a16="http://schemas.microsoft.com/office/drawing/2014/main" id="{2C3444A5-9421-D3A2-66F0-EF72EBFAF106}"/>
              </a:ext>
            </a:extLst>
          </p:cNvPr>
          <p:cNvSpPr txBox="1"/>
          <p:nvPr/>
        </p:nvSpPr>
        <p:spPr>
          <a:xfrm rot="19634503">
            <a:off x="6262318" y="4339467"/>
            <a:ext cx="1327607" cy="461665"/>
          </a:xfrm>
          <a:prstGeom prst="rect">
            <a:avLst/>
          </a:prstGeom>
          <a:noFill/>
          <a:effectLst/>
        </p:spPr>
        <p:txBody>
          <a:bodyPr wrap="none" rtlCol="0">
            <a:spAutoFit/>
          </a:bodyPr>
          <a:lstStyle/>
          <a:p>
            <a:pPr algn="ctr"/>
            <a:r>
              <a:rPr lang="de-DE" sz="1200" dirty="0">
                <a:solidFill>
                  <a:srgbClr val="000000"/>
                </a:solidFill>
                <a:latin typeface="+mn-lt"/>
              </a:rPr>
              <a:t>Key Account</a:t>
            </a:r>
          </a:p>
          <a:p>
            <a:pPr algn="ctr"/>
            <a:r>
              <a:rPr lang="de-DE" sz="1200" dirty="0">
                <a:solidFill>
                  <a:srgbClr val="000000"/>
                </a:solidFill>
                <a:latin typeface="+mn-lt"/>
              </a:rPr>
              <a:t>Frustrationszone</a:t>
            </a:r>
          </a:p>
        </p:txBody>
      </p:sp>
      <p:sp>
        <p:nvSpPr>
          <p:cNvPr id="36" name="Rechteck 35">
            <a:extLst>
              <a:ext uri="{FF2B5EF4-FFF2-40B4-BE49-F238E27FC236}">
                <a16:creationId xmlns:a16="http://schemas.microsoft.com/office/drawing/2014/main" id="{7F9157C5-13B5-0DA5-80E2-0B1AAEA7069F}"/>
              </a:ext>
            </a:extLst>
          </p:cNvPr>
          <p:cNvSpPr/>
          <p:nvPr/>
        </p:nvSpPr>
        <p:spPr>
          <a:xfrm rot="19966423">
            <a:off x="1157158" y="3244339"/>
            <a:ext cx="7167550" cy="5595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accent4"/>
              </a:solidFill>
            </a:endParaRPr>
          </a:p>
        </p:txBody>
      </p:sp>
      <p:sp>
        <p:nvSpPr>
          <p:cNvPr id="38" name="Rechteck 37">
            <a:extLst>
              <a:ext uri="{FF2B5EF4-FFF2-40B4-BE49-F238E27FC236}">
                <a16:creationId xmlns:a16="http://schemas.microsoft.com/office/drawing/2014/main" id="{49ED7CA1-7C17-900E-550D-769E85586505}"/>
              </a:ext>
            </a:extLst>
          </p:cNvPr>
          <p:cNvSpPr/>
          <p:nvPr/>
        </p:nvSpPr>
        <p:spPr bwMode="auto">
          <a:xfrm>
            <a:off x="5722154" y="2257093"/>
            <a:ext cx="1981944" cy="471866"/>
          </a:xfrm>
          <a:prstGeom prst="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dirty="0">
                <a:solidFill>
                  <a:srgbClr val="000000"/>
                </a:solidFill>
                <a:latin typeface="+mn-lt"/>
              </a:rPr>
              <a:t>Strategische Partnerschaft</a:t>
            </a:r>
          </a:p>
        </p:txBody>
      </p:sp>
      <p:sp>
        <p:nvSpPr>
          <p:cNvPr id="39" name="Rechteck 38">
            <a:extLst>
              <a:ext uri="{FF2B5EF4-FFF2-40B4-BE49-F238E27FC236}">
                <a16:creationId xmlns:a16="http://schemas.microsoft.com/office/drawing/2014/main" id="{FE957850-6585-6423-B31D-A2E012BE49C0}"/>
              </a:ext>
            </a:extLst>
          </p:cNvPr>
          <p:cNvSpPr/>
          <p:nvPr/>
        </p:nvSpPr>
        <p:spPr bwMode="auto">
          <a:xfrm>
            <a:off x="1577593" y="4421442"/>
            <a:ext cx="1981944" cy="471866"/>
          </a:xfrm>
          <a:prstGeom prst="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400" b="1" dirty="0">
                <a:solidFill>
                  <a:srgbClr val="000000"/>
                </a:solidFill>
                <a:latin typeface="+mn-lt"/>
              </a:rPr>
              <a:t>Lean KAM</a:t>
            </a:r>
          </a:p>
        </p:txBody>
      </p:sp>
      <p:sp>
        <p:nvSpPr>
          <p:cNvPr id="41" name="Text Box 7">
            <a:extLst>
              <a:ext uri="{FF2B5EF4-FFF2-40B4-BE49-F238E27FC236}">
                <a16:creationId xmlns:a16="http://schemas.microsoft.com/office/drawing/2014/main" id="{E9C6802A-1563-E27C-17E0-3CD284B14505}"/>
              </a:ext>
            </a:extLst>
          </p:cNvPr>
          <p:cNvSpPr txBox="1">
            <a:spLocks noChangeArrowheads="1"/>
          </p:cNvSpPr>
          <p:nvPr/>
        </p:nvSpPr>
        <p:spPr bwMode="auto">
          <a:xfrm>
            <a:off x="1017500" y="5476463"/>
            <a:ext cx="1930312" cy="461653"/>
          </a:xfrm>
          <a:prstGeom prst="rect">
            <a:avLst/>
          </a:prstGeom>
          <a:noFill/>
          <a:ln w="9525">
            <a:noFill/>
            <a:miter lim="800000"/>
            <a:headEnd/>
            <a:tailEnd/>
          </a:ln>
          <a:effectLst/>
        </p:spPr>
        <p:txBody>
          <a:bodyPr wrap="none" lIns="91428" tIns="45714" rIns="91428" bIns="45714">
            <a:spAutoFit/>
          </a:bodyPr>
          <a:lstStyle/>
          <a:p>
            <a:pPr algn="ctr" defTabSz="913689">
              <a:defRPr/>
            </a:pPr>
            <a:r>
              <a:rPr lang="de-DE" sz="1200" dirty="0">
                <a:solidFill>
                  <a:srgbClr val="000000"/>
                </a:solidFill>
                <a:latin typeface="+mn-lt"/>
              </a:rPr>
              <a:t>… sucht lediglich einen</a:t>
            </a:r>
            <a:br>
              <a:rPr lang="de-DE" sz="1200" dirty="0">
                <a:solidFill>
                  <a:srgbClr val="000000"/>
                </a:solidFill>
                <a:latin typeface="+mn-lt"/>
              </a:rPr>
            </a:br>
            <a:r>
              <a:rPr lang="de-DE" sz="1200" dirty="0">
                <a:solidFill>
                  <a:srgbClr val="000000"/>
                </a:solidFill>
                <a:latin typeface="+mn-lt"/>
              </a:rPr>
              <a:t>zuverlässigen Lieferanten</a:t>
            </a:r>
            <a:endParaRPr lang="de-DE" sz="1700" dirty="0">
              <a:solidFill>
                <a:srgbClr val="000000"/>
              </a:solidFill>
              <a:latin typeface="+mn-lt"/>
            </a:endParaRPr>
          </a:p>
        </p:txBody>
      </p:sp>
      <p:sp>
        <p:nvSpPr>
          <p:cNvPr id="42" name="Ellipse 41">
            <a:extLst>
              <a:ext uri="{FF2B5EF4-FFF2-40B4-BE49-F238E27FC236}">
                <a16:creationId xmlns:a16="http://schemas.microsoft.com/office/drawing/2014/main" id="{756B2055-1CBF-71A0-59AE-83A059E29489}"/>
              </a:ext>
            </a:extLst>
          </p:cNvPr>
          <p:cNvSpPr/>
          <p:nvPr/>
        </p:nvSpPr>
        <p:spPr bwMode="auto">
          <a:xfrm>
            <a:off x="2533563" y="2990061"/>
            <a:ext cx="856361" cy="853574"/>
          </a:xfrm>
          <a:prstGeom prst="ellipse">
            <a:avLst/>
          </a:prstGeom>
          <a:solidFill>
            <a:srgbClr val="FF522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400" b="0" i="0" u="none" strike="noStrike" cap="none" normalizeH="0" baseline="0">
                <a:ln>
                  <a:noFill/>
                </a:ln>
                <a:solidFill>
                  <a:schemeClr val="bg1"/>
                </a:solidFill>
                <a:effectLst/>
                <a:latin typeface="+mn-lt"/>
              </a:rPr>
              <a:t>2026</a:t>
            </a:r>
            <a:endParaRPr kumimoji="0" lang="de-DE" sz="1400" b="0" i="0" u="none" strike="noStrike" cap="none" normalizeH="0" baseline="0" dirty="0">
              <a:ln>
                <a:noFill/>
              </a:ln>
              <a:solidFill>
                <a:schemeClr val="bg1"/>
              </a:solidFill>
              <a:effectLst/>
              <a:latin typeface="+mn-lt"/>
            </a:endParaRPr>
          </a:p>
        </p:txBody>
      </p:sp>
      <p:sp>
        <p:nvSpPr>
          <p:cNvPr id="43" name="Fußzeilenplatzhalter 42">
            <a:extLst>
              <a:ext uri="{FF2B5EF4-FFF2-40B4-BE49-F238E27FC236}">
                <a16:creationId xmlns:a16="http://schemas.microsoft.com/office/drawing/2014/main" id="{FA3DB742-1F5B-B36A-B628-4AF59F7109CC}"/>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44" name="Foliennummernplatzhalter 43">
            <a:extLst>
              <a:ext uri="{FF2B5EF4-FFF2-40B4-BE49-F238E27FC236}">
                <a16:creationId xmlns:a16="http://schemas.microsoft.com/office/drawing/2014/main" id="{CA8FD3E7-2ED1-F8D7-122D-3145F8A3DFCF}"/>
              </a:ext>
            </a:extLst>
          </p:cNvPr>
          <p:cNvSpPr>
            <a:spLocks noGrp="1"/>
          </p:cNvSpPr>
          <p:nvPr>
            <p:ph type="sldNum" sz="quarter" idx="11"/>
          </p:nvPr>
        </p:nvSpPr>
        <p:spPr/>
        <p:txBody>
          <a:bodyPr/>
          <a:lstStyle/>
          <a:p>
            <a:fld id="{31D0D8A1-E263-4FBF-9BF3-AA3869F8EB11}" type="slidenum">
              <a:rPr lang="de-DE" smtClean="0"/>
              <a:pPr/>
              <a:t>10</a:t>
            </a:fld>
            <a:endParaRPr lang="de-DE" dirty="0">
              <a:latin typeface="+mn-lt"/>
            </a:endParaRPr>
          </a:p>
        </p:txBody>
      </p:sp>
      <p:sp>
        <p:nvSpPr>
          <p:cNvPr id="45" name="Rechteck 44">
            <a:extLst>
              <a:ext uri="{FF2B5EF4-FFF2-40B4-BE49-F238E27FC236}">
                <a16:creationId xmlns:a16="http://schemas.microsoft.com/office/drawing/2014/main" id="{B6718B48-6906-8C34-DC22-2DB757C20D99}"/>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Als Lieferanten streben wir mit unseren Key Accounts gerne eine nachhaltige, strategische, langfristige Partnerschaft an. Aber ACHTUNG: Nicht jeder Kunde sucht in allen Bereichen wirklich einen strategischen Partner. Vielmehr suchen Kunden sehr häufig einfach einen Lieferanten, der zuverlässig seinen Job macht und das dazu noch zu kommerziell attraktiven Konditionen. Nicht mehr und nicht weniger!</a:t>
            </a:r>
          </a:p>
          <a:p>
            <a:endParaRPr lang="de-DE" sz="1200" dirty="0">
              <a:solidFill>
                <a:srgbClr val="000000"/>
              </a:solidFill>
              <a:latin typeface="+mn-lt"/>
            </a:endParaRPr>
          </a:p>
          <a:p>
            <a:r>
              <a:rPr lang="de-DE" sz="1200" dirty="0">
                <a:solidFill>
                  <a:srgbClr val="000000"/>
                </a:solidFill>
                <a:highlight>
                  <a:srgbClr val="FFFF00"/>
                </a:highlight>
                <a:latin typeface="+mn-lt"/>
              </a:rPr>
              <a:t>Wer hier die Erwartungshaltungen des Kunden nicht gut spiegelt, erzeugt schnell Frustration auf der eigenen bzw. auch auf der Kundenseite.</a:t>
            </a:r>
          </a:p>
          <a:p>
            <a:endParaRPr lang="de-DE" sz="1200" dirty="0">
              <a:solidFill>
                <a:srgbClr val="000000"/>
              </a:solidFill>
              <a:latin typeface="+mn-lt"/>
            </a:endParaRPr>
          </a:p>
          <a:p>
            <a:r>
              <a:rPr lang="de-DE" sz="1200" dirty="0">
                <a:solidFill>
                  <a:srgbClr val="000000"/>
                </a:solidFill>
                <a:latin typeface="+mn-lt"/>
              </a:rPr>
              <a:t>Denke bei dem Diagramm eher in den Extremen, also unten links, oben rechts oder in den Frustrationsbereichen. Es kommt hier weniger auf die akademische Korrektheit an, sondern mehr auf die Schlussfolgerungen.</a:t>
            </a:r>
          </a:p>
          <a:p>
            <a:endParaRPr lang="de-DE" sz="1200" dirty="0">
              <a:solidFill>
                <a:srgbClr val="000000"/>
              </a:solidFill>
              <a:latin typeface="+mn-lt"/>
            </a:endParaRPr>
          </a:p>
          <a:p>
            <a:r>
              <a:rPr lang="de-DE" sz="1200" dirty="0">
                <a:solidFill>
                  <a:srgbClr val="000000"/>
                </a:solidFill>
                <a:latin typeface="+mn-lt"/>
              </a:rPr>
              <a:t>Lean KAM = operational Excellence</a:t>
            </a:r>
          </a:p>
          <a:p>
            <a:r>
              <a:rPr lang="de-DE" sz="1200" dirty="0">
                <a:solidFill>
                  <a:srgbClr val="000000"/>
                </a:solidFill>
                <a:latin typeface="+mn-lt"/>
              </a:rPr>
              <a:t>Strategische Partnerschaft = operational und </a:t>
            </a:r>
            <a:r>
              <a:rPr lang="de-DE" sz="1200" dirty="0" err="1">
                <a:solidFill>
                  <a:srgbClr val="000000"/>
                </a:solidFill>
                <a:latin typeface="+mn-lt"/>
              </a:rPr>
              <a:t>strategic</a:t>
            </a:r>
            <a:r>
              <a:rPr lang="de-DE" sz="1200" dirty="0">
                <a:solidFill>
                  <a:srgbClr val="000000"/>
                </a:solidFill>
                <a:latin typeface="+mn-lt"/>
              </a:rPr>
              <a:t> Excellence</a:t>
            </a:r>
          </a:p>
          <a:p>
            <a:r>
              <a:rPr lang="de-DE" sz="1200" dirty="0">
                <a:solidFill>
                  <a:srgbClr val="000000"/>
                </a:solidFill>
                <a:latin typeface="+mn-lt"/>
              </a:rPr>
              <a:t> </a:t>
            </a:r>
          </a:p>
        </p:txBody>
      </p:sp>
      <p:sp>
        <p:nvSpPr>
          <p:cNvPr id="47" name="Rechteck 46">
            <a:extLst>
              <a:ext uri="{FF2B5EF4-FFF2-40B4-BE49-F238E27FC236}">
                <a16:creationId xmlns:a16="http://schemas.microsoft.com/office/drawing/2014/main" id="{3B294CA3-50AF-14B6-D385-9333B378806C}"/>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Im Kundengespräch nutzen</a:t>
            </a:r>
          </a:p>
          <a:p>
            <a:r>
              <a:rPr lang="de-DE" sz="1200" dirty="0">
                <a:solidFill>
                  <a:srgbClr val="000000"/>
                </a:solidFill>
                <a:latin typeface="+mn-lt"/>
              </a:rPr>
              <a:t>Das Partnerschaftsdiagramm kannst du auch gezielt in einem strategischen Gespräch mit deinem Key Account einsetzen, um seine Sichtweise und Erwartungen zu erfahren.</a:t>
            </a:r>
          </a:p>
          <a:p>
            <a:r>
              <a:rPr lang="de-DE" sz="1200" dirty="0">
                <a:solidFill>
                  <a:srgbClr val="000000"/>
                </a:solidFill>
                <a:latin typeface="+mn-lt"/>
              </a:rPr>
              <a:t> </a:t>
            </a:r>
          </a:p>
        </p:txBody>
      </p:sp>
    </p:spTree>
    <p:extLst>
      <p:ext uri="{BB962C8B-B14F-4D97-AF65-F5344CB8AC3E}">
        <p14:creationId xmlns:p14="http://schemas.microsoft.com/office/powerpoint/2010/main" val="82316761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3B147-833A-4EED-A402-C6D549D1533C}"/>
              </a:ext>
            </a:extLst>
          </p:cNvPr>
          <p:cNvSpPr>
            <a:spLocks noGrp="1"/>
          </p:cNvSpPr>
          <p:nvPr>
            <p:ph type="title"/>
          </p:nvPr>
        </p:nvSpPr>
        <p:spPr/>
        <p:txBody>
          <a:bodyPr/>
          <a:lstStyle/>
          <a:p>
            <a:r>
              <a:rPr lang="de-DE" dirty="0"/>
              <a:t>2| Unsere Top Chancen und Risiken</a:t>
            </a:r>
          </a:p>
        </p:txBody>
      </p:sp>
      <p:sp>
        <p:nvSpPr>
          <p:cNvPr id="11" name="Rechteck 10">
            <a:extLst>
              <a:ext uri="{FF2B5EF4-FFF2-40B4-BE49-F238E27FC236}">
                <a16:creationId xmlns:a16="http://schemas.microsoft.com/office/drawing/2014/main" id="{090F3DDE-1488-4E92-A34F-E6ED1B6408D6}"/>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  </a:t>
            </a:r>
          </a:p>
          <a:p>
            <a:r>
              <a:rPr lang="de-DE" sz="1200" dirty="0">
                <a:solidFill>
                  <a:srgbClr val="000000"/>
                </a:solidFill>
                <a:latin typeface="+mn-lt"/>
              </a:rPr>
              <a:t>Wenn möglich, bewerte die Chancen und Risiken kommerziell (also in €).</a:t>
            </a:r>
          </a:p>
          <a:p>
            <a:endParaRPr lang="de-DE" sz="1200" dirty="0">
              <a:solidFill>
                <a:srgbClr val="000000"/>
              </a:solidFill>
              <a:latin typeface="+mn-lt"/>
            </a:endParaRPr>
          </a:p>
          <a:p>
            <a:r>
              <a:rPr lang="de-DE" sz="1200" dirty="0">
                <a:solidFill>
                  <a:srgbClr val="000000"/>
                </a:solidFill>
                <a:latin typeface="+mn-lt"/>
              </a:rPr>
              <a:t>Bitte markiere am Ende die 3 wichtigsten Punkte auf dieser Seite. D.h., welche 3 Chancen / Risiken führen zu deinen Top 3 strategischen Zielen.</a:t>
            </a:r>
          </a:p>
          <a:p>
            <a:endParaRPr lang="de-DE" sz="1200" dirty="0">
              <a:solidFill>
                <a:srgbClr val="000000"/>
              </a:solidFill>
              <a:latin typeface="+mn-lt"/>
            </a:endParaRPr>
          </a:p>
        </p:txBody>
      </p:sp>
      <p:graphicFrame>
        <p:nvGraphicFramePr>
          <p:cNvPr id="7" name="Tabelle 6">
            <a:extLst>
              <a:ext uri="{FF2B5EF4-FFF2-40B4-BE49-F238E27FC236}">
                <a16:creationId xmlns:a16="http://schemas.microsoft.com/office/drawing/2014/main" id="{C3329FAD-D3D8-FD07-5F74-BB3FD09C5DFD}"/>
              </a:ext>
            </a:extLst>
          </p:cNvPr>
          <p:cNvGraphicFramePr>
            <a:graphicFrameLocks/>
          </p:cNvGraphicFramePr>
          <p:nvPr>
            <p:extLst>
              <p:ext uri="{D42A27DB-BD31-4B8C-83A1-F6EECF244321}">
                <p14:modId xmlns:p14="http://schemas.microsoft.com/office/powerpoint/2010/main" val="1095577336"/>
              </p:ext>
            </p:extLst>
          </p:nvPr>
        </p:nvGraphicFramePr>
        <p:xfrm>
          <a:off x="263352" y="1271736"/>
          <a:ext cx="4602815" cy="4564645"/>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640449">
                  <a:extLst>
                    <a:ext uri="{9D8B030D-6E8A-4147-A177-3AD203B41FA5}">
                      <a16:colId xmlns:a16="http://schemas.microsoft.com/office/drawing/2014/main" val="1589357467"/>
                    </a:ext>
                  </a:extLst>
                </a:gridCol>
                <a:gridCol w="3962366">
                  <a:extLst>
                    <a:ext uri="{9D8B030D-6E8A-4147-A177-3AD203B41FA5}">
                      <a16:colId xmlns:a16="http://schemas.microsoft.com/office/drawing/2014/main" val="1272220143"/>
                    </a:ext>
                  </a:extLst>
                </a:gridCol>
              </a:tblGrid>
              <a:tr h="288380">
                <a:tc gridSpan="2">
                  <a:txBody>
                    <a:bodyPr/>
                    <a:lstStyle/>
                    <a:p>
                      <a:pPr algn="ctr"/>
                      <a:r>
                        <a:rPr lang="de-DE" sz="1600" noProof="0" dirty="0">
                          <a:solidFill>
                            <a:schemeClr val="bg1"/>
                          </a:solidFill>
                        </a:rPr>
                        <a:t>Top Chancen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4231470862"/>
                  </a:ext>
                </a:extLst>
              </a:tr>
              <a:tr h="845873">
                <a:tc>
                  <a:txBody>
                    <a:bodyPr/>
                    <a:lstStyle/>
                    <a:p>
                      <a:pPr algn="ctr"/>
                      <a:r>
                        <a:rPr lang="de-DE" sz="3200" noProof="0" dirty="0">
                          <a:solidFill>
                            <a:schemeClr val="accent4"/>
                          </a:solidFill>
                        </a:rPr>
                        <a:t>1</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63370878"/>
                  </a:ext>
                </a:extLst>
              </a:tr>
              <a:tr h="845873">
                <a:tc>
                  <a:txBody>
                    <a:bodyPr/>
                    <a:lstStyle/>
                    <a:p>
                      <a:pPr algn="ctr"/>
                      <a:r>
                        <a:rPr lang="de-DE" sz="3200" noProof="0" dirty="0">
                          <a:solidFill>
                            <a:schemeClr val="accent4"/>
                          </a:solidFill>
                        </a:rPr>
                        <a:t>2</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3651665"/>
                  </a:ext>
                </a:extLst>
              </a:tr>
              <a:tr h="845873">
                <a:tc>
                  <a:txBody>
                    <a:bodyPr/>
                    <a:lstStyle/>
                    <a:p>
                      <a:pPr algn="ctr"/>
                      <a:r>
                        <a:rPr lang="de-DE" sz="3200" noProof="0" dirty="0">
                          <a:solidFill>
                            <a:schemeClr val="accent4"/>
                          </a:solidFill>
                        </a:rPr>
                        <a:t>3</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4171181"/>
                  </a:ext>
                </a:extLst>
              </a:tr>
              <a:tr h="845873">
                <a:tc>
                  <a:txBody>
                    <a:bodyPr/>
                    <a:lstStyle/>
                    <a:p>
                      <a:pPr algn="ctr"/>
                      <a:r>
                        <a:rPr lang="de-DE" sz="3200" noProof="0" dirty="0">
                          <a:solidFill>
                            <a:schemeClr val="accent4"/>
                          </a:solidFill>
                        </a:rPr>
                        <a:t>4</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897977605"/>
                  </a:ext>
                </a:extLst>
              </a:tr>
              <a:tr h="845873">
                <a:tc>
                  <a:txBody>
                    <a:bodyPr/>
                    <a:lstStyle/>
                    <a:p>
                      <a:pPr algn="ctr"/>
                      <a:r>
                        <a:rPr lang="de-DE" sz="3200" noProof="0" dirty="0">
                          <a:solidFill>
                            <a:schemeClr val="accent4"/>
                          </a:solidFill>
                        </a:rPr>
                        <a:t>5</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25663611"/>
                  </a:ext>
                </a:extLst>
              </a:tr>
            </a:tbl>
          </a:graphicData>
        </a:graphic>
      </p:graphicFrame>
      <p:sp>
        <p:nvSpPr>
          <p:cNvPr id="10" name="Textfeld 9">
            <a:extLst>
              <a:ext uri="{FF2B5EF4-FFF2-40B4-BE49-F238E27FC236}">
                <a16:creationId xmlns:a16="http://schemas.microsoft.com/office/drawing/2014/main" id="{79B6D355-D784-379A-4FE4-A33B446CC7A5}"/>
              </a:ext>
            </a:extLst>
          </p:cNvPr>
          <p:cNvSpPr txBox="1"/>
          <p:nvPr/>
        </p:nvSpPr>
        <p:spPr>
          <a:xfrm>
            <a:off x="5030861" y="1767874"/>
            <a:ext cx="2130277" cy="3893374"/>
          </a:xfrm>
          <a:prstGeom prst="rect">
            <a:avLst/>
          </a:prstGeom>
          <a:noFill/>
        </p:spPr>
        <p:txBody>
          <a:bodyPr wrap="square" lIns="0" tIns="0" rIns="0" bIns="0" rtlCol="0">
            <a:spAutoFit/>
          </a:bodyPr>
          <a:lstStyle/>
          <a:p>
            <a:r>
              <a:rPr lang="de-DE" sz="1100" b="1" dirty="0">
                <a:solidFill>
                  <a:schemeClr val="accent4"/>
                </a:solidFill>
                <a:latin typeface="+mn-lt"/>
                <a:cs typeface="Arial" panose="020B0604020202020204" pitchFamily="34" charset="0"/>
              </a:rPr>
              <a:t>Chancen und Risiken lassen sich ableiten aus:</a:t>
            </a:r>
          </a:p>
          <a:p>
            <a:pPr marL="171450" indent="-171450">
              <a:buFont typeface="Arial" panose="020B0604020202020204" pitchFamily="34" charset="0"/>
              <a:buChar char="•"/>
            </a:pPr>
            <a:r>
              <a:rPr lang="de-DE" sz="1100" dirty="0">
                <a:solidFill>
                  <a:schemeClr val="accent4"/>
                </a:solidFill>
                <a:latin typeface="+mn-lt"/>
                <a:cs typeface="Arial" panose="020B0604020202020204" pitchFamily="34" charset="0"/>
              </a:rPr>
              <a:t>Marktwachstum oder -rückgang
Kundenwachstum oder -rückgang
Änderungen in der Kundenstrategie
Veränderungen in der Kundenorganisation
Neue Kundenprojekte / -produkte
Neue regulatorische Anforderungen
Cross-Selling 
Upselling 
Innovationen (neue Produkte oder Dienstleistungen)
Schwächen oder Stärken des Wettbewerbs
Erschließung von Geschäften mit neuen Standorten, Geschäftsbereichen des Kunden</a:t>
            </a:r>
            <a:endParaRPr lang="en-US" sz="1100" dirty="0">
              <a:solidFill>
                <a:schemeClr val="accent4"/>
              </a:solidFill>
              <a:latin typeface="+mn-lt"/>
              <a:cs typeface="Arial" panose="020B0604020202020204" pitchFamily="34" charset="0"/>
            </a:endParaRPr>
          </a:p>
        </p:txBody>
      </p:sp>
      <p:graphicFrame>
        <p:nvGraphicFramePr>
          <p:cNvPr id="12" name="Tabelle 11">
            <a:extLst>
              <a:ext uri="{FF2B5EF4-FFF2-40B4-BE49-F238E27FC236}">
                <a16:creationId xmlns:a16="http://schemas.microsoft.com/office/drawing/2014/main" id="{88BDCC55-F37A-3710-AE87-090DF4D35EA2}"/>
              </a:ext>
            </a:extLst>
          </p:cNvPr>
          <p:cNvGraphicFramePr>
            <a:graphicFrameLocks/>
          </p:cNvGraphicFramePr>
          <p:nvPr>
            <p:extLst>
              <p:ext uri="{D42A27DB-BD31-4B8C-83A1-F6EECF244321}">
                <p14:modId xmlns:p14="http://schemas.microsoft.com/office/powerpoint/2010/main" val="4042659268"/>
              </p:ext>
            </p:extLst>
          </p:nvPr>
        </p:nvGraphicFramePr>
        <p:xfrm>
          <a:off x="7306280" y="1268760"/>
          <a:ext cx="4602815" cy="4564645"/>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640449">
                  <a:extLst>
                    <a:ext uri="{9D8B030D-6E8A-4147-A177-3AD203B41FA5}">
                      <a16:colId xmlns:a16="http://schemas.microsoft.com/office/drawing/2014/main" val="1589357467"/>
                    </a:ext>
                  </a:extLst>
                </a:gridCol>
                <a:gridCol w="3962366">
                  <a:extLst>
                    <a:ext uri="{9D8B030D-6E8A-4147-A177-3AD203B41FA5}">
                      <a16:colId xmlns:a16="http://schemas.microsoft.com/office/drawing/2014/main" val="1272220143"/>
                    </a:ext>
                  </a:extLst>
                </a:gridCol>
              </a:tblGrid>
              <a:tr h="288380">
                <a:tc gridSpan="2">
                  <a:txBody>
                    <a:bodyPr/>
                    <a:lstStyle/>
                    <a:p>
                      <a:pPr algn="ctr"/>
                      <a:r>
                        <a:rPr lang="de-DE" sz="1600" noProof="0" dirty="0">
                          <a:solidFill>
                            <a:schemeClr val="bg1"/>
                          </a:solidFill>
                        </a:rPr>
                        <a:t>Top Risiken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4231470862"/>
                  </a:ext>
                </a:extLst>
              </a:tr>
              <a:tr h="845873">
                <a:tc>
                  <a:txBody>
                    <a:bodyPr/>
                    <a:lstStyle/>
                    <a:p>
                      <a:pPr algn="ctr"/>
                      <a:r>
                        <a:rPr lang="de-DE" sz="3200" noProof="0" dirty="0">
                          <a:solidFill>
                            <a:schemeClr val="accent4"/>
                          </a:solidFill>
                        </a:rPr>
                        <a:t>1</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63370878"/>
                  </a:ext>
                </a:extLst>
              </a:tr>
              <a:tr h="845873">
                <a:tc>
                  <a:txBody>
                    <a:bodyPr/>
                    <a:lstStyle/>
                    <a:p>
                      <a:pPr algn="ctr"/>
                      <a:r>
                        <a:rPr lang="de-DE" sz="3200" noProof="0" dirty="0">
                          <a:solidFill>
                            <a:schemeClr val="accent4"/>
                          </a:solidFill>
                        </a:rPr>
                        <a:t>2</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3651665"/>
                  </a:ext>
                </a:extLst>
              </a:tr>
              <a:tr h="845873">
                <a:tc>
                  <a:txBody>
                    <a:bodyPr/>
                    <a:lstStyle/>
                    <a:p>
                      <a:pPr algn="ctr"/>
                      <a:r>
                        <a:rPr lang="de-DE" sz="3200" noProof="0" dirty="0">
                          <a:solidFill>
                            <a:schemeClr val="accent4"/>
                          </a:solidFill>
                        </a:rPr>
                        <a:t>3</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4171181"/>
                  </a:ext>
                </a:extLst>
              </a:tr>
              <a:tr h="845873">
                <a:tc>
                  <a:txBody>
                    <a:bodyPr/>
                    <a:lstStyle/>
                    <a:p>
                      <a:pPr algn="ctr"/>
                      <a:r>
                        <a:rPr lang="de-DE" sz="3200" noProof="0" dirty="0">
                          <a:solidFill>
                            <a:schemeClr val="accent4"/>
                          </a:solidFill>
                        </a:rPr>
                        <a:t>4</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897977605"/>
                  </a:ext>
                </a:extLst>
              </a:tr>
              <a:tr h="845873">
                <a:tc>
                  <a:txBody>
                    <a:bodyPr/>
                    <a:lstStyle/>
                    <a:p>
                      <a:pPr algn="ctr"/>
                      <a:r>
                        <a:rPr lang="de-DE" sz="3200" noProof="0" dirty="0">
                          <a:solidFill>
                            <a:schemeClr val="accent4"/>
                          </a:solidFill>
                        </a:rPr>
                        <a:t>5</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25663611"/>
                  </a:ext>
                </a:extLst>
              </a:tr>
            </a:tbl>
          </a:graphicData>
        </a:graphic>
      </p:graphicFrame>
      <p:sp>
        <p:nvSpPr>
          <p:cNvPr id="5" name="Fußzeilenplatzhalter 4">
            <a:extLst>
              <a:ext uri="{FF2B5EF4-FFF2-40B4-BE49-F238E27FC236}">
                <a16:creationId xmlns:a16="http://schemas.microsoft.com/office/drawing/2014/main" id="{3BE83A80-9EB3-C78B-F83E-E9368576A6FE}"/>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B020E6DE-331A-1022-E8BE-9DF49073D8BC}"/>
              </a:ext>
            </a:extLst>
          </p:cNvPr>
          <p:cNvSpPr>
            <a:spLocks noGrp="1"/>
          </p:cNvSpPr>
          <p:nvPr>
            <p:ph type="sldNum" sz="quarter" idx="11"/>
          </p:nvPr>
        </p:nvSpPr>
        <p:spPr/>
        <p:txBody>
          <a:bodyPr/>
          <a:lstStyle/>
          <a:p>
            <a:fld id="{31D0D8A1-E263-4FBF-9BF3-AA3869F8EB11}" type="slidenum">
              <a:rPr lang="de-DE" smtClean="0"/>
              <a:pPr/>
              <a:t>11</a:t>
            </a:fld>
            <a:endParaRPr lang="de-DE" dirty="0">
              <a:latin typeface="+mn-lt"/>
            </a:endParaRPr>
          </a:p>
        </p:txBody>
      </p:sp>
    </p:spTree>
    <p:extLst>
      <p:ext uri="{BB962C8B-B14F-4D97-AF65-F5344CB8AC3E}">
        <p14:creationId xmlns:p14="http://schemas.microsoft.com/office/powerpoint/2010/main" val="3791957308"/>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07AE-50FD-DDEE-EB91-55065458E5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F1E111-6BEE-9580-2D8A-5523F1223D97}"/>
              </a:ext>
            </a:extLst>
          </p:cNvPr>
          <p:cNvSpPr>
            <a:spLocks noGrp="1"/>
          </p:cNvSpPr>
          <p:nvPr>
            <p:ph type="title"/>
          </p:nvPr>
        </p:nvSpPr>
        <p:spPr/>
        <p:txBody>
          <a:bodyPr/>
          <a:lstStyle/>
          <a:p>
            <a:r>
              <a:rPr lang="de-DE" dirty="0"/>
              <a:t>3| Strategische Ziele und Umsetzungsplan</a:t>
            </a:r>
          </a:p>
        </p:txBody>
      </p:sp>
      <p:sp>
        <p:nvSpPr>
          <p:cNvPr id="3" name="Fußzeilenplatzhalter 2">
            <a:extLst>
              <a:ext uri="{FF2B5EF4-FFF2-40B4-BE49-F238E27FC236}">
                <a16:creationId xmlns:a16="http://schemas.microsoft.com/office/drawing/2014/main" id="{6D9924A6-2D89-AF17-B374-5419BCB79AA1}"/>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359DF304-B3F9-E2FF-0E02-C0852C864F9F}"/>
              </a:ext>
            </a:extLst>
          </p:cNvPr>
          <p:cNvSpPr>
            <a:spLocks noGrp="1"/>
          </p:cNvSpPr>
          <p:nvPr>
            <p:ph type="sldNum" sz="quarter" idx="11"/>
          </p:nvPr>
        </p:nvSpPr>
        <p:spPr/>
        <p:txBody>
          <a:bodyPr/>
          <a:lstStyle/>
          <a:p>
            <a:fld id="{31D0D8A1-E263-4FBF-9BF3-AA3869F8EB11}" type="slidenum">
              <a:rPr lang="de-DE" smtClean="0"/>
              <a:pPr/>
              <a:t>12</a:t>
            </a:fld>
            <a:endParaRPr lang="de-DE" dirty="0">
              <a:latin typeface="+mn-lt"/>
            </a:endParaRPr>
          </a:p>
        </p:txBody>
      </p:sp>
      <p:sp>
        <p:nvSpPr>
          <p:cNvPr id="7" name="Fußzeilenplatzhalter 6">
            <a:extLst>
              <a:ext uri="{FF2B5EF4-FFF2-40B4-BE49-F238E27FC236}">
                <a16:creationId xmlns:a16="http://schemas.microsoft.com/office/drawing/2014/main" id="{872C4A5E-C173-6628-2781-AEA2FF046B64}"/>
              </a:ext>
            </a:extLst>
          </p:cNvPr>
          <p:cNvSpPr txBox="1">
            <a:spLocks/>
          </p:cNvSpPr>
          <p:nvPr/>
        </p:nvSpPr>
        <p:spPr>
          <a:xfrm>
            <a:off x="1559496" y="6597352"/>
            <a:ext cx="9721080"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kern="1200">
                <a:solidFill>
                  <a:srgbClr val="464E51"/>
                </a:solidFill>
                <a:latin typeface="+mn-lt"/>
                <a:ea typeface="+mn-ea"/>
                <a:cs typeface="+mn-cs"/>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r>
              <a:rPr lang="en-US"/>
              <a:t>Key Account Plan Vorlage - Hartmut Sieck - www.sieck-consulting.de</a:t>
            </a:r>
            <a:endParaRPr lang="de-DE" dirty="0"/>
          </a:p>
        </p:txBody>
      </p:sp>
      <p:sp>
        <p:nvSpPr>
          <p:cNvPr id="8" name="Foliennummernplatzhalter 16">
            <a:extLst>
              <a:ext uri="{FF2B5EF4-FFF2-40B4-BE49-F238E27FC236}">
                <a16:creationId xmlns:a16="http://schemas.microsoft.com/office/drawing/2014/main" id="{661390E7-3EFF-3713-C38A-66EB1826DBEF}"/>
              </a:ext>
            </a:extLst>
          </p:cNvPr>
          <p:cNvSpPr txBox="1">
            <a:spLocks/>
          </p:cNvSpPr>
          <p:nvPr/>
        </p:nvSpPr>
        <p:spPr>
          <a:xfrm>
            <a:off x="11352584" y="6597352"/>
            <a:ext cx="600232"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b="1" kern="1200">
                <a:solidFill>
                  <a:srgbClr val="464E51"/>
                </a:solidFill>
                <a:latin typeface="+mn-lt"/>
                <a:ea typeface="+mn-ea"/>
                <a:cs typeface="Arial" panose="020B0604020202020204" pitchFamily="34" charset="0"/>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fld id="{31D0D8A1-E263-4FBF-9BF3-AA3869F8EB11}" type="slidenum">
              <a:rPr lang="de-DE" smtClean="0"/>
              <a:pPr/>
              <a:t>12</a:t>
            </a:fld>
            <a:endParaRPr lang="de-DE" dirty="0"/>
          </a:p>
        </p:txBody>
      </p:sp>
      <p:sp>
        <p:nvSpPr>
          <p:cNvPr id="9" name="Google Shape;856;p90">
            <a:extLst>
              <a:ext uri="{FF2B5EF4-FFF2-40B4-BE49-F238E27FC236}">
                <a16:creationId xmlns:a16="http://schemas.microsoft.com/office/drawing/2014/main" id="{DE90CAD7-FB90-EA5E-FC55-4A5A14A355DD}"/>
              </a:ext>
            </a:extLst>
          </p:cNvPr>
          <p:cNvSpPr/>
          <p:nvPr/>
        </p:nvSpPr>
        <p:spPr>
          <a:xfrm>
            <a:off x="12288688" y="1280802"/>
            <a:ext cx="3168352" cy="5579080"/>
          </a:xfrm>
          <a:prstGeom prst="rect">
            <a:avLst/>
          </a:prstGeom>
          <a:solidFill>
            <a:srgbClr val="F2F2F2"/>
          </a:solidFill>
          <a:ln>
            <a:noFill/>
          </a:ln>
        </p:spPr>
        <p:txBody>
          <a:bodyPr spcFirstLastPara="1" wrap="square" lIns="91433" tIns="45700" rIns="91433" bIns="45700" anchor="t" anchorCtr="0">
            <a:noAutofit/>
          </a:bodyPr>
          <a:lstStyle/>
          <a:p>
            <a:pPr>
              <a:spcBef>
                <a:spcPts val="0"/>
              </a:spcBef>
              <a:spcAft>
                <a:spcPts val="0"/>
              </a:spcAft>
              <a:buClr>
                <a:srgbClr val="000000"/>
              </a:buClr>
              <a:buSzPts val="1000"/>
            </a:pPr>
            <a:r>
              <a:rPr lang="de-DE" sz="1200" b="1" dirty="0">
                <a:solidFill>
                  <a:srgbClr val="000000"/>
                </a:solidFill>
                <a:latin typeface="Arial"/>
                <a:ea typeface="Arial"/>
                <a:cs typeface="Arial"/>
                <a:sym typeface="Arial"/>
              </a:rPr>
              <a:t>Tipp:</a:t>
            </a:r>
          </a:p>
          <a:p>
            <a:pPr>
              <a:spcBef>
                <a:spcPts val="0"/>
              </a:spcBef>
              <a:spcAft>
                <a:spcPts val="0"/>
              </a:spcAft>
              <a:buClr>
                <a:srgbClr val="000000"/>
              </a:buClr>
              <a:buSzPts val="1000"/>
            </a:pPr>
            <a:r>
              <a:rPr lang="de-DE" sz="1200" b="1" dirty="0">
                <a:solidFill>
                  <a:srgbClr val="000000"/>
                </a:solidFill>
                <a:latin typeface="Arial"/>
                <a:ea typeface="Arial"/>
                <a:cs typeface="Arial"/>
                <a:sym typeface="Arial"/>
              </a:rPr>
              <a:t>Strategische Ziele</a:t>
            </a: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Bitte die Ziele SMART formulieren! </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Spezifisch</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Messbar</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Erreichbar</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Relevant</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Terminiert</a:t>
            </a:r>
          </a:p>
          <a:p>
            <a:pPr>
              <a:spcBef>
                <a:spcPts val="0"/>
              </a:spcBef>
              <a:spcAft>
                <a:spcPts val="0"/>
              </a:spcAft>
              <a:buClr>
                <a:srgbClr val="000000"/>
              </a:buClr>
              <a:buSzPts val="1000"/>
            </a:pPr>
            <a:endParaRPr lang="de-DE" sz="1200" b="1" dirty="0">
              <a:solidFill>
                <a:srgbClr val="000000"/>
              </a:solidFill>
              <a:latin typeface="Arial"/>
              <a:ea typeface="Arial"/>
              <a:cs typeface="Arial"/>
              <a:sym typeface="Arial"/>
            </a:endParaRP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Die Ziele müssen sich nicht auf das aktuelle Kalenderjahr beschränken, sondern könnten auch z.B. auf 2 Jahre ausgerichtet sein. </a:t>
            </a:r>
          </a:p>
          <a:p>
            <a:pPr>
              <a:spcBef>
                <a:spcPts val="0"/>
              </a:spcBef>
              <a:spcAft>
                <a:spcPts val="0"/>
              </a:spcAft>
              <a:buClr>
                <a:srgbClr val="000000"/>
              </a:buClr>
              <a:buSzPts val="1000"/>
            </a:pPr>
            <a:endParaRPr lang="de-DE" sz="1200" dirty="0">
              <a:solidFill>
                <a:srgbClr val="000000"/>
              </a:solidFill>
              <a:latin typeface="Arial"/>
              <a:ea typeface="Arial"/>
              <a:cs typeface="Arial"/>
              <a:sym typeface="Arial"/>
            </a:endParaRP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Im KAM geht es vorrangig um Ziele aus den Bereichen:</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Umsatz</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Gewinn</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Platzierung von neuen / zusätzlichen Produkten / Lösungen</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Gewinnung neuer Geschäftsfelder / Kundenstandorte / Länder</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Gewinnung von großen Ausschreibungen</a:t>
            </a:r>
          </a:p>
          <a:p>
            <a:pPr marL="171450" indent="-171450">
              <a:spcBef>
                <a:spcPts val="0"/>
              </a:spcBef>
              <a:spcAft>
                <a:spcPts val="0"/>
              </a:spcAft>
              <a:buClr>
                <a:srgbClr val="000000"/>
              </a:buClr>
              <a:buSzPts val="1000"/>
              <a:buFont typeface="Arial" panose="020B0604020202020204" pitchFamily="34" charset="0"/>
              <a:buChar char="•"/>
            </a:pPr>
            <a:endParaRPr lang="de-DE" sz="1200" dirty="0">
              <a:solidFill>
                <a:srgbClr val="000000"/>
              </a:solidFill>
              <a:latin typeface="Arial"/>
              <a:ea typeface="Arial"/>
              <a:cs typeface="Arial"/>
              <a:sym typeface="Arial"/>
            </a:endParaRPr>
          </a:p>
          <a:p>
            <a:pPr>
              <a:spcBef>
                <a:spcPts val="0"/>
              </a:spcBef>
              <a:spcAft>
                <a:spcPts val="0"/>
              </a:spcAft>
              <a:buClr>
                <a:srgbClr val="000000"/>
              </a:buClr>
              <a:buSzPts val="1000"/>
            </a:pPr>
            <a:r>
              <a:rPr lang="de-DE" sz="1200" b="1" dirty="0">
                <a:solidFill>
                  <a:srgbClr val="000000"/>
                </a:solidFill>
                <a:latin typeface="Arial"/>
                <a:ea typeface="Arial"/>
                <a:cs typeface="Arial"/>
                <a:sym typeface="Arial"/>
              </a:rPr>
              <a:t>IMPULS: </a:t>
            </a:r>
            <a:r>
              <a:rPr lang="de-DE" sz="1200" dirty="0">
                <a:solidFill>
                  <a:srgbClr val="000000"/>
                </a:solidFill>
                <a:latin typeface="Arial"/>
                <a:ea typeface="Arial"/>
                <a:cs typeface="Arial"/>
                <a:sym typeface="Arial"/>
              </a:rPr>
              <a:t>Der Umsetzungsplan verschiebt sich am Ende von einem Quartal und wird so rollierend.</a:t>
            </a: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Q1 – Q2 – Q3 – Q4</a:t>
            </a: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Q2 – Q3 – Q4 – Q1 </a:t>
            </a: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Q3 – Q4 – Q1– Q2 …</a:t>
            </a:r>
          </a:p>
          <a:p>
            <a:pPr>
              <a:spcBef>
                <a:spcPts val="0"/>
              </a:spcBef>
              <a:spcAft>
                <a:spcPts val="0"/>
              </a:spcAft>
              <a:buClr>
                <a:srgbClr val="000000"/>
              </a:buClr>
              <a:buSzPts val="1000"/>
            </a:pPr>
            <a:endParaRPr lang="de-DE" sz="1200" dirty="0">
              <a:solidFill>
                <a:srgbClr val="000000"/>
              </a:solidFill>
              <a:latin typeface="Arial"/>
              <a:ea typeface="Arial"/>
              <a:cs typeface="Arial"/>
              <a:sym typeface="Arial"/>
            </a:endParaRPr>
          </a:p>
          <a:p>
            <a:pPr>
              <a:spcBef>
                <a:spcPts val="0"/>
              </a:spcBef>
              <a:spcAft>
                <a:spcPts val="0"/>
              </a:spcAft>
              <a:buClr>
                <a:srgbClr val="000000"/>
              </a:buClr>
              <a:buSzPts val="1000"/>
            </a:pPr>
            <a:endParaRPr lang="de-DE" sz="1200" dirty="0">
              <a:solidFill>
                <a:srgbClr val="000000"/>
              </a:solidFill>
              <a:latin typeface="Arial"/>
              <a:ea typeface="Arial"/>
              <a:cs typeface="Arial"/>
              <a:sym typeface="Arial"/>
            </a:endParaRPr>
          </a:p>
        </p:txBody>
      </p:sp>
      <p:sp>
        <p:nvSpPr>
          <p:cNvPr id="6" name="Rechteck 5">
            <a:extLst>
              <a:ext uri="{FF2B5EF4-FFF2-40B4-BE49-F238E27FC236}">
                <a16:creationId xmlns:a16="http://schemas.microsoft.com/office/drawing/2014/main" id="{2AD0224F-EF7B-D4E9-FE42-8AE22F6F4CEE}"/>
              </a:ext>
            </a:extLst>
          </p:cNvPr>
          <p:cNvSpPr/>
          <p:nvPr/>
        </p:nvSpPr>
        <p:spPr bwMode="auto">
          <a:xfrm rot="802614">
            <a:off x="9537930" y="257687"/>
            <a:ext cx="2736392" cy="576064"/>
          </a:xfrm>
          <a:prstGeom prst="rect">
            <a:avLst/>
          </a:prstGeom>
          <a:solidFill>
            <a:srgbClr val="FF522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200" b="0" i="0" u="none" strike="noStrike" cap="none" normalizeH="0" baseline="0" dirty="0">
                <a:ln>
                  <a:noFill/>
                </a:ln>
                <a:solidFill>
                  <a:schemeClr val="bg1"/>
                </a:solidFill>
                <a:effectLst/>
                <a:latin typeface="Arial" charset="0"/>
              </a:rPr>
              <a:t>Meine aktuelle Umsetzung in 2026</a:t>
            </a:r>
          </a:p>
          <a:p>
            <a:pPr marR="0" algn="ctr" defTabSz="914400" rtl="0" eaLnBrk="0" fontAlgn="base" latinLnBrk="0" hangingPunct="0">
              <a:lnSpc>
                <a:spcPct val="100000"/>
              </a:lnSpc>
              <a:spcBef>
                <a:spcPct val="0"/>
              </a:spcBef>
              <a:spcAft>
                <a:spcPct val="0"/>
              </a:spcAft>
              <a:buClrTx/>
              <a:buSzTx/>
              <a:tabLst/>
            </a:pPr>
            <a:r>
              <a:rPr lang="de-DE" sz="1200" dirty="0">
                <a:solidFill>
                  <a:schemeClr val="bg1"/>
                </a:solidFill>
              </a:rPr>
              <a:t>Alternativ zur nachfolgenden Seite</a:t>
            </a:r>
            <a:endParaRPr kumimoji="0" lang="de-DE" sz="1200" b="0" i="0" u="none" strike="noStrike" cap="none" normalizeH="0" baseline="0" dirty="0">
              <a:ln>
                <a:noFill/>
              </a:ln>
              <a:solidFill>
                <a:schemeClr val="bg1"/>
              </a:solidFill>
              <a:effectLst/>
              <a:latin typeface="Arial" charset="0"/>
            </a:endParaRPr>
          </a:p>
        </p:txBody>
      </p:sp>
      <p:graphicFrame>
        <p:nvGraphicFramePr>
          <p:cNvPr id="25" name="Tabelle 24">
            <a:extLst>
              <a:ext uri="{FF2B5EF4-FFF2-40B4-BE49-F238E27FC236}">
                <a16:creationId xmlns:a16="http://schemas.microsoft.com/office/drawing/2014/main" id="{A26235AE-23AE-71E8-5936-812DB1C81193}"/>
              </a:ext>
            </a:extLst>
          </p:cNvPr>
          <p:cNvGraphicFramePr>
            <a:graphicFrameLocks noGrp="1"/>
          </p:cNvGraphicFramePr>
          <p:nvPr>
            <p:extLst>
              <p:ext uri="{D42A27DB-BD31-4B8C-83A1-F6EECF244321}">
                <p14:modId xmlns:p14="http://schemas.microsoft.com/office/powerpoint/2010/main" val="2084120854"/>
              </p:ext>
            </p:extLst>
          </p:nvPr>
        </p:nvGraphicFramePr>
        <p:xfrm>
          <a:off x="246480" y="1988840"/>
          <a:ext cx="11691465" cy="1691640"/>
        </p:xfrm>
        <a:graphic>
          <a:graphicData uri="http://schemas.openxmlformats.org/drawingml/2006/table">
            <a:tbl>
              <a:tblPr firstRow="1" bandRow="1">
                <a:tableStyleId>{5C22544A-7EE6-4342-B048-85BDC9FD1C3A}</a:tableStyleId>
              </a:tblPr>
              <a:tblGrid>
                <a:gridCol w="2338293">
                  <a:extLst>
                    <a:ext uri="{9D8B030D-6E8A-4147-A177-3AD203B41FA5}">
                      <a16:colId xmlns:a16="http://schemas.microsoft.com/office/drawing/2014/main" val="794849940"/>
                    </a:ext>
                  </a:extLst>
                </a:gridCol>
                <a:gridCol w="2338293">
                  <a:extLst>
                    <a:ext uri="{9D8B030D-6E8A-4147-A177-3AD203B41FA5}">
                      <a16:colId xmlns:a16="http://schemas.microsoft.com/office/drawing/2014/main" val="991067507"/>
                    </a:ext>
                  </a:extLst>
                </a:gridCol>
                <a:gridCol w="2338293">
                  <a:extLst>
                    <a:ext uri="{9D8B030D-6E8A-4147-A177-3AD203B41FA5}">
                      <a16:colId xmlns:a16="http://schemas.microsoft.com/office/drawing/2014/main" val="1049729863"/>
                    </a:ext>
                  </a:extLst>
                </a:gridCol>
                <a:gridCol w="2338293">
                  <a:extLst>
                    <a:ext uri="{9D8B030D-6E8A-4147-A177-3AD203B41FA5}">
                      <a16:colId xmlns:a16="http://schemas.microsoft.com/office/drawing/2014/main" val="1207502479"/>
                    </a:ext>
                  </a:extLst>
                </a:gridCol>
                <a:gridCol w="2338293">
                  <a:extLst>
                    <a:ext uri="{9D8B030D-6E8A-4147-A177-3AD203B41FA5}">
                      <a16:colId xmlns:a16="http://schemas.microsoft.com/office/drawing/2014/main" val="3333172687"/>
                    </a:ext>
                  </a:extLst>
                </a:gridCol>
              </a:tblGrid>
              <a:tr h="370840">
                <a:tc>
                  <a:txBody>
                    <a:bodyPr/>
                    <a:lstStyle/>
                    <a:p>
                      <a:r>
                        <a:rPr lang="de-DE" sz="1600" dirty="0"/>
                        <a:t>Strategisches Ziel</a:t>
                      </a:r>
                    </a:p>
                  </a:txBody>
                  <a:tcPr>
                    <a:solidFill>
                      <a:srgbClr val="293133"/>
                    </a:solidFill>
                  </a:tcPr>
                </a:tc>
                <a:tc>
                  <a:txBody>
                    <a:bodyPr/>
                    <a:lstStyle/>
                    <a:p>
                      <a:r>
                        <a:rPr lang="de-DE" sz="1600" dirty="0"/>
                        <a:t>Umsetzung</a:t>
                      </a:r>
                    </a:p>
                    <a:p>
                      <a:r>
                        <a:rPr lang="de-DE" sz="1600" dirty="0"/>
                        <a:t>Q1 – 2026</a:t>
                      </a:r>
                    </a:p>
                  </a:txBody>
                  <a:tcPr>
                    <a:solidFill>
                      <a:srgbClr val="293133"/>
                    </a:solidFill>
                  </a:tcPr>
                </a:tc>
                <a:tc>
                  <a:txBody>
                    <a:bodyPr/>
                    <a:lstStyle/>
                    <a:p>
                      <a:r>
                        <a:rPr lang="de-DE" sz="1600" dirty="0"/>
                        <a:t>Umsetzung</a:t>
                      </a:r>
                    </a:p>
                    <a:p>
                      <a:r>
                        <a:rPr lang="de-DE" sz="1600" dirty="0"/>
                        <a:t>Q2 – 2026</a:t>
                      </a:r>
                    </a:p>
                  </a:txBody>
                  <a:tcPr>
                    <a:solidFill>
                      <a:srgbClr val="293133"/>
                    </a:solidFill>
                  </a:tcPr>
                </a:tc>
                <a:tc>
                  <a:txBody>
                    <a:bodyPr/>
                    <a:lstStyle/>
                    <a:p>
                      <a:r>
                        <a:rPr lang="de-DE" sz="1600" dirty="0"/>
                        <a:t>Umsetzung</a:t>
                      </a:r>
                    </a:p>
                    <a:p>
                      <a:r>
                        <a:rPr lang="de-DE" sz="1600" dirty="0"/>
                        <a:t>Q3 – 2026</a:t>
                      </a:r>
                    </a:p>
                  </a:txBody>
                  <a:tcPr>
                    <a:solidFill>
                      <a:srgbClr val="293133"/>
                    </a:solidFill>
                  </a:tcPr>
                </a:tc>
                <a:tc>
                  <a:txBody>
                    <a:bodyPr/>
                    <a:lstStyle/>
                    <a:p>
                      <a:r>
                        <a:rPr lang="de-DE" sz="1600" dirty="0"/>
                        <a:t>Umsetzung</a:t>
                      </a:r>
                    </a:p>
                    <a:p>
                      <a:r>
                        <a:rPr lang="de-DE" sz="1600" dirty="0"/>
                        <a:t>Q4 – 2026</a:t>
                      </a:r>
                    </a:p>
                  </a:txBody>
                  <a:tcPr>
                    <a:solidFill>
                      <a:srgbClr val="293133"/>
                    </a:solidFill>
                  </a:tcPr>
                </a:tc>
                <a:extLst>
                  <a:ext uri="{0D108BD9-81ED-4DB2-BD59-A6C34878D82A}">
                    <a16:rowId xmlns:a16="http://schemas.microsoft.com/office/drawing/2014/main" val="1010265045"/>
                  </a:ext>
                </a:extLst>
              </a:tr>
              <a:tr h="370840">
                <a:tc>
                  <a:txBody>
                    <a:bodyPr/>
                    <a:lstStyle/>
                    <a:p>
                      <a:r>
                        <a:rPr lang="de-DE" sz="1600" dirty="0"/>
                        <a:t>Ziel 1 …</a:t>
                      </a:r>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extLst>
                  <a:ext uri="{0D108BD9-81ED-4DB2-BD59-A6C34878D82A}">
                    <a16:rowId xmlns:a16="http://schemas.microsoft.com/office/drawing/2014/main" val="1444459313"/>
                  </a:ext>
                </a:extLst>
              </a:tr>
              <a:tr h="370840">
                <a:tc>
                  <a:txBody>
                    <a:bodyPr/>
                    <a:lstStyle/>
                    <a:p>
                      <a:r>
                        <a:rPr lang="de-DE" sz="1600" dirty="0"/>
                        <a:t>Ziel 2 …</a:t>
                      </a:r>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extLst>
                  <a:ext uri="{0D108BD9-81ED-4DB2-BD59-A6C34878D82A}">
                    <a16:rowId xmlns:a16="http://schemas.microsoft.com/office/drawing/2014/main" val="1452154635"/>
                  </a:ext>
                </a:extLst>
              </a:tr>
              <a:tr h="370840">
                <a:tc>
                  <a:txBody>
                    <a:bodyPr/>
                    <a:lstStyle/>
                    <a:p>
                      <a:r>
                        <a:rPr lang="de-DE" sz="1600" dirty="0"/>
                        <a:t>Ziel 3 …</a:t>
                      </a:r>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tc>
                  <a:txBody>
                    <a:bodyPr/>
                    <a:lstStyle/>
                    <a:p>
                      <a:endParaRPr lang="de-DE" sz="1600" dirty="0"/>
                    </a:p>
                  </a:txBody>
                  <a:tcPr>
                    <a:solidFill>
                      <a:srgbClr val="F1EFED"/>
                    </a:solidFill>
                  </a:tcPr>
                </a:tc>
                <a:extLst>
                  <a:ext uri="{0D108BD9-81ED-4DB2-BD59-A6C34878D82A}">
                    <a16:rowId xmlns:a16="http://schemas.microsoft.com/office/drawing/2014/main" val="1139903884"/>
                  </a:ext>
                </a:extLst>
              </a:tr>
            </a:tbl>
          </a:graphicData>
        </a:graphic>
      </p:graphicFrame>
      <p:sp>
        <p:nvSpPr>
          <p:cNvPr id="27" name="Rechteck 26">
            <a:extLst>
              <a:ext uri="{FF2B5EF4-FFF2-40B4-BE49-F238E27FC236}">
                <a16:creationId xmlns:a16="http://schemas.microsoft.com/office/drawing/2014/main" id="{59920C74-DC93-C7AF-406A-3937CC958A5B}"/>
              </a:ext>
            </a:extLst>
          </p:cNvPr>
          <p:cNvSpPr/>
          <p:nvPr/>
        </p:nvSpPr>
        <p:spPr bwMode="auto">
          <a:xfrm>
            <a:off x="246480" y="1418467"/>
            <a:ext cx="11713632" cy="43204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de-DE" sz="1800" b="1" i="0" u="none" strike="noStrike" cap="none" normalizeH="0" baseline="0" dirty="0">
                <a:ln>
                  <a:noFill/>
                </a:ln>
                <a:solidFill>
                  <a:schemeClr val="tx1"/>
                </a:solidFill>
                <a:effectLst/>
                <a:latin typeface="Arial" charset="0"/>
              </a:rPr>
              <a:t>Vision: xx</a:t>
            </a:r>
            <a:r>
              <a:rPr kumimoji="0" lang="de-DE" sz="1800" b="0" i="0" u="none" strike="noStrike" cap="none" normalizeH="0" baseline="0" dirty="0">
                <a:ln>
                  <a:noFill/>
                </a:ln>
                <a:solidFill>
                  <a:schemeClr val="tx1"/>
                </a:solidFill>
                <a:effectLst/>
                <a:latin typeface="Arial" charset="0"/>
              </a:rPr>
              <a:t> </a:t>
            </a:r>
          </a:p>
        </p:txBody>
      </p:sp>
    </p:spTree>
    <p:extLst>
      <p:ext uri="{BB962C8B-B14F-4D97-AF65-F5344CB8AC3E}">
        <p14:creationId xmlns:p14="http://schemas.microsoft.com/office/powerpoint/2010/main" val="1775924620"/>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leichschenkliges Dreieck 25">
            <a:extLst>
              <a:ext uri="{FF2B5EF4-FFF2-40B4-BE49-F238E27FC236}">
                <a16:creationId xmlns:a16="http://schemas.microsoft.com/office/drawing/2014/main" id="{66726B69-1DDC-0883-B8E0-353F5C3BE927}"/>
              </a:ext>
            </a:extLst>
          </p:cNvPr>
          <p:cNvSpPr/>
          <p:nvPr/>
        </p:nvSpPr>
        <p:spPr bwMode="auto">
          <a:xfrm rot="5400000">
            <a:off x="6168249" y="3356850"/>
            <a:ext cx="4679950" cy="792000"/>
          </a:xfrm>
          <a:prstGeom prst="triangle">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tx1"/>
              </a:solidFill>
              <a:effectLst/>
              <a:latin typeface="Arial" charset="0"/>
            </a:endParaRPr>
          </a:p>
        </p:txBody>
      </p:sp>
      <p:sp>
        <p:nvSpPr>
          <p:cNvPr id="24" name="Rechteck 23">
            <a:extLst>
              <a:ext uri="{FF2B5EF4-FFF2-40B4-BE49-F238E27FC236}">
                <a16:creationId xmlns:a16="http://schemas.microsoft.com/office/drawing/2014/main" id="{54D5E251-AADD-BD26-0B07-01F6E5CA7457}"/>
              </a:ext>
            </a:extLst>
          </p:cNvPr>
          <p:cNvSpPr/>
          <p:nvPr/>
        </p:nvSpPr>
        <p:spPr bwMode="auto">
          <a:xfrm>
            <a:off x="10584" y="1412876"/>
            <a:ext cx="8040216" cy="4679949"/>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tx1"/>
              </a:solidFill>
              <a:effectLst/>
              <a:latin typeface="Arial" charset="0"/>
            </a:endParaRPr>
          </a:p>
        </p:txBody>
      </p:sp>
      <p:sp>
        <p:nvSpPr>
          <p:cNvPr id="2" name="Titel 1">
            <a:extLst>
              <a:ext uri="{FF2B5EF4-FFF2-40B4-BE49-F238E27FC236}">
                <a16:creationId xmlns:a16="http://schemas.microsoft.com/office/drawing/2014/main" id="{061F9920-8B96-41E2-9D7B-37BE69782C4B}"/>
              </a:ext>
            </a:extLst>
          </p:cNvPr>
          <p:cNvSpPr>
            <a:spLocks noGrp="1"/>
          </p:cNvSpPr>
          <p:nvPr>
            <p:ph type="title"/>
          </p:nvPr>
        </p:nvSpPr>
        <p:spPr/>
        <p:txBody>
          <a:bodyPr/>
          <a:lstStyle/>
          <a:p>
            <a:r>
              <a:rPr lang="de-DE" dirty="0"/>
              <a:t>3| Strategische Ziele und Umsetzungsplan</a:t>
            </a:r>
          </a:p>
        </p:txBody>
      </p:sp>
      <p:sp>
        <p:nvSpPr>
          <p:cNvPr id="3" name="Fußzeilenplatzhalter 2">
            <a:extLst>
              <a:ext uri="{FF2B5EF4-FFF2-40B4-BE49-F238E27FC236}">
                <a16:creationId xmlns:a16="http://schemas.microsoft.com/office/drawing/2014/main" id="{EBD11822-65E3-53AB-10C0-D2968BEC8B14}"/>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9E1CF336-F179-0BCA-E395-FB28B5AE769B}"/>
              </a:ext>
            </a:extLst>
          </p:cNvPr>
          <p:cNvSpPr>
            <a:spLocks noGrp="1"/>
          </p:cNvSpPr>
          <p:nvPr>
            <p:ph type="sldNum" sz="quarter" idx="11"/>
          </p:nvPr>
        </p:nvSpPr>
        <p:spPr/>
        <p:txBody>
          <a:bodyPr/>
          <a:lstStyle/>
          <a:p>
            <a:fld id="{31D0D8A1-E263-4FBF-9BF3-AA3869F8EB11}" type="slidenum">
              <a:rPr lang="de-DE" smtClean="0"/>
              <a:pPr/>
              <a:t>13</a:t>
            </a:fld>
            <a:endParaRPr lang="de-DE" dirty="0">
              <a:latin typeface="+mn-lt"/>
            </a:endParaRPr>
          </a:p>
        </p:txBody>
      </p:sp>
      <p:sp>
        <p:nvSpPr>
          <p:cNvPr id="5" name="Rechteck 4">
            <a:extLst>
              <a:ext uri="{FF2B5EF4-FFF2-40B4-BE49-F238E27FC236}">
                <a16:creationId xmlns:a16="http://schemas.microsoft.com/office/drawing/2014/main" id="{50E7013F-9664-1083-3A27-0D35D01A655B}"/>
              </a:ext>
            </a:extLst>
          </p:cNvPr>
          <p:cNvSpPr/>
          <p:nvPr/>
        </p:nvSpPr>
        <p:spPr bwMode="auto">
          <a:xfrm>
            <a:off x="8976320" y="1412875"/>
            <a:ext cx="2932774" cy="1003593"/>
          </a:xfrm>
          <a:prstGeom prst="rect">
            <a:avLst/>
          </a:prstGeom>
          <a:solidFill>
            <a:srgbClr val="FF5229"/>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a:ln>
                  <a:noFill/>
                </a:ln>
                <a:solidFill>
                  <a:schemeClr val="bg1"/>
                </a:solidFill>
                <a:effectLst/>
                <a:latin typeface="+mn-lt"/>
              </a:rPr>
              <a:t>Vision 2028</a:t>
            </a:r>
          </a:p>
          <a:p>
            <a:pPr marR="0" algn="ctr" defTabSz="914400" rtl="0" eaLnBrk="0" fontAlgn="base" latinLnBrk="0" hangingPunct="0">
              <a:lnSpc>
                <a:spcPct val="100000"/>
              </a:lnSpc>
              <a:spcBef>
                <a:spcPct val="0"/>
              </a:spcBef>
              <a:spcAft>
                <a:spcPct val="0"/>
              </a:spcAft>
              <a:buClrTx/>
              <a:buSzTx/>
              <a:tabLst/>
            </a:pPr>
            <a:r>
              <a:rPr lang="en-US" sz="1600" dirty="0">
                <a:solidFill>
                  <a:schemeClr val="bg1"/>
                </a:solidFill>
                <a:latin typeface="+mn-lt"/>
              </a:rPr>
              <a:t>xxx</a:t>
            </a:r>
            <a:endParaRPr kumimoji="0" lang="en-US" sz="1600" b="0" i="0" u="none" strike="noStrike" cap="none" normalizeH="0" baseline="0" dirty="0">
              <a:ln>
                <a:noFill/>
              </a:ln>
              <a:solidFill>
                <a:schemeClr val="bg1"/>
              </a:solidFill>
              <a:effectLst/>
              <a:latin typeface="+mn-lt"/>
            </a:endParaRPr>
          </a:p>
        </p:txBody>
      </p:sp>
      <p:sp>
        <p:nvSpPr>
          <p:cNvPr id="7" name="Fußzeilenplatzhalter 6">
            <a:extLst>
              <a:ext uri="{FF2B5EF4-FFF2-40B4-BE49-F238E27FC236}">
                <a16:creationId xmlns:a16="http://schemas.microsoft.com/office/drawing/2014/main" id="{AD513D13-A127-1166-4DBA-4A9EB9F04F59}"/>
              </a:ext>
            </a:extLst>
          </p:cNvPr>
          <p:cNvSpPr txBox="1">
            <a:spLocks/>
          </p:cNvSpPr>
          <p:nvPr/>
        </p:nvSpPr>
        <p:spPr>
          <a:xfrm>
            <a:off x="1559496" y="6597352"/>
            <a:ext cx="9721080"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kern="1200">
                <a:solidFill>
                  <a:srgbClr val="464E51"/>
                </a:solidFill>
                <a:latin typeface="+mn-lt"/>
                <a:ea typeface="+mn-ea"/>
                <a:cs typeface="+mn-cs"/>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r>
              <a:rPr lang="en-US"/>
              <a:t>Key Account Plan Vorlage - Hartmut Sieck - www.sieck-consulting.de</a:t>
            </a:r>
            <a:endParaRPr lang="de-DE" dirty="0"/>
          </a:p>
        </p:txBody>
      </p:sp>
      <p:sp>
        <p:nvSpPr>
          <p:cNvPr id="8" name="Foliennummernplatzhalter 16">
            <a:extLst>
              <a:ext uri="{FF2B5EF4-FFF2-40B4-BE49-F238E27FC236}">
                <a16:creationId xmlns:a16="http://schemas.microsoft.com/office/drawing/2014/main" id="{D0915810-5E7B-5A34-C661-A799C0B68E53}"/>
              </a:ext>
            </a:extLst>
          </p:cNvPr>
          <p:cNvSpPr txBox="1">
            <a:spLocks/>
          </p:cNvSpPr>
          <p:nvPr/>
        </p:nvSpPr>
        <p:spPr>
          <a:xfrm>
            <a:off x="11352584" y="6597352"/>
            <a:ext cx="600232"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b="1" kern="1200">
                <a:solidFill>
                  <a:srgbClr val="464E51"/>
                </a:solidFill>
                <a:latin typeface="+mn-lt"/>
                <a:ea typeface="+mn-ea"/>
                <a:cs typeface="Arial" panose="020B0604020202020204" pitchFamily="34" charset="0"/>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fld id="{31D0D8A1-E263-4FBF-9BF3-AA3869F8EB11}" type="slidenum">
              <a:rPr lang="de-DE" smtClean="0"/>
              <a:pPr/>
              <a:t>13</a:t>
            </a:fld>
            <a:endParaRPr lang="de-DE" dirty="0"/>
          </a:p>
        </p:txBody>
      </p:sp>
      <p:sp>
        <p:nvSpPr>
          <p:cNvPr id="9" name="Google Shape;856;p90">
            <a:extLst>
              <a:ext uri="{FF2B5EF4-FFF2-40B4-BE49-F238E27FC236}">
                <a16:creationId xmlns:a16="http://schemas.microsoft.com/office/drawing/2014/main" id="{4DA61962-1BCB-0408-31D7-E2D6DDDC1444}"/>
              </a:ext>
            </a:extLst>
          </p:cNvPr>
          <p:cNvSpPr/>
          <p:nvPr/>
        </p:nvSpPr>
        <p:spPr>
          <a:xfrm>
            <a:off x="12288688" y="1280802"/>
            <a:ext cx="3168352" cy="5579080"/>
          </a:xfrm>
          <a:prstGeom prst="rect">
            <a:avLst/>
          </a:prstGeom>
          <a:solidFill>
            <a:srgbClr val="F2F2F2"/>
          </a:solidFill>
          <a:ln>
            <a:noFill/>
          </a:ln>
        </p:spPr>
        <p:txBody>
          <a:bodyPr spcFirstLastPara="1" wrap="square" lIns="91433" tIns="45700" rIns="91433" bIns="45700" anchor="t" anchorCtr="0">
            <a:noAutofit/>
          </a:bodyPr>
          <a:lstStyle/>
          <a:p>
            <a:pPr>
              <a:spcBef>
                <a:spcPts val="0"/>
              </a:spcBef>
              <a:spcAft>
                <a:spcPts val="0"/>
              </a:spcAft>
              <a:buClr>
                <a:srgbClr val="000000"/>
              </a:buClr>
              <a:buSzPts val="1000"/>
            </a:pPr>
            <a:r>
              <a:rPr lang="de-DE" sz="1200" b="1" dirty="0">
                <a:solidFill>
                  <a:srgbClr val="000000"/>
                </a:solidFill>
                <a:latin typeface="Arial"/>
                <a:ea typeface="Arial"/>
                <a:cs typeface="Arial"/>
                <a:sym typeface="Arial"/>
              </a:rPr>
              <a:t>Tipp:</a:t>
            </a:r>
          </a:p>
          <a:p>
            <a:pPr>
              <a:spcBef>
                <a:spcPts val="0"/>
              </a:spcBef>
              <a:spcAft>
                <a:spcPts val="0"/>
              </a:spcAft>
              <a:buClr>
                <a:srgbClr val="000000"/>
              </a:buClr>
              <a:buSzPts val="1000"/>
            </a:pPr>
            <a:r>
              <a:rPr lang="de-DE" sz="1200" b="1" dirty="0">
                <a:solidFill>
                  <a:srgbClr val="000000"/>
                </a:solidFill>
                <a:latin typeface="Arial"/>
                <a:ea typeface="Arial"/>
                <a:cs typeface="Arial"/>
                <a:sym typeface="Arial"/>
              </a:rPr>
              <a:t>Strategische Ziele</a:t>
            </a: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Bitte die Ziele SMART formulieren! </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Spezifisch</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Messbar</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Erreichbar</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Relevant</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Terminiert</a:t>
            </a:r>
          </a:p>
          <a:p>
            <a:pPr>
              <a:spcBef>
                <a:spcPts val="0"/>
              </a:spcBef>
              <a:spcAft>
                <a:spcPts val="0"/>
              </a:spcAft>
              <a:buClr>
                <a:srgbClr val="000000"/>
              </a:buClr>
              <a:buSzPts val="1000"/>
            </a:pPr>
            <a:endParaRPr lang="de-DE" sz="1200" b="1" dirty="0">
              <a:solidFill>
                <a:srgbClr val="000000"/>
              </a:solidFill>
              <a:latin typeface="Arial"/>
              <a:ea typeface="Arial"/>
              <a:cs typeface="Arial"/>
              <a:sym typeface="Arial"/>
            </a:endParaRP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Die Ziele müssen sich nicht auf das aktuelle Kalenderjahr beschränken, sondern könnten auch z.B. auf 2 Jahre ausgerichtet sein. </a:t>
            </a:r>
          </a:p>
          <a:p>
            <a:pPr>
              <a:spcBef>
                <a:spcPts val="0"/>
              </a:spcBef>
              <a:spcAft>
                <a:spcPts val="0"/>
              </a:spcAft>
              <a:buClr>
                <a:srgbClr val="000000"/>
              </a:buClr>
              <a:buSzPts val="1000"/>
            </a:pPr>
            <a:endParaRPr lang="de-DE" sz="1200" dirty="0">
              <a:solidFill>
                <a:srgbClr val="000000"/>
              </a:solidFill>
              <a:latin typeface="Arial"/>
              <a:ea typeface="Arial"/>
              <a:cs typeface="Arial"/>
              <a:sym typeface="Arial"/>
            </a:endParaRP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Im KAM geht es vorrangig um Ziele aus den Bereichen:</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Umsatz</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Gewinn</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Platzierung von neuen / zusätzlichen Produkten / Lösungen</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Gewinnung neuer Geschäftsfelder / Kundenstandorte / Länder</a:t>
            </a:r>
          </a:p>
          <a:p>
            <a:pPr marL="171450" indent="-171450">
              <a:spcBef>
                <a:spcPts val="0"/>
              </a:spcBef>
              <a:spcAft>
                <a:spcPts val="0"/>
              </a:spcAft>
              <a:buClr>
                <a:srgbClr val="000000"/>
              </a:buClr>
              <a:buSzPts val="1000"/>
              <a:buFont typeface="Arial" panose="020B0604020202020204" pitchFamily="34" charset="0"/>
              <a:buChar char="•"/>
            </a:pPr>
            <a:r>
              <a:rPr lang="de-DE" sz="1200" dirty="0">
                <a:solidFill>
                  <a:srgbClr val="000000"/>
                </a:solidFill>
                <a:latin typeface="Arial"/>
                <a:ea typeface="Arial"/>
                <a:cs typeface="Arial"/>
                <a:sym typeface="Arial"/>
              </a:rPr>
              <a:t>Gewinnung von großen Ausschreibungen</a:t>
            </a:r>
          </a:p>
          <a:p>
            <a:pPr marL="171450" indent="-171450">
              <a:spcBef>
                <a:spcPts val="0"/>
              </a:spcBef>
              <a:spcAft>
                <a:spcPts val="0"/>
              </a:spcAft>
              <a:buClr>
                <a:srgbClr val="000000"/>
              </a:buClr>
              <a:buSzPts val="1000"/>
              <a:buFont typeface="Arial" panose="020B0604020202020204" pitchFamily="34" charset="0"/>
              <a:buChar char="•"/>
            </a:pPr>
            <a:endParaRPr lang="de-DE" sz="1200" dirty="0">
              <a:solidFill>
                <a:srgbClr val="000000"/>
              </a:solidFill>
              <a:latin typeface="Arial"/>
              <a:ea typeface="Arial"/>
              <a:cs typeface="Arial"/>
              <a:sym typeface="Arial"/>
            </a:endParaRPr>
          </a:p>
          <a:p>
            <a:pPr>
              <a:spcBef>
                <a:spcPts val="0"/>
              </a:spcBef>
              <a:spcAft>
                <a:spcPts val="0"/>
              </a:spcAft>
              <a:buClr>
                <a:srgbClr val="000000"/>
              </a:buClr>
              <a:buSzPts val="1000"/>
            </a:pPr>
            <a:endParaRPr lang="de-DE" sz="1200" dirty="0">
              <a:solidFill>
                <a:srgbClr val="000000"/>
              </a:solidFill>
              <a:latin typeface="Arial"/>
              <a:ea typeface="Arial"/>
              <a:cs typeface="Arial"/>
              <a:sym typeface="Arial"/>
            </a:endParaRPr>
          </a:p>
        </p:txBody>
      </p:sp>
      <p:grpSp>
        <p:nvGrpSpPr>
          <p:cNvPr id="10" name="Gruppieren 9">
            <a:extLst>
              <a:ext uri="{FF2B5EF4-FFF2-40B4-BE49-F238E27FC236}">
                <a16:creationId xmlns:a16="http://schemas.microsoft.com/office/drawing/2014/main" id="{6034A0B1-E5CC-0182-24F3-A1078F778561}"/>
              </a:ext>
            </a:extLst>
          </p:cNvPr>
          <p:cNvGrpSpPr/>
          <p:nvPr/>
        </p:nvGrpSpPr>
        <p:grpSpPr>
          <a:xfrm>
            <a:off x="335362" y="1514003"/>
            <a:ext cx="7632846" cy="1264790"/>
            <a:chOff x="523270" y="1412776"/>
            <a:chExt cx="10325258" cy="1264790"/>
          </a:xfrm>
        </p:grpSpPr>
        <p:sp>
          <p:nvSpPr>
            <p:cNvPr id="11" name="Google Shape;841;p90">
              <a:extLst>
                <a:ext uri="{FF2B5EF4-FFF2-40B4-BE49-F238E27FC236}">
                  <a16:creationId xmlns:a16="http://schemas.microsoft.com/office/drawing/2014/main" id="{110599D7-73B4-7D79-4886-20ED5BC16A4D}"/>
                </a:ext>
              </a:extLst>
            </p:cNvPr>
            <p:cNvSpPr txBox="1"/>
            <p:nvPr/>
          </p:nvSpPr>
          <p:spPr>
            <a:xfrm>
              <a:off x="523270" y="1412776"/>
              <a:ext cx="409528" cy="526170"/>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2564"/>
              </a:pPr>
              <a:r>
                <a:rPr lang="de-DE" sz="3419" b="1" dirty="0">
                  <a:solidFill>
                    <a:srgbClr val="FF5229"/>
                  </a:solidFill>
                  <a:latin typeface="+mn-lt"/>
                  <a:ea typeface="Arial"/>
                  <a:cs typeface="Arial"/>
                  <a:sym typeface="Arial"/>
                </a:rPr>
                <a:t>1</a:t>
              </a:r>
              <a:endParaRPr lang="de-DE" sz="3419" dirty="0">
                <a:solidFill>
                  <a:srgbClr val="FF5229"/>
                </a:solidFill>
                <a:latin typeface="+mn-lt"/>
                <a:ea typeface="Arial"/>
                <a:cs typeface="Arial"/>
                <a:sym typeface="Arial"/>
              </a:endParaRPr>
            </a:p>
          </p:txBody>
        </p:sp>
        <p:sp>
          <p:nvSpPr>
            <p:cNvPr id="12" name="Google Shape;842;p90">
              <a:extLst>
                <a:ext uri="{FF2B5EF4-FFF2-40B4-BE49-F238E27FC236}">
                  <a16:creationId xmlns:a16="http://schemas.microsoft.com/office/drawing/2014/main" id="{CBA3C32D-0CE9-5AF2-7D38-C56BF36FF9C7}"/>
                </a:ext>
              </a:extLst>
            </p:cNvPr>
            <p:cNvSpPr txBox="1"/>
            <p:nvPr/>
          </p:nvSpPr>
          <p:spPr>
            <a:xfrm>
              <a:off x="1128528" y="1532570"/>
              <a:ext cx="9720000" cy="287323"/>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400"/>
              </a:pPr>
              <a:r>
                <a:rPr lang="de-DE" sz="1867" dirty="0">
                  <a:solidFill>
                    <a:schemeClr val="accent4"/>
                  </a:solidFill>
                  <a:latin typeface="+mn-lt"/>
                  <a:ea typeface="Arial"/>
                  <a:cs typeface="Arial"/>
                  <a:sym typeface="Arial"/>
                </a:rPr>
                <a:t>Strategisches Ziel (SMART formuliert)</a:t>
              </a:r>
            </a:p>
          </p:txBody>
        </p:sp>
        <p:sp>
          <p:nvSpPr>
            <p:cNvPr id="13" name="Textfeld 12">
              <a:extLst>
                <a:ext uri="{FF2B5EF4-FFF2-40B4-BE49-F238E27FC236}">
                  <a16:creationId xmlns:a16="http://schemas.microsoft.com/office/drawing/2014/main" id="{BBA98812-C43E-47B8-27E0-E860ABEDD7B5}"/>
                </a:ext>
              </a:extLst>
            </p:cNvPr>
            <p:cNvSpPr txBox="1"/>
            <p:nvPr/>
          </p:nvSpPr>
          <p:spPr>
            <a:xfrm>
              <a:off x="1128527" y="1938902"/>
              <a:ext cx="9720000" cy="738664"/>
            </a:xfrm>
            <a:prstGeom prst="rect">
              <a:avLst/>
            </a:prstGeom>
            <a:noFill/>
          </p:spPr>
          <p:txBody>
            <a:bodyPr wrap="square" rtlCol="0">
              <a:spAutoFit/>
            </a:bodyPr>
            <a:lstStyle/>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p:txBody>
        </p:sp>
      </p:grpSp>
      <p:grpSp>
        <p:nvGrpSpPr>
          <p:cNvPr id="14" name="Gruppieren 13">
            <a:extLst>
              <a:ext uri="{FF2B5EF4-FFF2-40B4-BE49-F238E27FC236}">
                <a16:creationId xmlns:a16="http://schemas.microsoft.com/office/drawing/2014/main" id="{425B6FEA-5D2D-953C-5981-A9AEB84E6E2E}"/>
              </a:ext>
            </a:extLst>
          </p:cNvPr>
          <p:cNvGrpSpPr/>
          <p:nvPr/>
        </p:nvGrpSpPr>
        <p:grpSpPr>
          <a:xfrm>
            <a:off x="335361" y="3040551"/>
            <a:ext cx="7632846" cy="1264790"/>
            <a:chOff x="523270" y="1412776"/>
            <a:chExt cx="10325258" cy="1264790"/>
          </a:xfrm>
        </p:grpSpPr>
        <p:sp>
          <p:nvSpPr>
            <p:cNvPr id="15" name="Google Shape;841;p90">
              <a:extLst>
                <a:ext uri="{FF2B5EF4-FFF2-40B4-BE49-F238E27FC236}">
                  <a16:creationId xmlns:a16="http://schemas.microsoft.com/office/drawing/2014/main" id="{3FEF0B1A-6F7E-9A7C-CA25-BFD41BA62B1F}"/>
                </a:ext>
              </a:extLst>
            </p:cNvPr>
            <p:cNvSpPr txBox="1"/>
            <p:nvPr/>
          </p:nvSpPr>
          <p:spPr>
            <a:xfrm>
              <a:off x="523270" y="1412776"/>
              <a:ext cx="409528" cy="526170"/>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2564"/>
              </a:pPr>
              <a:r>
                <a:rPr lang="de-DE" sz="3419" b="1" dirty="0">
                  <a:solidFill>
                    <a:srgbClr val="FF5229"/>
                  </a:solidFill>
                  <a:latin typeface="+mn-lt"/>
                  <a:ea typeface="Arial"/>
                  <a:cs typeface="Arial"/>
                  <a:sym typeface="Arial"/>
                </a:rPr>
                <a:t>2</a:t>
              </a:r>
              <a:endParaRPr lang="de-DE" sz="3419" dirty="0">
                <a:solidFill>
                  <a:srgbClr val="FF5229"/>
                </a:solidFill>
                <a:latin typeface="+mn-lt"/>
                <a:ea typeface="Arial"/>
                <a:cs typeface="Arial"/>
                <a:sym typeface="Arial"/>
              </a:endParaRPr>
            </a:p>
          </p:txBody>
        </p:sp>
        <p:sp>
          <p:nvSpPr>
            <p:cNvPr id="16" name="Google Shape;842;p90">
              <a:extLst>
                <a:ext uri="{FF2B5EF4-FFF2-40B4-BE49-F238E27FC236}">
                  <a16:creationId xmlns:a16="http://schemas.microsoft.com/office/drawing/2014/main" id="{B9CBB1E6-2A60-3752-1FE1-805E222592A3}"/>
                </a:ext>
              </a:extLst>
            </p:cNvPr>
            <p:cNvSpPr txBox="1"/>
            <p:nvPr/>
          </p:nvSpPr>
          <p:spPr>
            <a:xfrm>
              <a:off x="1128528" y="1532570"/>
              <a:ext cx="9720000" cy="287323"/>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400"/>
              </a:pPr>
              <a:r>
                <a:rPr lang="de-DE" sz="1867" dirty="0">
                  <a:solidFill>
                    <a:schemeClr val="accent4"/>
                  </a:solidFill>
                  <a:latin typeface="+mn-lt"/>
                  <a:ea typeface="Arial"/>
                  <a:cs typeface="Arial"/>
                  <a:sym typeface="Arial"/>
                </a:rPr>
                <a:t>Strategisches Ziel (SMART formuliert)</a:t>
              </a:r>
            </a:p>
          </p:txBody>
        </p:sp>
        <p:sp>
          <p:nvSpPr>
            <p:cNvPr id="17" name="Textfeld 16">
              <a:extLst>
                <a:ext uri="{FF2B5EF4-FFF2-40B4-BE49-F238E27FC236}">
                  <a16:creationId xmlns:a16="http://schemas.microsoft.com/office/drawing/2014/main" id="{AC6E758B-2DA9-266F-6DE0-1955D4613D65}"/>
                </a:ext>
              </a:extLst>
            </p:cNvPr>
            <p:cNvSpPr txBox="1"/>
            <p:nvPr/>
          </p:nvSpPr>
          <p:spPr>
            <a:xfrm>
              <a:off x="1128527" y="1938902"/>
              <a:ext cx="9720000" cy="738664"/>
            </a:xfrm>
            <a:prstGeom prst="rect">
              <a:avLst/>
            </a:prstGeom>
            <a:noFill/>
          </p:spPr>
          <p:txBody>
            <a:bodyPr wrap="square" rtlCol="0">
              <a:spAutoFit/>
            </a:bodyPr>
            <a:lstStyle/>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p:txBody>
        </p:sp>
      </p:grpSp>
      <p:grpSp>
        <p:nvGrpSpPr>
          <p:cNvPr id="18" name="Gruppieren 17">
            <a:extLst>
              <a:ext uri="{FF2B5EF4-FFF2-40B4-BE49-F238E27FC236}">
                <a16:creationId xmlns:a16="http://schemas.microsoft.com/office/drawing/2014/main" id="{5A4FE1EA-BA2C-81F7-07F1-1824BE451110}"/>
              </a:ext>
            </a:extLst>
          </p:cNvPr>
          <p:cNvGrpSpPr/>
          <p:nvPr/>
        </p:nvGrpSpPr>
        <p:grpSpPr>
          <a:xfrm>
            <a:off x="335360" y="4567099"/>
            <a:ext cx="7632846" cy="1264790"/>
            <a:chOff x="523270" y="1412776"/>
            <a:chExt cx="10325258" cy="1264790"/>
          </a:xfrm>
        </p:grpSpPr>
        <p:sp>
          <p:nvSpPr>
            <p:cNvPr id="19" name="Google Shape;841;p90">
              <a:extLst>
                <a:ext uri="{FF2B5EF4-FFF2-40B4-BE49-F238E27FC236}">
                  <a16:creationId xmlns:a16="http://schemas.microsoft.com/office/drawing/2014/main" id="{253FAAF3-C2A4-2E42-BA87-787147C4840A}"/>
                </a:ext>
              </a:extLst>
            </p:cNvPr>
            <p:cNvSpPr txBox="1"/>
            <p:nvPr/>
          </p:nvSpPr>
          <p:spPr>
            <a:xfrm>
              <a:off x="523270" y="1412776"/>
              <a:ext cx="409528" cy="526170"/>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2564"/>
              </a:pPr>
              <a:r>
                <a:rPr lang="de-DE" sz="3419" b="1" dirty="0">
                  <a:solidFill>
                    <a:srgbClr val="FF5229"/>
                  </a:solidFill>
                  <a:latin typeface="+mn-lt"/>
                  <a:ea typeface="Arial"/>
                  <a:cs typeface="Arial"/>
                  <a:sym typeface="Arial"/>
                </a:rPr>
                <a:t>3</a:t>
              </a:r>
              <a:endParaRPr lang="de-DE" sz="3419" dirty="0">
                <a:solidFill>
                  <a:srgbClr val="FF5229"/>
                </a:solidFill>
                <a:latin typeface="+mn-lt"/>
                <a:ea typeface="Arial"/>
                <a:cs typeface="Arial"/>
                <a:sym typeface="Arial"/>
              </a:endParaRPr>
            </a:p>
          </p:txBody>
        </p:sp>
        <p:sp>
          <p:nvSpPr>
            <p:cNvPr id="20" name="Google Shape;842;p90">
              <a:extLst>
                <a:ext uri="{FF2B5EF4-FFF2-40B4-BE49-F238E27FC236}">
                  <a16:creationId xmlns:a16="http://schemas.microsoft.com/office/drawing/2014/main" id="{72CE7D1D-C93A-30F3-22C2-C003B53DEDBE}"/>
                </a:ext>
              </a:extLst>
            </p:cNvPr>
            <p:cNvSpPr txBox="1"/>
            <p:nvPr/>
          </p:nvSpPr>
          <p:spPr>
            <a:xfrm>
              <a:off x="1128528" y="1532570"/>
              <a:ext cx="9720000" cy="287323"/>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400"/>
              </a:pPr>
              <a:r>
                <a:rPr lang="de-DE" sz="1867" dirty="0">
                  <a:solidFill>
                    <a:schemeClr val="accent4"/>
                  </a:solidFill>
                  <a:latin typeface="+mn-lt"/>
                  <a:ea typeface="Arial"/>
                  <a:cs typeface="Arial"/>
                  <a:sym typeface="Arial"/>
                </a:rPr>
                <a:t>Strategisches Ziel (SMART formuliert)</a:t>
              </a:r>
            </a:p>
          </p:txBody>
        </p:sp>
        <p:sp>
          <p:nvSpPr>
            <p:cNvPr id="21" name="Textfeld 20">
              <a:extLst>
                <a:ext uri="{FF2B5EF4-FFF2-40B4-BE49-F238E27FC236}">
                  <a16:creationId xmlns:a16="http://schemas.microsoft.com/office/drawing/2014/main" id="{D881A98B-6D60-3749-A6F9-DF89ABF40D24}"/>
                </a:ext>
              </a:extLst>
            </p:cNvPr>
            <p:cNvSpPr txBox="1"/>
            <p:nvPr/>
          </p:nvSpPr>
          <p:spPr>
            <a:xfrm>
              <a:off x="1128527" y="1938902"/>
              <a:ext cx="9720000" cy="738664"/>
            </a:xfrm>
            <a:prstGeom prst="rect">
              <a:avLst/>
            </a:prstGeom>
            <a:noFill/>
          </p:spPr>
          <p:txBody>
            <a:bodyPr wrap="square" rtlCol="0">
              <a:spAutoFit/>
            </a:bodyPr>
            <a:lstStyle/>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a:p>
              <a:pPr marL="285750" indent="-285750">
                <a:buFont typeface="Arial" panose="020B0604020202020204" pitchFamily="34" charset="0"/>
                <a:buChar char="•"/>
              </a:pPr>
              <a:r>
                <a:rPr lang="de-DE" sz="1400" dirty="0">
                  <a:solidFill>
                    <a:schemeClr val="accent4"/>
                  </a:solidFill>
                  <a:latin typeface="+mn-lt"/>
                </a:rPr>
                <a:t>Wichtige Schritte, Maßnahmen, Meilensteine auf dem Weg zur Zielerreichung</a:t>
              </a:r>
            </a:p>
          </p:txBody>
        </p:sp>
      </p:grpSp>
      <p:sp>
        <p:nvSpPr>
          <p:cNvPr id="22" name="Rechteck 21">
            <a:extLst>
              <a:ext uri="{FF2B5EF4-FFF2-40B4-BE49-F238E27FC236}">
                <a16:creationId xmlns:a16="http://schemas.microsoft.com/office/drawing/2014/main" id="{E05F5F60-83AE-D1EE-7B33-60C1D374D996}"/>
              </a:ext>
            </a:extLst>
          </p:cNvPr>
          <p:cNvSpPr/>
          <p:nvPr/>
        </p:nvSpPr>
        <p:spPr bwMode="auto">
          <a:xfrm>
            <a:off x="8976320" y="5261828"/>
            <a:ext cx="2932774" cy="830997"/>
          </a:xfrm>
          <a:prstGeom prst="rect">
            <a:avLst/>
          </a:prstGeom>
          <a:solidFill>
            <a:schemeClr val="bg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1" i="0" u="none" strike="noStrike" cap="none" normalizeH="0" baseline="0" dirty="0">
                <a:ln>
                  <a:noFill/>
                </a:ln>
                <a:solidFill>
                  <a:schemeClr val="accent4"/>
                </a:solidFill>
                <a:effectLst/>
                <a:latin typeface="+mn-lt"/>
              </a:rPr>
              <a:t>Ergebnis Vorjahr 2025</a:t>
            </a:r>
          </a:p>
          <a:p>
            <a:pPr marR="0" algn="ctr" defTabSz="914400" rtl="0" eaLnBrk="0" fontAlgn="base" latinLnBrk="0" hangingPunct="0">
              <a:lnSpc>
                <a:spcPct val="100000"/>
              </a:lnSpc>
              <a:spcBef>
                <a:spcPct val="0"/>
              </a:spcBef>
              <a:spcAft>
                <a:spcPct val="0"/>
              </a:spcAft>
              <a:buClrTx/>
              <a:buSzTx/>
              <a:tabLst/>
            </a:pPr>
            <a:r>
              <a:rPr lang="de-DE" sz="1600" dirty="0">
                <a:solidFill>
                  <a:schemeClr val="accent4"/>
                </a:solidFill>
                <a:latin typeface="+mn-lt"/>
              </a:rPr>
              <a:t>xxx</a:t>
            </a:r>
            <a:endParaRPr kumimoji="0" lang="de-DE" sz="1600" b="0" i="0" u="none" strike="noStrike" cap="none" normalizeH="0" baseline="0" dirty="0">
              <a:ln>
                <a:noFill/>
              </a:ln>
              <a:solidFill>
                <a:schemeClr val="accent4"/>
              </a:solidFill>
              <a:effectLst/>
              <a:latin typeface="+mn-lt"/>
            </a:endParaRPr>
          </a:p>
        </p:txBody>
      </p:sp>
      <p:sp>
        <p:nvSpPr>
          <p:cNvPr id="23" name="Rechteck 22">
            <a:extLst>
              <a:ext uri="{FF2B5EF4-FFF2-40B4-BE49-F238E27FC236}">
                <a16:creationId xmlns:a16="http://schemas.microsoft.com/office/drawing/2014/main" id="{ACCDEDD3-225F-5286-7617-B9CCDB0766B0}"/>
              </a:ext>
            </a:extLst>
          </p:cNvPr>
          <p:cNvSpPr/>
          <p:nvPr/>
        </p:nvSpPr>
        <p:spPr bwMode="auto">
          <a:xfrm>
            <a:off x="8976320" y="2820034"/>
            <a:ext cx="2932774" cy="2038228"/>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1" i="0" u="none" strike="noStrike" cap="none" normalizeH="0" baseline="0" dirty="0">
                <a:ln>
                  <a:noFill/>
                </a:ln>
                <a:solidFill>
                  <a:srgbClr val="000000"/>
                </a:solidFill>
                <a:effectLst/>
                <a:latin typeface="+mn-lt"/>
              </a:rPr>
              <a:t>Gesamtziel 2026</a:t>
            </a:r>
          </a:p>
          <a:p>
            <a:pPr marR="0" algn="ctr" defTabSz="914400" rtl="0" eaLnBrk="0" fontAlgn="base" latinLnBrk="0" hangingPunct="0">
              <a:lnSpc>
                <a:spcPct val="100000"/>
              </a:lnSpc>
              <a:spcBef>
                <a:spcPct val="0"/>
              </a:spcBef>
              <a:spcAft>
                <a:spcPct val="0"/>
              </a:spcAft>
              <a:buClrTx/>
              <a:buSzTx/>
              <a:tabLst/>
            </a:pPr>
            <a:endParaRPr lang="de-DE" sz="1600" dirty="0">
              <a:solidFill>
                <a:srgbClr val="000000"/>
              </a:solidFill>
              <a:latin typeface="+mn-lt"/>
            </a:endParaRPr>
          </a:p>
          <a:p>
            <a:pPr marR="0" algn="ctr" defTabSz="914400" rtl="0" eaLnBrk="0" fontAlgn="base" latinLnBrk="0" hangingPunct="0">
              <a:lnSpc>
                <a:spcPct val="100000"/>
              </a:lnSpc>
              <a:spcBef>
                <a:spcPct val="0"/>
              </a:spcBef>
              <a:spcAft>
                <a:spcPct val="0"/>
              </a:spcAft>
              <a:buClrTx/>
              <a:buSzTx/>
              <a:tabLst/>
            </a:pPr>
            <a:endParaRPr lang="de-DE" sz="1600" dirty="0">
              <a:solidFill>
                <a:srgbClr val="000000"/>
              </a:solidFill>
              <a:latin typeface="+mn-lt"/>
            </a:endParaRPr>
          </a:p>
          <a:p>
            <a:pPr marR="0" algn="ctr" defTabSz="914400" rtl="0" eaLnBrk="0" fontAlgn="base" latinLnBrk="0" hangingPunct="0">
              <a:lnSpc>
                <a:spcPct val="100000"/>
              </a:lnSpc>
              <a:spcBef>
                <a:spcPct val="0"/>
              </a:spcBef>
              <a:spcAft>
                <a:spcPct val="0"/>
              </a:spcAft>
              <a:buClrTx/>
              <a:buSzTx/>
              <a:tabLst/>
            </a:pPr>
            <a:r>
              <a:rPr lang="de-DE" sz="1600" dirty="0">
                <a:solidFill>
                  <a:srgbClr val="000000"/>
                </a:solidFill>
                <a:latin typeface="+mn-lt"/>
              </a:rPr>
              <a:t>z.B. </a:t>
            </a:r>
            <a:r>
              <a:rPr lang="de-DE" sz="1600" dirty="0" err="1">
                <a:solidFill>
                  <a:srgbClr val="000000"/>
                </a:solidFill>
                <a:latin typeface="+mn-lt"/>
              </a:rPr>
              <a:t>Nr</a:t>
            </a:r>
            <a:r>
              <a:rPr lang="de-DE" sz="1600" dirty="0">
                <a:solidFill>
                  <a:srgbClr val="000000"/>
                </a:solidFill>
                <a:latin typeface="+mn-lt"/>
              </a:rPr>
              <a:t> 1 Lieferant für xxx mit einem Gesamtumsatz von x€ in Europa</a:t>
            </a:r>
            <a:endParaRPr kumimoji="0" lang="de-DE" sz="1600" b="0" i="0" u="none" strike="noStrike" cap="none" normalizeH="0" baseline="0" dirty="0">
              <a:ln>
                <a:noFill/>
              </a:ln>
              <a:solidFill>
                <a:srgbClr val="000000"/>
              </a:solidFill>
              <a:effectLst/>
              <a:latin typeface="+mn-lt"/>
            </a:endParaRPr>
          </a:p>
        </p:txBody>
      </p:sp>
    </p:spTree>
    <p:extLst>
      <p:ext uri="{BB962C8B-B14F-4D97-AF65-F5344CB8AC3E}">
        <p14:creationId xmlns:p14="http://schemas.microsoft.com/office/powerpoint/2010/main" val="1918052588"/>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31F37-9235-6378-497F-6A6B71ADC499}"/>
              </a:ext>
            </a:extLst>
          </p:cNvPr>
          <p:cNvSpPr>
            <a:spLocks noGrp="1"/>
          </p:cNvSpPr>
          <p:nvPr>
            <p:ph type="title"/>
          </p:nvPr>
        </p:nvSpPr>
        <p:spPr/>
        <p:txBody>
          <a:bodyPr/>
          <a:lstStyle/>
          <a:p>
            <a:r>
              <a:rPr lang="de-DE" dirty="0"/>
              <a:t>3| Umsetzungsplan auf Standortebene</a:t>
            </a:r>
          </a:p>
        </p:txBody>
      </p:sp>
      <p:sp>
        <p:nvSpPr>
          <p:cNvPr id="3" name="Fußzeilenplatzhalter 2">
            <a:extLst>
              <a:ext uri="{FF2B5EF4-FFF2-40B4-BE49-F238E27FC236}">
                <a16:creationId xmlns:a16="http://schemas.microsoft.com/office/drawing/2014/main" id="{2990AE7A-F159-023F-73E3-46A9EE8CD998}"/>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61EEE54F-0CB0-AFDC-8C48-E4901F1AA13B}"/>
              </a:ext>
            </a:extLst>
          </p:cNvPr>
          <p:cNvSpPr>
            <a:spLocks noGrp="1"/>
          </p:cNvSpPr>
          <p:nvPr>
            <p:ph type="sldNum" sz="quarter" idx="11"/>
          </p:nvPr>
        </p:nvSpPr>
        <p:spPr/>
        <p:txBody>
          <a:bodyPr/>
          <a:lstStyle/>
          <a:p>
            <a:fld id="{31D0D8A1-E263-4FBF-9BF3-AA3869F8EB11}" type="slidenum">
              <a:rPr lang="de-DE" smtClean="0"/>
              <a:pPr/>
              <a:t>14</a:t>
            </a:fld>
            <a:endParaRPr lang="de-DE" dirty="0">
              <a:latin typeface="+mn-lt"/>
            </a:endParaRPr>
          </a:p>
        </p:txBody>
      </p:sp>
      <p:graphicFrame>
        <p:nvGraphicFramePr>
          <p:cNvPr id="5" name="Tabelle 4">
            <a:extLst>
              <a:ext uri="{FF2B5EF4-FFF2-40B4-BE49-F238E27FC236}">
                <a16:creationId xmlns:a16="http://schemas.microsoft.com/office/drawing/2014/main" id="{851A71D8-31F7-A3D9-EF19-D1C4D4C0FCC5}"/>
              </a:ext>
            </a:extLst>
          </p:cNvPr>
          <p:cNvGraphicFramePr>
            <a:graphicFrameLocks noGrp="1"/>
          </p:cNvGraphicFramePr>
          <p:nvPr>
            <p:extLst>
              <p:ext uri="{D42A27DB-BD31-4B8C-83A1-F6EECF244321}">
                <p14:modId xmlns:p14="http://schemas.microsoft.com/office/powerpoint/2010/main" val="4163322050"/>
              </p:ext>
            </p:extLst>
          </p:nvPr>
        </p:nvGraphicFramePr>
        <p:xfrm>
          <a:off x="239184" y="1268760"/>
          <a:ext cx="11713632" cy="4434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52272">
                  <a:extLst>
                    <a:ext uri="{9D8B030D-6E8A-4147-A177-3AD203B41FA5}">
                      <a16:colId xmlns:a16="http://schemas.microsoft.com/office/drawing/2014/main" val="800880892"/>
                    </a:ext>
                  </a:extLst>
                </a:gridCol>
                <a:gridCol w="1952272">
                  <a:extLst>
                    <a:ext uri="{9D8B030D-6E8A-4147-A177-3AD203B41FA5}">
                      <a16:colId xmlns:a16="http://schemas.microsoft.com/office/drawing/2014/main" val="2823111207"/>
                    </a:ext>
                  </a:extLst>
                </a:gridCol>
                <a:gridCol w="1952272">
                  <a:extLst>
                    <a:ext uri="{9D8B030D-6E8A-4147-A177-3AD203B41FA5}">
                      <a16:colId xmlns:a16="http://schemas.microsoft.com/office/drawing/2014/main" val="3886550673"/>
                    </a:ext>
                  </a:extLst>
                </a:gridCol>
                <a:gridCol w="1952272">
                  <a:extLst>
                    <a:ext uri="{9D8B030D-6E8A-4147-A177-3AD203B41FA5}">
                      <a16:colId xmlns:a16="http://schemas.microsoft.com/office/drawing/2014/main" val="2324101630"/>
                    </a:ext>
                  </a:extLst>
                </a:gridCol>
                <a:gridCol w="1952272">
                  <a:extLst>
                    <a:ext uri="{9D8B030D-6E8A-4147-A177-3AD203B41FA5}">
                      <a16:colId xmlns:a16="http://schemas.microsoft.com/office/drawing/2014/main" val="970665941"/>
                    </a:ext>
                  </a:extLst>
                </a:gridCol>
                <a:gridCol w="1952272">
                  <a:extLst>
                    <a:ext uri="{9D8B030D-6E8A-4147-A177-3AD203B41FA5}">
                      <a16:colId xmlns:a16="http://schemas.microsoft.com/office/drawing/2014/main" val="205143327"/>
                    </a:ext>
                  </a:extLst>
                </a:gridCol>
              </a:tblGrid>
              <a:tr h="370840">
                <a:tc>
                  <a:txBody>
                    <a:bodyPr/>
                    <a:lstStyle/>
                    <a:p>
                      <a:r>
                        <a:rPr lang="de-DE" sz="1200" dirty="0"/>
                        <a:t>Standort</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t>Hauptansprechpartner beim Kunden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t>Betreuung auf unserer Seite durch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t>Ziel 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t>Nächste Aktionen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t>Status oder Bemerkungen</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770195040"/>
                  </a:ext>
                </a:extLst>
              </a:tr>
              <a:tr h="370840">
                <a:tc>
                  <a:txBody>
                    <a:bodyPr/>
                    <a:lstStyle/>
                    <a:p>
                      <a:r>
                        <a:rPr lang="de-DE" sz="1200" dirty="0">
                          <a:solidFill>
                            <a:schemeClr val="accent4"/>
                          </a:solidFill>
                        </a:rPr>
                        <a:t>Werk Hamburg</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Max Müller (Einkauf)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Carla Lipp (Account Managerin)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5 gelistete Produkte am Standort einführen</a:t>
                      </a:r>
                    </a:p>
                    <a:p>
                      <a:r>
                        <a:rPr lang="de-DE" sz="1200" dirty="0">
                          <a:solidFill>
                            <a:schemeClr val="accent4"/>
                          </a:solidFill>
                        </a:rPr>
                        <a:t>Umsatz &gt;100.000 €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171450" indent="-171450">
                        <a:buFont typeface="Arial" panose="020B0604020202020204" pitchFamily="34" charset="0"/>
                        <a:buChar char="•"/>
                      </a:pPr>
                      <a:r>
                        <a:rPr lang="de-DE" sz="1200" dirty="0">
                          <a:solidFill>
                            <a:schemeClr val="accent4"/>
                          </a:solidFill>
                        </a:rPr>
                        <a:t>Produktschulung 14.05.2026</a:t>
                      </a:r>
                    </a:p>
                    <a:p>
                      <a:pPr marL="171450" indent="-171450">
                        <a:buFont typeface="Arial" panose="020B0604020202020204" pitchFamily="34" charset="0"/>
                        <a:buChar char="•"/>
                      </a:pPr>
                      <a:r>
                        <a:rPr lang="de-DE" sz="1200" dirty="0" err="1">
                          <a:solidFill>
                            <a:schemeClr val="accent4"/>
                          </a:solidFill>
                        </a:rPr>
                        <a:t>Xx</a:t>
                      </a:r>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242344202"/>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227584384"/>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141912144"/>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205711255"/>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539339172"/>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807966829"/>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20610191"/>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365068486"/>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419123962"/>
                  </a:ext>
                </a:extLst>
              </a:tr>
              <a:tr h="370840">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58673214"/>
                  </a:ext>
                </a:extLst>
              </a:tr>
            </a:tbl>
          </a:graphicData>
        </a:graphic>
      </p:graphicFrame>
      <p:sp>
        <p:nvSpPr>
          <p:cNvPr id="6" name="Google Shape;856;p90">
            <a:extLst>
              <a:ext uri="{FF2B5EF4-FFF2-40B4-BE49-F238E27FC236}">
                <a16:creationId xmlns:a16="http://schemas.microsoft.com/office/drawing/2014/main" id="{66DB431B-D12B-D070-A5BD-2F9982D11FE6}"/>
              </a:ext>
            </a:extLst>
          </p:cNvPr>
          <p:cNvSpPr/>
          <p:nvPr/>
        </p:nvSpPr>
        <p:spPr>
          <a:xfrm>
            <a:off x="12268368" y="1278920"/>
            <a:ext cx="3168352" cy="5579080"/>
          </a:xfrm>
          <a:prstGeom prst="rect">
            <a:avLst/>
          </a:prstGeom>
          <a:solidFill>
            <a:srgbClr val="F2F2F2"/>
          </a:solidFill>
          <a:ln>
            <a:noFill/>
          </a:ln>
        </p:spPr>
        <p:txBody>
          <a:bodyPr spcFirstLastPara="1" wrap="square" lIns="91433" tIns="45700" rIns="91433" bIns="45700" anchor="t" anchorCtr="0">
            <a:noAutofit/>
          </a:bodyPr>
          <a:lstStyle/>
          <a:p>
            <a:pPr>
              <a:spcBef>
                <a:spcPts val="0"/>
              </a:spcBef>
              <a:spcAft>
                <a:spcPts val="0"/>
              </a:spcAft>
              <a:buClr>
                <a:srgbClr val="000000"/>
              </a:buClr>
              <a:buSzPts val="1000"/>
            </a:pPr>
            <a:r>
              <a:rPr lang="de-DE" sz="1200" b="1" dirty="0">
                <a:solidFill>
                  <a:srgbClr val="000000"/>
                </a:solidFill>
                <a:latin typeface="Arial"/>
                <a:ea typeface="Arial"/>
                <a:cs typeface="Arial"/>
                <a:sym typeface="Arial"/>
              </a:rPr>
              <a:t>Tipp:</a:t>
            </a:r>
          </a:p>
          <a:p>
            <a:pPr>
              <a:spcBef>
                <a:spcPts val="0"/>
              </a:spcBef>
              <a:spcAft>
                <a:spcPts val="0"/>
              </a:spcAft>
              <a:buClr>
                <a:srgbClr val="000000"/>
              </a:buClr>
              <a:buSzPts val="1000"/>
            </a:pPr>
            <a:r>
              <a:rPr lang="de-DE" sz="1200" dirty="0">
                <a:solidFill>
                  <a:srgbClr val="000000"/>
                </a:solidFill>
                <a:latin typeface="Arial"/>
                <a:ea typeface="Arial"/>
                <a:cs typeface="Arial"/>
                <a:sym typeface="Arial"/>
              </a:rPr>
              <a:t>Diese Folie ist dann interessant, wenn dein Key Account über mehrere Standorte oder auch Landesgesellschaften verfügt. Dann kannst du in dieser einfachen Tabelle die Ziele und Aktivitäten auf dieser Ebene mit den Teammitgliedern managen.</a:t>
            </a:r>
          </a:p>
          <a:p>
            <a:pPr marL="171450" indent="-171450">
              <a:spcBef>
                <a:spcPts val="0"/>
              </a:spcBef>
              <a:spcAft>
                <a:spcPts val="0"/>
              </a:spcAft>
              <a:buClr>
                <a:srgbClr val="000000"/>
              </a:buClr>
              <a:buSzPts val="1000"/>
              <a:buFont typeface="Arial" panose="020B0604020202020204" pitchFamily="34" charset="0"/>
              <a:buChar char="•"/>
            </a:pPr>
            <a:endParaRPr lang="de-DE" sz="1200" dirty="0">
              <a:solidFill>
                <a:srgbClr val="000000"/>
              </a:solidFill>
              <a:latin typeface="Arial"/>
              <a:ea typeface="Arial"/>
              <a:cs typeface="Arial"/>
              <a:sym typeface="Arial"/>
            </a:endParaRPr>
          </a:p>
          <a:p>
            <a:pPr>
              <a:spcBef>
                <a:spcPts val="0"/>
              </a:spcBef>
              <a:spcAft>
                <a:spcPts val="0"/>
              </a:spcAft>
              <a:buClr>
                <a:srgbClr val="000000"/>
              </a:buClr>
              <a:buSzPts val="1000"/>
            </a:pPr>
            <a:endParaRPr lang="de-DE" sz="12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62889191"/>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en-US" dirty="0"/>
              <a:t>3| Touchpoint-</a:t>
            </a:r>
            <a:r>
              <a:rPr lang="de-DE" dirty="0"/>
              <a:t> und Kommunikationsplan</a:t>
            </a:r>
          </a:p>
        </p:txBody>
      </p:sp>
      <p:graphicFrame>
        <p:nvGraphicFramePr>
          <p:cNvPr id="10" name="Tabelle 9">
            <a:extLst>
              <a:ext uri="{FF2B5EF4-FFF2-40B4-BE49-F238E27FC236}">
                <a16:creationId xmlns:a16="http://schemas.microsoft.com/office/drawing/2014/main" id="{D4E6AFF8-2EE8-4DA9-8A0F-D738C5FF375D}"/>
              </a:ext>
            </a:extLst>
          </p:cNvPr>
          <p:cNvGraphicFramePr>
            <a:graphicFrameLocks noGrp="1"/>
          </p:cNvGraphicFramePr>
          <p:nvPr>
            <p:extLst>
              <p:ext uri="{D42A27DB-BD31-4B8C-83A1-F6EECF244321}">
                <p14:modId xmlns:p14="http://schemas.microsoft.com/office/powerpoint/2010/main" val="3446406639"/>
              </p:ext>
            </p:extLst>
          </p:nvPr>
        </p:nvGraphicFramePr>
        <p:xfrm>
          <a:off x="335360" y="1279808"/>
          <a:ext cx="11521280" cy="521607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944216">
                  <a:extLst>
                    <a:ext uri="{9D8B030D-6E8A-4147-A177-3AD203B41FA5}">
                      <a16:colId xmlns:a16="http://schemas.microsoft.com/office/drawing/2014/main" val="20000"/>
                    </a:ext>
                  </a:extLst>
                </a:gridCol>
                <a:gridCol w="2394266">
                  <a:extLst>
                    <a:ext uri="{9D8B030D-6E8A-4147-A177-3AD203B41FA5}">
                      <a16:colId xmlns:a16="http://schemas.microsoft.com/office/drawing/2014/main" val="20001"/>
                    </a:ext>
                  </a:extLst>
                </a:gridCol>
                <a:gridCol w="2394266">
                  <a:extLst>
                    <a:ext uri="{9D8B030D-6E8A-4147-A177-3AD203B41FA5}">
                      <a16:colId xmlns:a16="http://schemas.microsoft.com/office/drawing/2014/main" val="20002"/>
                    </a:ext>
                  </a:extLst>
                </a:gridCol>
                <a:gridCol w="2394266">
                  <a:extLst>
                    <a:ext uri="{9D8B030D-6E8A-4147-A177-3AD203B41FA5}">
                      <a16:colId xmlns:a16="http://schemas.microsoft.com/office/drawing/2014/main" val="20003"/>
                    </a:ext>
                  </a:extLst>
                </a:gridCol>
                <a:gridCol w="2394266">
                  <a:extLst>
                    <a:ext uri="{9D8B030D-6E8A-4147-A177-3AD203B41FA5}">
                      <a16:colId xmlns:a16="http://schemas.microsoft.com/office/drawing/2014/main" val="20004"/>
                    </a:ext>
                  </a:extLst>
                </a:gridCol>
              </a:tblGrid>
              <a:tr h="29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cap="none" normalizeH="0" baseline="0" dirty="0">
                          <a:ln>
                            <a:noFill/>
                          </a:ln>
                          <a:solidFill>
                            <a:schemeClr val="bg1"/>
                          </a:solidFill>
                          <a:effectLst/>
                          <a:latin typeface="+mn-lt"/>
                        </a:rPr>
                        <a:t>Top Personen / wichtige Kundengruppen beim Key Account</a:t>
                      </a: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endParaRPr lang="de-DE" sz="1400" b="1" dirty="0">
                        <a:solidFill>
                          <a:schemeClr val="bg1"/>
                        </a:solidFill>
                      </a:endParaRPr>
                    </a:p>
                    <a:p>
                      <a:pPr algn="ctr"/>
                      <a:r>
                        <a:rPr lang="de-DE" sz="1400" b="1" dirty="0">
                          <a:solidFill>
                            <a:schemeClr val="bg1"/>
                          </a:solidFill>
                        </a:rPr>
                        <a:t>Maßnahmen</a:t>
                      </a:r>
                    </a:p>
                    <a:p>
                      <a:pPr algn="ctr"/>
                      <a:r>
                        <a:rPr lang="de-DE" sz="1400" b="1" dirty="0">
                          <a:solidFill>
                            <a:schemeClr val="bg1"/>
                          </a:solidFill>
                        </a:rPr>
                        <a:t>Quartal 1 – 2026</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endParaRPr lang="de-DE" sz="1400" b="1" dirty="0">
                        <a:solidFill>
                          <a:schemeClr val="bg1"/>
                        </a:solidFill>
                      </a:endParaRPr>
                    </a:p>
                    <a:p>
                      <a:pPr algn="ctr"/>
                      <a:r>
                        <a:rPr lang="de-DE" sz="1400" b="1" dirty="0">
                          <a:solidFill>
                            <a:schemeClr val="bg1"/>
                          </a:solidFill>
                        </a:rPr>
                        <a:t>Maßnahmen</a:t>
                      </a:r>
                    </a:p>
                    <a:p>
                      <a:pPr algn="ctr"/>
                      <a:r>
                        <a:rPr lang="de-DE" sz="1400" b="1" dirty="0">
                          <a:solidFill>
                            <a:schemeClr val="bg1"/>
                          </a:solidFill>
                        </a:rPr>
                        <a:t>Quartal 2-2026</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endParaRPr lang="de-DE" sz="1400" b="1" dirty="0">
                        <a:solidFill>
                          <a:schemeClr val="bg1"/>
                        </a:solidFill>
                      </a:endParaRPr>
                    </a:p>
                    <a:p>
                      <a:pPr algn="ctr"/>
                      <a:r>
                        <a:rPr lang="de-DE" sz="1400" b="1" dirty="0">
                          <a:solidFill>
                            <a:schemeClr val="bg1"/>
                          </a:solidFill>
                        </a:rPr>
                        <a:t>Maßnahmen</a:t>
                      </a:r>
                    </a:p>
                    <a:p>
                      <a:pPr algn="ctr"/>
                      <a:r>
                        <a:rPr lang="de-DE" sz="1400" b="1" dirty="0">
                          <a:solidFill>
                            <a:schemeClr val="bg1"/>
                          </a:solidFill>
                        </a:rPr>
                        <a:t>Quartal 3 – 2026</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endParaRPr lang="de-DE" sz="1400" b="1" dirty="0">
                        <a:solidFill>
                          <a:schemeClr val="bg1"/>
                        </a:solidFill>
                      </a:endParaRPr>
                    </a:p>
                    <a:p>
                      <a:pPr algn="ctr"/>
                      <a:r>
                        <a:rPr lang="de-DE" sz="1400" b="1" dirty="0">
                          <a:solidFill>
                            <a:schemeClr val="bg1"/>
                          </a:solidFill>
                        </a:rPr>
                        <a:t>Maßnahmen</a:t>
                      </a:r>
                    </a:p>
                    <a:p>
                      <a:pPr algn="ctr"/>
                      <a:r>
                        <a:rPr lang="de-DE" sz="1400" b="1" dirty="0">
                          <a:solidFill>
                            <a:schemeClr val="bg1"/>
                          </a:solidFill>
                        </a:rPr>
                        <a:t>Quartal 4 – 2026</a:t>
                      </a: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1"/>
                  </a:ext>
                </a:extLst>
              </a:tr>
              <a:tr h="607370">
                <a:tc>
                  <a:txBody>
                    <a:bodyPr/>
                    <a:lstStyle/>
                    <a:p>
                      <a:r>
                        <a:rPr lang="de-DE" sz="1200" noProof="0" dirty="0">
                          <a:solidFill>
                            <a:schemeClr val="accent4"/>
                          </a:solidFill>
                        </a:rPr>
                        <a:t>Hans Müller</a:t>
                      </a:r>
                      <a:br>
                        <a:rPr lang="de-DE" sz="1200" noProof="0" dirty="0">
                          <a:solidFill>
                            <a:schemeClr val="accent4"/>
                          </a:solidFill>
                        </a:rPr>
                      </a:br>
                      <a:r>
                        <a:rPr lang="de-DE" sz="1200" noProof="0" dirty="0">
                          <a:solidFill>
                            <a:schemeClr val="accent4"/>
                          </a:solidFill>
                        </a:rPr>
                        <a:t>(Geschäftsführer)</a:t>
                      </a: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noProof="0" dirty="0">
                          <a:solidFill>
                            <a:schemeClr val="accent4"/>
                          </a:solidFill>
                        </a:rPr>
                        <a:t>Februar Messe </a:t>
                      </a:r>
                      <a:r>
                        <a:rPr lang="de-DE" sz="1200" noProof="0" dirty="0" err="1">
                          <a:solidFill>
                            <a:schemeClr val="accent4"/>
                          </a:solidFill>
                        </a:rPr>
                        <a:t>abc</a:t>
                      </a:r>
                      <a:r>
                        <a:rPr lang="de-DE" sz="1200" noProof="0" dirty="0">
                          <a:solidFill>
                            <a:schemeClr val="accent4"/>
                          </a:solidFill>
                        </a:rPr>
                        <a:t> in xx</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noProof="0" dirty="0">
                          <a:solidFill>
                            <a:schemeClr val="accent4"/>
                          </a:solidFill>
                        </a:rPr>
                        <a:t>Nachhaltigkeits-Report per Brief zuschicken</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noProof="0" dirty="0">
                          <a:solidFill>
                            <a:schemeClr val="accent4"/>
                          </a:solidFill>
                        </a:rPr>
                        <a:t>Herbst Strategie Meeting (neues Produkt xxx)</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noProof="0" dirty="0">
                          <a:solidFill>
                            <a:schemeClr val="accent4"/>
                          </a:solidFill>
                        </a:rPr>
                        <a:t>Weihnachtsanruf von der GF</a:t>
                      </a: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612503">
                <a:tc>
                  <a:txBody>
                    <a:bodyPr/>
                    <a:lstStyle/>
                    <a:p>
                      <a:r>
                        <a:rPr lang="de-DE" sz="1200" noProof="0" dirty="0">
                          <a:solidFill>
                            <a:schemeClr val="accent4"/>
                          </a:solidFill>
                        </a:rPr>
                        <a:t>Horst Schulze</a:t>
                      </a:r>
                      <a:br>
                        <a:rPr lang="de-DE" sz="1200" noProof="0" dirty="0">
                          <a:solidFill>
                            <a:schemeClr val="accent4"/>
                          </a:solidFill>
                        </a:rPr>
                      </a:br>
                      <a:r>
                        <a:rPr lang="de-DE" sz="1200" noProof="0" dirty="0">
                          <a:solidFill>
                            <a:schemeClr val="accent4"/>
                          </a:solidFill>
                        </a:rPr>
                        <a:t>(Leiter Einkauf)</a:t>
                      </a: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noProof="0" dirty="0">
                          <a:solidFill>
                            <a:schemeClr val="accent4"/>
                          </a:solidFill>
                        </a:rPr>
                        <a:t>Jahresauftaktgespräch</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noProof="0" dirty="0">
                          <a:solidFill>
                            <a:schemeClr val="accent4"/>
                          </a:solidFill>
                        </a:rPr>
                        <a:t>Innovationsworkshop</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3"/>
                  </a:ext>
                </a:extLst>
              </a:tr>
              <a:tr h="621837">
                <a:tc>
                  <a:txBody>
                    <a:bodyPr/>
                    <a:lstStyle/>
                    <a:p>
                      <a:r>
                        <a:rPr lang="de-DE" sz="1200" noProof="0" dirty="0">
                          <a:solidFill>
                            <a:schemeClr val="accent4"/>
                          </a:solidFill>
                        </a:rPr>
                        <a:t>Anwender</a:t>
                      </a: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4"/>
                  </a:ext>
                </a:extLst>
              </a:tr>
              <a:tr h="607370">
                <a:tc>
                  <a:txBody>
                    <a:bodyPr/>
                    <a:lstStyle/>
                    <a:p>
                      <a:r>
                        <a:rPr lang="de-DE" sz="1200" noProof="0" dirty="0">
                          <a:solidFill>
                            <a:schemeClr val="accent4"/>
                          </a:solidFill>
                        </a:rPr>
                        <a:t>Niederlassungen</a:t>
                      </a: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5"/>
                  </a:ext>
                </a:extLst>
              </a:tr>
              <a:tr h="607370">
                <a:tc>
                  <a:txBody>
                    <a:bodyPr/>
                    <a:lstStyle/>
                    <a:p>
                      <a:r>
                        <a:rPr lang="de-DE" sz="1200" noProof="0" dirty="0">
                          <a:solidFill>
                            <a:schemeClr val="accent4"/>
                          </a:solidFill>
                        </a:rPr>
                        <a:t>…</a:t>
                      </a: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6"/>
                  </a:ext>
                </a:extLst>
              </a:tr>
              <a:tr h="607370">
                <a:tc>
                  <a:txBody>
                    <a:bodyPr/>
                    <a:lstStyle/>
                    <a:p>
                      <a:endParaRPr lang="de-DE" sz="1200" noProof="0" dirty="0">
                        <a:solidFill>
                          <a:schemeClr val="accent4"/>
                        </a:solidFill>
                      </a:endParaRP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7"/>
                  </a:ext>
                </a:extLst>
              </a:tr>
              <a:tr h="607370">
                <a:tc>
                  <a:txBody>
                    <a:bodyPr/>
                    <a:lstStyle/>
                    <a:p>
                      <a:endParaRPr lang="de-DE" sz="1200" noProof="0">
                        <a:solidFill>
                          <a:schemeClr val="accent4"/>
                        </a:solidFill>
                      </a:endParaRPr>
                    </a:p>
                  </a:txBody>
                  <a:tcPr marL="91439" marR="91439" marT="45722" marB="4572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noProof="0" dirty="0">
                          <a:solidFill>
                            <a:schemeClr val="accent4"/>
                          </a:solidFill>
                        </a:rPr>
                        <a:t>6</a:t>
                      </a:r>
                    </a:p>
                  </a:txBody>
                  <a:tcPr marL="91439" marR="91439" marT="45722" marB="4572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8"/>
                  </a:ext>
                </a:extLst>
              </a:tr>
            </a:tbl>
          </a:graphicData>
        </a:graphic>
      </p:graphicFrame>
      <p:sp>
        <p:nvSpPr>
          <p:cNvPr id="15" name="Rechteck 14">
            <a:extLst>
              <a:ext uri="{FF2B5EF4-FFF2-40B4-BE49-F238E27FC236}">
                <a16:creationId xmlns:a16="http://schemas.microsoft.com/office/drawing/2014/main" id="{A87DECC8-E836-4F9F-8550-33F508CFF87D}"/>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Beim Key Account sind wir bei einigen Ansprechpartnern sehr regelmäßig präsent. Bei anderen Personen (z.B. aus dem Management) ist das nicht immer der Fall. Hier kommt es immer wieder zu dem Phänomen, dass wir einen Gesprächstermin organisieren und dann für Monate nichts mehr passiert. Mit dem Touchpoint Plan soll sichergestellt werden, dass du bei allen wichtigen Personen regelmäßig präsent / sichtbar bist.</a:t>
            </a:r>
          </a:p>
          <a:p>
            <a:endParaRPr lang="de-DE" sz="1200" dirty="0">
              <a:solidFill>
                <a:srgbClr val="000000"/>
              </a:solidFill>
              <a:latin typeface="+mn-lt"/>
            </a:endParaRPr>
          </a:p>
          <a:p>
            <a:r>
              <a:rPr lang="de-DE" sz="1200" dirty="0">
                <a:solidFill>
                  <a:srgbClr val="000000"/>
                </a:solidFill>
                <a:latin typeface="+mn-lt"/>
              </a:rPr>
              <a:t>Hier ein paar Ideen:</a:t>
            </a:r>
          </a:p>
          <a:p>
            <a:pPr marL="171450" indent="-171450">
              <a:buFont typeface="Arial" panose="020B0604020202020204" pitchFamily="34" charset="0"/>
              <a:buChar char="•"/>
            </a:pPr>
            <a:r>
              <a:rPr lang="de-DE" sz="1200" dirty="0">
                <a:solidFill>
                  <a:srgbClr val="000000"/>
                </a:solidFill>
                <a:latin typeface="+mn-lt"/>
              </a:rPr>
              <a:t>Persönliche Termine</a:t>
            </a:r>
          </a:p>
          <a:p>
            <a:pPr marL="171450" indent="-171450">
              <a:buFont typeface="Arial" panose="020B0604020202020204" pitchFamily="34" charset="0"/>
              <a:buChar char="•"/>
            </a:pPr>
            <a:r>
              <a:rPr lang="de-DE" sz="1200" dirty="0">
                <a:solidFill>
                  <a:srgbClr val="000000"/>
                </a:solidFill>
                <a:latin typeface="+mn-lt"/>
              </a:rPr>
              <a:t>Virtuelle Termine </a:t>
            </a:r>
          </a:p>
          <a:p>
            <a:pPr marL="171450" indent="-171450">
              <a:buFont typeface="Arial" panose="020B0604020202020204" pitchFamily="34" charset="0"/>
              <a:buChar char="•"/>
            </a:pPr>
            <a:r>
              <a:rPr lang="de-DE" sz="1200" dirty="0">
                <a:solidFill>
                  <a:srgbClr val="000000"/>
                </a:solidFill>
                <a:latin typeface="+mn-lt"/>
              </a:rPr>
              <a:t>Telefonate</a:t>
            </a:r>
          </a:p>
          <a:p>
            <a:pPr marL="171450" indent="-171450">
              <a:buFont typeface="Arial" panose="020B0604020202020204" pitchFamily="34" charset="0"/>
              <a:buChar char="•"/>
            </a:pPr>
            <a:r>
              <a:rPr lang="de-DE" sz="1200" dirty="0">
                <a:solidFill>
                  <a:srgbClr val="000000"/>
                </a:solidFill>
                <a:latin typeface="+mn-lt"/>
              </a:rPr>
              <a:t>E-Mails</a:t>
            </a:r>
          </a:p>
          <a:p>
            <a:pPr marL="171450" indent="-171450">
              <a:buFont typeface="Arial" panose="020B0604020202020204" pitchFamily="34" charset="0"/>
              <a:buChar char="•"/>
            </a:pPr>
            <a:r>
              <a:rPr lang="de-DE" sz="1200" dirty="0">
                <a:solidFill>
                  <a:srgbClr val="000000"/>
                </a:solidFill>
                <a:latin typeface="+mn-lt"/>
              </a:rPr>
              <a:t>Berichte, Reports</a:t>
            </a:r>
          </a:p>
          <a:p>
            <a:pPr marL="171450" indent="-171450">
              <a:buFont typeface="Arial" panose="020B0604020202020204" pitchFamily="34" charset="0"/>
              <a:buChar char="•"/>
            </a:pPr>
            <a:r>
              <a:rPr lang="de-DE" sz="1200" dirty="0">
                <a:solidFill>
                  <a:srgbClr val="000000"/>
                </a:solidFill>
                <a:latin typeface="+mn-lt"/>
              </a:rPr>
              <a:t>LinkedIn Posts</a:t>
            </a:r>
          </a:p>
          <a:p>
            <a:pPr marL="171450" indent="-171450">
              <a:buFont typeface="Arial" panose="020B0604020202020204" pitchFamily="34" charset="0"/>
              <a:buChar char="•"/>
            </a:pPr>
            <a:r>
              <a:rPr lang="de-DE" sz="1200" dirty="0">
                <a:solidFill>
                  <a:srgbClr val="000000"/>
                </a:solidFill>
                <a:latin typeface="+mn-lt"/>
              </a:rPr>
              <a:t>Messen</a:t>
            </a:r>
          </a:p>
          <a:p>
            <a:pPr marL="171450" indent="-171450">
              <a:buFont typeface="Arial" panose="020B0604020202020204" pitchFamily="34" charset="0"/>
              <a:buChar char="•"/>
            </a:pPr>
            <a:r>
              <a:rPr lang="de-DE" sz="1200" dirty="0">
                <a:solidFill>
                  <a:srgbClr val="000000"/>
                </a:solidFill>
                <a:latin typeface="+mn-lt"/>
              </a:rPr>
              <a:t>Veranstaltungen</a:t>
            </a:r>
          </a:p>
          <a:p>
            <a:pPr marL="171450" indent="-171450">
              <a:buFont typeface="Arial" panose="020B0604020202020204" pitchFamily="34" charset="0"/>
              <a:buChar char="•"/>
            </a:pPr>
            <a:r>
              <a:rPr lang="de-DE" sz="1200" dirty="0">
                <a:solidFill>
                  <a:srgbClr val="000000"/>
                </a:solidFill>
                <a:latin typeface="+mn-lt"/>
              </a:rPr>
              <a:t>…</a:t>
            </a:r>
          </a:p>
          <a:p>
            <a:r>
              <a:rPr lang="de-DE" sz="1200" dirty="0">
                <a:solidFill>
                  <a:srgbClr val="000000"/>
                </a:solidFill>
                <a:latin typeface="+mn-lt"/>
              </a:rPr>
              <a:t> </a:t>
            </a:r>
          </a:p>
          <a:p>
            <a:endParaRPr lang="de-DE" sz="1200" dirty="0">
              <a:solidFill>
                <a:srgbClr val="000000"/>
              </a:solidFill>
              <a:latin typeface="+mn-lt"/>
            </a:endParaRPr>
          </a:p>
          <a:p>
            <a:endParaRPr lang="de-DE" sz="1200" dirty="0">
              <a:solidFill>
                <a:srgbClr val="000000"/>
              </a:solidFill>
              <a:latin typeface="+mn-lt"/>
            </a:endParaRPr>
          </a:p>
        </p:txBody>
      </p:sp>
      <p:sp>
        <p:nvSpPr>
          <p:cNvPr id="4" name="Fußzeilenplatzhalter 3">
            <a:extLst>
              <a:ext uri="{FF2B5EF4-FFF2-40B4-BE49-F238E27FC236}">
                <a16:creationId xmlns:a16="http://schemas.microsoft.com/office/drawing/2014/main" id="{AB491908-F42C-9EF2-89E3-F5C6EA8D59A6}"/>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E453EB91-06DD-BAC5-720A-B4668E47680C}"/>
              </a:ext>
            </a:extLst>
          </p:cNvPr>
          <p:cNvSpPr>
            <a:spLocks noGrp="1"/>
          </p:cNvSpPr>
          <p:nvPr>
            <p:ph type="sldNum" sz="quarter" idx="11"/>
          </p:nvPr>
        </p:nvSpPr>
        <p:spPr/>
        <p:txBody>
          <a:bodyPr/>
          <a:lstStyle/>
          <a:p>
            <a:fld id="{31D0D8A1-E263-4FBF-9BF3-AA3869F8EB11}" type="slidenum">
              <a:rPr lang="de-DE" smtClean="0"/>
              <a:pPr/>
              <a:t>15</a:t>
            </a:fld>
            <a:endParaRPr lang="de-DE" dirty="0">
              <a:latin typeface="+mn-lt"/>
            </a:endParaRPr>
          </a:p>
        </p:txBody>
      </p:sp>
    </p:spTree>
    <p:extLst>
      <p:ext uri="{BB962C8B-B14F-4D97-AF65-F5344CB8AC3E}">
        <p14:creationId xmlns:p14="http://schemas.microsoft.com/office/powerpoint/2010/main" val="3609982301"/>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dirty="0"/>
              <a:t>3| Rahmenvertrag: Eckdaten, Umfang, …</a:t>
            </a:r>
          </a:p>
        </p:txBody>
      </p:sp>
      <p:sp>
        <p:nvSpPr>
          <p:cNvPr id="18" name="Rechteck 17">
            <a:extLst>
              <a:ext uri="{FF2B5EF4-FFF2-40B4-BE49-F238E27FC236}">
                <a16:creationId xmlns:a16="http://schemas.microsoft.com/office/drawing/2014/main" id="{21027719-C76C-470B-AFF3-0F8A03485FF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Beschreibe die Eckpunkte, die jeder im Team kennen sollte.</a:t>
            </a:r>
          </a:p>
          <a:p>
            <a:endParaRPr lang="de-DE" sz="1200" dirty="0">
              <a:solidFill>
                <a:srgbClr val="000000"/>
              </a:solidFill>
              <a:latin typeface="+mn-lt"/>
            </a:endParaRPr>
          </a:p>
          <a:p>
            <a:r>
              <a:rPr lang="de-DE" sz="1200" dirty="0">
                <a:solidFill>
                  <a:srgbClr val="000000"/>
                </a:solidFill>
                <a:latin typeface="+mn-lt"/>
              </a:rPr>
              <a:t>In einigen Key Account Plänen wird auf dieser Seite auch ein Hyperlink zum Vertrag eingefügt.</a:t>
            </a:r>
          </a:p>
          <a:p>
            <a:r>
              <a:rPr lang="de-DE" sz="1200" dirty="0">
                <a:solidFill>
                  <a:srgbClr val="000000"/>
                </a:solidFill>
                <a:latin typeface="+mn-lt"/>
              </a:rPr>
              <a:t> </a:t>
            </a:r>
          </a:p>
        </p:txBody>
      </p:sp>
      <p:sp>
        <p:nvSpPr>
          <p:cNvPr id="5" name="Fußzeilenplatzhalter 4">
            <a:extLst>
              <a:ext uri="{FF2B5EF4-FFF2-40B4-BE49-F238E27FC236}">
                <a16:creationId xmlns:a16="http://schemas.microsoft.com/office/drawing/2014/main" id="{3256856A-D2B6-77AD-BE35-F14EE5C2069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DF5EBB19-3645-039D-39E3-92BF6E6E0F00}"/>
              </a:ext>
            </a:extLst>
          </p:cNvPr>
          <p:cNvSpPr>
            <a:spLocks noGrp="1"/>
          </p:cNvSpPr>
          <p:nvPr>
            <p:ph type="sldNum" sz="quarter" idx="11"/>
          </p:nvPr>
        </p:nvSpPr>
        <p:spPr/>
        <p:txBody>
          <a:bodyPr/>
          <a:lstStyle/>
          <a:p>
            <a:fld id="{31D0D8A1-E263-4FBF-9BF3-AA3869F8EB11}" type="slidenum">
              <a:rPr lang="de-DE" smtClean="0"/>
              <a:pPr/>
              <a:t>16</a:t>
            </a:fld>
            <a:endParaRPr lang="de-DE" dirty="0">
              <a:latin typeface="+mn-lt"/>
            </a:endParaRPr>
          </a:p>
        </p:txBody>
      </p:sp>
      <p:graphicFrame>
        <p:nvGraphicFramePr>
          <p:cNvPr id="2" name="Tabelle 1">
            <a:extLst>
              <a:ext uri="{FF2B5EF4-FFF2-40B4-BE49-F238E27FC236}">
                <a16:creationId xmlns:a16="http://schemas.microsoft.com/office/drawing/2014/main" id="{D7EDEB7C-B4E9-B50E-8337-3BD57089AF30}"/>
              </a:ext>
            </a:extLst>
          </p:cNvPr>
          <p:cNvGraphicFramePr>
            <a:graphicFrameLocks noGrp="1"/>
          </p:cNvGraphicFramePr>
          <p:nvPr>
            <p:extLst>
              <p:ext uri="{D42A27DB-BD31-4B8C-83A1-F6EECF244321}">
                <p14:modId xmlns:p14="http://schemas.microsoft.com/office/powerpoint/2010/main" val="3451758103"/>
              </p:ext>
            </p:extLst>
          </p:nvPr>
        </p:nvGraphicFramePr>
        <p:xfrm>
          <a:off x="335360" y="1268760"/>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93846">
                  <a:extLst>
                    <a:ext uri="{9D8B030D-6E8A-4147-A177-3AD203B41FA5}">
                      <a16:colId xmlns:a16="http://schemas.microsoft.com/office/drawing/2014/main" val="1657471441"/>
                    </a:ext>
                  </a:extLst>
                </a:gridCol>
                <a:gridCol w="3750770">
                  <a:extLst>
                    <a:ext uri="{9D8B030D-6E8A-4147-A177-3AD203B41FA5}">
                      <a16:colId xmlns:a16="http://schemas.microsoft.com/office/drawing/2014/main" val="665460969"/>
                    </a:ext>
                  </a:extLst>
                </a:gridCol>
              </a:tblGrid>
              <a:tr h="360000">
                <a:tc gridSpan="2">
                  <a:txBody>
                    <a:bodyPr/>
                    <a:lstStyle/>
                    <a:p>
                      <a:r>
                        <a:rPr lang="de-DE" sz="1200" dirty="0"/>
                        <a:t>Eckdaten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dirty="0"/>
                    </a:p>
                  </a:txBody>
                  <a:tcPr/>
                </a:tc>
                <a:extLst>
                  <a:ext uri="{0D108BD9-81ED-4DB2-BD59-A6C34878D82A}">
                    <a16:rowId xmlns:a16="http://schemas.microsoft.com/office/drawing/2014/main" val="65438811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accent4"/>
                          </a:solidFill>
                        </a:rPr>
                        <a:t>Laufzeit bis</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r h="360000">
                <a:tc>
                  <a:txBody>
                    <a:bodyPr/>
                    <a:lstStyle/>
                    <a:p>
                      <a:r>
                        <a:rPr lang="de-DE" sz="1200" dirty="0">
                          <a:solidFill>
                            <a:schemeClr val="accent4"/>
                          </a:solidFill>
                        </a:rPr>
                        <a:t>Kündigungsfrist </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709610547"/>
                  </a:ext>
                </a:extLst>
              </a:tr>
              <a:tr h="360000">
                <a:tc>
                  <a:txBody>
                    <a:bodyPr/>
                    <a:lstStyle/>
                    <a:p>
                      <a:r>
                        <a:rPr lang="de-DE" sz="1200" dirty="0">
                          <a:solidFill>
                            <a:schemeClr val="accent4"/>
                          </a:solidFill>
                        </a:rPr>
                        <a:t>Letzte Preisanpassung</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486890680"/>
                  </a:ext>
                </a:extLst>
              </a:tr>
              <a:tr h="360000">
                <a:tc>
                  <a:txBody>
                    <a:bodyPr/>
                    <a:lstStyle/>
                    <a:p>
                      <a:r>
                        <a:rPr lang="de-DE" sz="1200" dirty="0">
                          <a:solidFill>
                            <a:schemeClr val="accent4"/>
                          </a:solidFill>
                        </a:rPr>
                        <a:t>Bonus Vereinbarung</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77333782"/>
                  </a:ext>
                </a:extLst>
              </a:tr>
              <a:tr h="360000">
                <a:tc>
                  <a:txBody>
                    <a:bodyPr/>
                    <a:lstStyle/>
                    <a:p>
                      <a:r>
                        <a:rPr lang="de-DE" sz="1200" dirty="0">
                          <a:solidFill>
                            <a:schemeClr val="accent4"/>
                          </a:solidFill>
                        </a:rPr>
                        <a:t>Zahlungskonditionen</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538513352"/>
                  </a:ext>
                </a:extLst>
              </a:tr>
            </a:tbl>
          </a:graphicData>
        </a:graphic>
      </p:graphicFrame>
      <p:graphicFrame>
        <p:nvGraphicFramePr>
          <p:cNvPr id="3" name="Tabelle 2">
            <a:extLst>
              <a:ext uri="{FF2B5EF4-FFF2-40B4-BE49-F238E27FC236}">
                <a16:creationId xmlns:a16="http://schemas.microsoft.com/office/drawing/2014/main" id="{81CC07D7-D6A7-3614-8B0A-BE8A2AECAB5F}"/>
              </a:ext>
            </a:extLst>
          </p:cNvPr>
          <p:cNvGraphicFramePr>
            <a:graphicFrameLocks noGrp="1"/>
          </p:cNvGraphicFramePr>
          <p:nvPr>
            <p:extLst>
              <p:ext uri="{D42A27DB-BD31-4B8C-83A1-F6EECF244321}">
                <p14:modId xmlns:p14="http://schemas.microsoft.com/office/powerpoint/2010/main" val="2559274383"/>
              </p:ext>
            </p:extLst>
          </p:nvPr>
        </p:nvGraphicFramePr>
        <p:xfrm>
          <a:off x="6384032" y="1268760"/>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44616">
                  <a:extLst>
                    <a:ext uri="{9D8B030D-6E8A-4147-A177-3AD203B41FA5}">
                      <a16:colId xmlns:a16="http://schemas.microsoft.com/office/drawing/2014/main" val="1657471441"/>
                    </a:ext>
                  </a:extLst>
                </a:gridCol>
              </a:tblGrid>
              <a:tr h="360000">
                <a:tc>
                  <a:txBody>
                    <a:bodyPr/>
                    <a:lstStyle/>
                    <a:p>
                      <a:r>
                        <a:rPr lang="de-DE" sz="1200" dirty="0"/>
                        <a:t>Beinhaltete Produktgruppen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654388110"/>
                  </a:ext>
                </a:extLst>
              </a:tr>
              <a:tr h="18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accent4"/>
                          </a:solidFill>
                        </a:rPr>
                        <a:t>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bl>
          </a:graphicData>
        </a:graphic>
      </p:graphicFrame>
      <p:graphicFrame>
        <p:nvGraphicFramePr>
          <p:cNvPr id="8" name="Tabelle 7">
            <a:extLst>
              <a:ext uri="{FF2B5EF4-FFF2-40B4-BE49-F238E27FC236}">
                <a16:creationId xmlns:a16="http://schemas.microsoft.com/office/drawing/2014/main" id="{C6738A1D-12F5-B7ED-125A-6F31B63B4BA8}"/>
              </a:ext>
            </a:extLst>
          </p:cNvPr>
          <p:cNvGraphicFramePr>
            <a:graphicFrameLocks noGrp="1"/>
          </p:cNvGraphicFramePr>
          <p:nvPr>
            <p:extLst>
              <p:ext uri="{D42A27DB-BD31-4B8C-83A1-F6EECF244321}">
                <p14:modId xmlns:p14="http://schemas.microsoft.com/office/powerpoint/2010/main" val="4044806404"/>
              </p:ext>
            </p:extLst>
          </p:nvPr>
        </p:nvGraphicFramePr>
        <p:xfrm>
          <a:off x="308623" y="3933056"/>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44616">
                  <a:extLst>
                    <a:ext uri="{9D8B030D-6E8A-4147-A177-3AD203B41FA5}">
                      <a16:colId xmlns:a16="http://schemas.microsoft.com/office/drawing/2014/main" val="1657471441"/>
                    </a:ext>
                  </a:extLst>
                </a:gridCol>
              </a:tblGrid>
              <a:tr h="360000">
                <a:tc>
                  <a:txBody>
                    <a:bodyPr/>
                    <a:lstStyle/>
                    <a:p>
                      <a:r>
                        <a:rPr lang="de-DE" sz="1200" dirty="0"/>
                        <a:t>Besondere Vereinbarungen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654388110"/>
                  </a:ext>
                </a:extLst>
              </a:tr>
              <a:tr h="1800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accent4"/>
                          </a:solidFill>
                        </a:rPr>
                        <a:t>Kein Mindestbestellwert für kostenfreie Lieferung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bl>
          </a:graphicData>
        </a:graphic>
      </p:graphicFrame>
      <p:graphicFrame>
        <p:nvGraphicFramePr>
          <p:cNvPr id="9" name="Tabelle 8">
            <a:extLst>
              <a:ext uri="{FF2B5EF4-FFF2-40B4-BE49-F238E27FC236}">
                <a16:creationId xmlns:a16="http://schemas.microsoft.com/office/drawing/2014/main" id="{44A3C863-1992-BC6D-B78D-91074A530966}"/>
              </a:ext>
            </a:extLst>
          </p:cNvPr>
          <p:cNvGraphicFramePr>
            <a:graphicFrameLocks noGrp="1"/>
          </p:cNvGraphicFramePr>
          <p:nvPr>
            <p:extLst>
              <p:ext uri="{D42A27DB-BD31-4B8C-83A1-F6EECF244321}">
                <p14:modId xmlns:p14="http://schemas.microsoft.com/office/powerpoint/2010/main" val="2833246865"/>
              </p:ext>
            </p:extLst>
          </p:nvPr>
        </p:nvGraphicFramePr>
        <p:xfrm>
          <a:off x="6384032" y="3933056"/>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44616">
                  <a:extLst>
                    <a:ext uri="{9D8B030D-6E8A-4147-A177-3AD203B41FA5}">
                      <a16:colId xmlns:a16="http://schemas.microsoft.com/office/drawing/2014/main" val="1657471441"/>
                    </a:ext>
                  </a:extLst>
                </a:gridCol>
              </a:tblGrid>
              <a:tr h="360000">
                <a:tc>
                  <a:txBody>
                    <a:bodyPr/>
                    <a:lstStyle/>
                    <a:p>
                      <a:r>
                        <a:rPr lang="de-DE" sz="1200" dirty="0"/>
                        <a:t>Beinhaltete Serviceleistungen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654388110"/>
                  </a:ext>
                </a:extLst>
              </a:tr>
              <a:tr h="18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accent4"/>
                          </a:solidFill>
                        </a:rPr>
                        <a:t>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bl>
          </a:graphicData>
        </a:graphic>
      </p:graphicFrame>
    </p:spTree>
    <p:extLst>
      <p:ext uri="{BB962C8B-B14F-4D97-AF65-F5344CB8AC3E}">
        <p14:creationId xmlns:p14="http://schemas.microsoft.com/office/powerpoint/2010/main" val="4088685521"/>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43E1BC7-35C9-4C2C-BDEA-1488E12DF1C5}"/>
              </a:ext>
            </a:extLst>
          </p:cNvPr>
          <p:cNvSpPr>
            <a:spLocks noGrp="1"/>
          </p:cNvSpPr>
          <p:nvPr>
            <p:ph type="title"/>
          </p:nvPr>
        </p:nvSpPr>
        <p:spPr/>
        <p:txBody>
          <a:bodyPr/>
          <a:lstStyle/>
          <a:p>
            <a:r>
              <a:rPr lang="de-DE" dirty="0"/>
              <a:t>3| </a:t>
            </a:r>
            <a:r>
              <a:rPr lang="de-DE" dirty="0">
                <a:solidFill>
                  <a:srgbClr val="000000"/>
                </a:solidFill>
              </a:rPr>
              <a:t>Ergebnisse</a:t>
            </a:r>
            <a:r>
              <a:rPr lang="de-DE" dirty="0"/>
              <a:t> aus dem strategischen Jahresgespräch</a:t>
            </a:r>
          </a:p>
        </p:txBody>
      </p:sp>
      <p:sp>
        <p:nvSpPr>
          <p:cNvPr id="21" name="Rechteck 20">
            <a:extLst>
              <a:ext uri="{FF2B5EF4-FFF2-40B4-BE49-F238E27FC236}">
                <a16:creationId xmlns:a16="http://schemas.microsoft.com/office/drawing/2014/main" id="{1DAED3C4-5ABF-4BFF-B2E8-91D61BA528B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p:txBody>
      </p:sp>
      <p:graphicFrame>
        <p:nvGraphicFramePr>
          <p:cNvPr id="20" name="Tabelle 6">
            <a:extLst>
              <a:ext uri="{FF2B5EF4-FFF2-40B4-BE49-F238E27FC236}">
                <a16:creationId xmlns:a16="http://schemas.microsoft.com/office/drawing/2014/main" id="{9CF588E8-4659-418F-9058-D0B3B5FDD7A7}"/>
              </a:ext>
            </a:extLst>
          </p:cNvPr>
          <p:cNvGraphicFramePr>
            <a:graphicFrameLocks noGrp="1"/>
          </p:cNvGraphicFramePr>
          <p:nvPr>
            <p:extLst>
              <p:ext uri="{D42A27DB-BD31-4B8C-83A1-F6EECF244321}">
                <p14:modId xmlns:p14="http://schemas.microsoft.com/office/powerpoint/2010/main" val="3103172390"/>
              </p:ext>
            </p:extLst>
          </p:nvPr>
        </p:nvGraphicFramePr>
        <p:xfrm>
          <a:off x="335360" y="2210126"/>
          <a:ext cx="11521281" cy="373915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97982">
                  <a:extLst>
                    <a:ext uri="{9D8B030D-6E8A-4147-A177-3AD203B41FA5}">
                      <a16:colId xmlns:a16="http://schemas.microsoft.com/office/drawing/2014/main" val="439336202"/>
                    </a:ext>
                  </a:extLst>
                </a:gridCol>
                <a:gridCol w="1512685">
                  <a:extLst>
                    <a:ext uri="{9D8B030D-6E8A-4147-A177-3AD203B41FA5}">
                      <a16:colId xmlns:a16="http://schemas.microsoft.com/office/drawing/2014/main" val="1221159598"/>
                    </a:ext>
                  </a:extLst>
                </a:gridCol>
                <a:gridCol w="2418814">
                  <a:extLst>
                    <a:ext uri="{9D8B030D-6E8A-4147-A177-3AD203B41FA5}">
                      <a16:colId xmlns:a16="http://schemas.microsoft.com/office/drawing/2014/main" val="2073169007"/>
                    </a:ext>
                  </a:extLst>
                </a:gridCol>
                <a:gridCol w="2418814">
                  <a:extLst>
                    <a:ext uri="{9D8B030D-6E8A-4147-A177-3AD203B41FA5}">
                      <a16:colId xmlns:a16="http://schemas.microsoft.com/office/drawing/2014/main" val="257687842"/>
                    </a:ext>
                  </a:extLst>
                </a:gridCol>
                <a:gridCol w="1772986">
                  <a:extLst>
                    <a:ext uri="{9D8B030D-6E8A-4147-A177-3AD203B41FA5}">
                      <a16:colId xmlns:a16="http://schemas.microsoft.com/office/drawing/2014/main" val="1771345803"/>
                    </a:ext>
                  </a:extLst>
                </a:gridCol>
              </a:tblGrid>
              <a:tr h="402145">
                <a:tc gridSpan="5">
                  <a:txBody>
                    <a:bodyPr/>
                    <a:lstStyle/>
                    <a:p>
                      <a:r>
                        <a:rPr lang="de-DE" sz="1600" dirty="0"/>
                        <a:t>Ergebnisse</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sz="1200" dirty="0"/>
                    </a:p>
                  </a:txBody>
                  <a:tcPr>
                    <a:solidFill>
                      <a:srgbClr val="464E51"/>
                    </a:solidFill>
                  </a:tcPr>
                </a:tc>
                <a:tc hMerge="1">
                  <a:txBody>
                    <a:bodyPr/>
                    <a:lstStyle/>
                    <a:p>
                      <a:endParaRPr lang="de-DE" sz="1200" dirty="0"/>
                    </a:p>
                  </a:txBody>
                  <a:tcPr>
                    <a:solidFill>
                      <a:srgbClr val="464E51"/>
                    </a:solidFill>
                  </a:tcPr>
                </a:tc>
                <a:tc hMerge="1">
                  <a:txBody>
                    <a:bodyPr/>
                    <a:lstStyle/>
                    <a:p>
                      <a:endParaRPr lang="de-DE" sz="1200" dirty="0"/>
                    </a:p>
                  </a:txBody>
                  <a:tcPr>
                    <a:solidFill>
                      <a:srgbClr val="464E51"/>
                    </a:solidFill>
                  </a:tcPr>
                </a:tc>
                <a:tc hMerge="1">
                  <a:txBody>
                    <a:bodyPr/>
                    <a:lstStyle/>
                    <a:p>
                      <a:endParaRPr lang="de-DE" sz="1200" dirty="0"/>
                    </a:p>
                  </a:txBody>
                  <a:tcPr>
                    <a:solidFill>
                      <a:srgbClr val="464E51"/>
                    </a:solidFill>
                  </a:tcPr>
                </a:tc>
                <a:extLst>
                  <a:ext uri="{0D108BD9-81ED-4DB2-BD59-A6C34878D82A}">
                    <a16:rowId xmlns:a16="http://schemas.microsoft.com/office/drawing/2014/main" val="2730750675"/>
                  </a:ext>
                </a:extLst>
              </a:tr>
              <a:tr h="576064">
                <a:tc>
                  <a:txBody>
                    <a:bodyPr/>
                    <a:lstStyle/>
                    <a:p>
                      <a:r>
                        <a:rPr lang="de-DE" sz="1200" dirty="0">
                          <a:solidFill>
                            <a:schemeClr val="bg1"/>
                          </a:solidFill>
                        </a:rPr>
                        <a:t>Was wollen wir konkret umsetzen?</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chemeClr val="bg1"/>
                          </a:solidFill>
                        </a:rPr>
                        <a:t>Ansprechpartner</a:t>
                      </a:r>
                      <a:br>
                        <a:rPr lang="de-DE" sz="1200" dirty="0">
                          <a:solidFill>
                            <a:schemeClr val="bg1"/>
                          </a:solidFill>
                        </a:rPr>
                      </a:br>
                      <a:r>
                        <a:rPr lang="de-DE" sz="1200" dirty="0">
                          <a:solidFill>
                            <a:schemeClr val="bg1"/>
                          </a:solidFill>
                        </a:rPr>
                        <a:t>beim Key Account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chemeClr val="bg1"/>
                          </a:solidFill>
                        </a:rPr>
                        <a:t>Ansprechpartner </a:t>
                      </a:r>
                      <a:br>
                        <a:rPr lang="de-DE" sz="1200" dirty="0">
                          <a:solidFill>
                            <a:schemeClr val="bg1"/>
                          </a:solidFill>
                        </a:rPr>
                      </a:br>
                      <a:r>
                        <a:rPr lang="de-DE" sz="1200" dirty="0">
                          <a:solidFill>
                            <a:schemeClr val="bg1"/>
                          </a:solidFill>
                        </a:rPr>
                        <a:t>beim Lieferanten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chemeClr val="bg1"/>
                          </a:solidFill>
                        </a:rPr>
                        <a:t>Nächste 3 Maßnahmen / Aktionen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chemeClr val="bg1"/>
                          </a:solidFill>
                        </a:rPr>
                        <a:t>Aktueller Status</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788098170"/>
                  </a:ext>
                </a:extLst>
              </a:tr>
              <a:tr h="552189">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34210370"/>
                  </a:ext>
                </a:extLst>
              </a:tr>
              <a:tr h="552189">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828146902"/>
                  </a:ext>
                </a:extLst>
              </a:tr>
              <a:tr h="552189">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397647372"/>
                  </a:ext>
                </a:extLst>
              </a:tr>
              <a:tr h="552189">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72624493"/>
                  </a:ext>
                </a:extLst>
              </a:tr>
              <a:tr h="552189">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389087957"/>
                  </a:ext>
                </a:extLst>
              </a:tr>
            </a:tbl>
          </a:graphicData>
        </a:graphic>
      </p:graphicFrame>
      <p:sp>
        <p:nvSpPr>
          <p:cNvPr id="2" name="Textfeld 1">
            <a:extLst>
              <a:ext uri="{FF2B5EF4-FFF2-40B4-BE49-F238E27FC236}">
                <a16:creationId xmlns:a16="http://schemas.microsoft.com/office/drawing/2014/main" id="{10A9BD0C-2A91-92FA-C5CE-9F8C2F24FF93}"/>
              </a:ext>
            </a:extLst>
          </p:cNvPr>
          <p:cNvSpPr txBox="1"/>
          <p:nvPr/>
        </p:nvSpPr>
        <p:spPr>
          <a:xfrm>
            <a:off x="341298" y="1578078"/>
            <a:ext cx="1770549" cy="369332"/>
          </a:xfrm>
          <a:prstGeom prst="rect">
            <a:avLst/>
          </a:prstGeom>
          <a:noFill/>
        </p:spPr>
        <p:txBody>
          <a:bodyPr wrap="none" rtlCol="0">
            <a:spAutoFit/>
          </a:bodyPr>
          <a:lstStyle/>
          <a:p>
            <a:pPr algn="l"/>
            <a:r>
              <a:rPr lang="de-DE" sz="1800" b="1" dirty="0">
                <a:solidFill>
                  <a:schemeClr val="accent4"/>
                </a:solidFill>
                <a:latin typeface="+mn-lt"/>
                <a:cs typeface="Calibri" panose="020F0502020204030204" pitchFamily="34" charset="0"/>
              </a:rPr>
              <a:t>Teilnehmer:</a:t>
            </a:r>
            <a:r>
              <a:rPr lang="de-DE" sz="1800" dirty="0">
                <a:solidFill>
                  <a:schemeClr val="accent4"/>
                </a:solidFill>
                <a:latin typeface="+mn-lt"/>
                <a:cs typeface="Calibri" panose="020F0502020204030204" pitchFamily="34" charset="0"/>
              </a:rPr>
              <a:t> xx</a:t>
            </a:r>
          </a:p>
        </p:txBody>
      </p:sp>
      <p:sp>
        <p:nvSpPr>
          <p:cNvPr id="7" name="Textfeld 6">
            <a:extLst>
              <a:ext uri="{FF2B5EF4-FFF2-40B4-BE49-F238E27FC236}">
                <a16:creationId xmlns:a16="http://schemas.microsoft.com/office/drawing/2014/main" id="{67B54CC7-470B-B8B0-9469-8B293637A928}"/>
              </a:ext>
            </a:extLst>
          </p:cNvPr>
          <p:cNvSpPr txBox="1"/>
          <p:nvPr/>
        </p:nvSpPr>
        <p:spPr>
          <a:xfrm>
            <a:off x="9709898" y="1578078"/>
            <a:ext cx="2146742" cy="369332"/>
          </a:xfrm>
          <a:prstGeom prst="rect">
            <a:avLst/>
          </a:prstGeom>
          <a:noFill/>
        </p:spPr>
        <p:txBody>
          <a:bodyPr wrap="none" rtlCol="0">
            <a:spAutoFit/>
          </a:bodyPr>
          <a:lstStyle/>
          <a:p>
            <a:pPr algn="r"/>
            <a:r>
              <a:rPr lang="de-DE" sz="1800" b="1" dirty="0">
                <a:solidFill>
                  <a:schemeClr val="accent4"/>
                </a:solidFill>
                <a:latin typeface="+mn-lt"/>
                <a:cs typeface="Calibri" panose="020F0502020204030204" pitchFamily="34" charset="0"/>
              </a:rPr>
              <a:t>Datum:</a:t>
            </a:r>
            <a:r>
              <a:rPr lang="de-DE" sz="1800" dirty="0">
                <a:solidFill>
                  <a:schemeClr val="accent4"/>
                </a:solidFill>
                <a:latin typeface="+mn-lt"/>
                <a:cs typeface="Calibri" panose="020F0502020204030204" pitchFamily="34" charset="0"/>
              </a:rPr>
              <a:t> xx.xx.2026</a:t>
            </a:r>
          </a:p>
        </p:txBody>
      </p:sp>
      <p:sp>
        <p:nvSpPr>
          <p:cNvPr id="8" name="Fußzeilenplatzhalter 7">
            <a:extLst>
              <a:ext uri="{FF2B5EF4-FFF2-40B4-BE49-F238E27FC236}">
                <a16:creationId xmlns:a16="http://schemas.microsoft.com/office/drawing/2014/main" id="{81973DA3-D387-90C5-D372-42ACEA73CDE1}"/>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9" name="Foliennummernplatzhalter 8">
            <a:extLst>
              <a:ext uri="{FF2B5EF4-FFF2-40B4-BE49-F238E27FC236}">
                <a16:creationId xmlns:a16="http://schemas.microsoft.com/office/drawing/2014/main" id="{7130239F-B488-E024-FF56-8B75FD16D76D}"/>
              </a:ext>
            </a:extLst>
          </p:cNvPr>
          <p:cNvSpPr>
            <a:spLocks noGrp="1"/>
          </p:cNvSpPr>
          <p:nvPr>
            <p:ph type="sldNum" sz="quarter" idx="11"/>
          </p:nvPr>
        </p:nvSpPr>
        <p:spPr/>
        <p:txBody>
          <a:bodyPr/>
          <a:lstStyle/>
          <a:p>
            <a:fld id="{31D0D8A1-E263-4FBF-9BF3-AA3869F8EB11}" type="slidenum">
              <a:rPr lang="de-DE" smtClean="0"/>
              <a:pPr/>
              <a:t>17</a:t>
            </a:fld>
            <a:endParaRPr lang="de-DE" dirty="0">
              <a:latin typeface="+mn-lt"/>
            </a:endParaRPr>
          </a:p>
        </p:txBody>
      </p:sp>
      <p:sp>
        <p:nvSpPr>
          <p:cNvPr id="12" name="Rechteck 11">
            <a:extLst>
              <a:ext uri="{FF2B5EF4-FFF2-40B4-BE49-F238E27FC236}">
                <a16:creationId xmlns:a16="http://schemas.microsoft.com/office/drawing/2014/main" id="{696BB2A7-BC7D-19A2-8899-0C8289FF5A01}"/>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Im Kundengespräch nutzen</a:t>
            </a:r>
          </a:p>
          <a:p>
            <a:r>
              <a:rPr lang="de-DE" sz="1200" dirty="0">
                <a:solidFill>
                  <a:srgbClr val="000000"/>
                </a:solidFill>
                <a:latin typeface="+mn-lt"/>
              </a:rPr>
              <a:t>Diese Seite kannst du 1zu1 in einem strategischen Jahresgespräch einsetzen, um die wichtigsten Ergebnisse in einem kompakten Protokoll festzuhalten.</a:t>
            </a:r>
          </a:p>
        </p:txBody>
      </p:sp>
    </p:spTree>
    <p:extLst>
      <p:ext uri="{BB962C8B-B14F-4D97-AF65-F5344CB8AC3E}">
        <p14:creationId xmlns:p14="http://schemas.microsoft.com/office/powerpoint/2010/main" val="3027124614"/>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FE1E2AF-F6FC-4B87-95DC-C8E7918B0412}"/>
              </a:ext>
            </a:extLst>
          </p:cNvPr>
          <p:cNvSpPr txBox="1"/>
          <p:nvPr/>
        </p:nvSpPr>
        <p:spPr>
          <a:xfrm>
            <a:off x="4607326" y="4973106"/>
            <a:ext cx="2980560" cy="400110"/>
          </a:xfrm>
          <a:prstGeom prst="rect">
            <a:avLst/>
          </a:prstGeom>
          <a:noFill/>
        </p:spPr>
        <p:txBody>
          <a:bodyPr wrap="none" rtlCol="0">
            <a:spAutoFit/>
          </a:bodyPr>
          <a:lstStyle/>
          <a:p>
            <a:pPr algn="ctr"/>
            <a:r>
              <a:rPr lang="de-DE" sz="2000" dirty="0">
                <a:solidFill>
                  <a:schemeClr val="accent4"/>
                </a:solidFill>
                <a:latin typeface="+mn-lt"/>
              </a:rPr>
              <a:t>www.sieck-consulting.de</a:t>
            </a:r>
          </a:p>
        </p:txBody>
      </p:sp>
      <p:pic>
        <p:nvPicPr>
          <p:cNvPr id="7" name="Grafik 6" descr="Ein Bild, das Zeichnung, Teller enthält.&#10;&#10;Automatisch generierte Beschreibung">
            <a:extLst>
              <a:ext uri="{FF2B5EF4-FFF2-40B4-BE49-F238E27FC236}">
                <a16:creationId xmlns:a16="http://schemas.microsoft.com/office/drawing/2014/main" id="{AB4192E6-754B-4A46-B689-0FD65D83B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59" y="3212976"/>
            <a:ext cx="7200801" cy="1800200"/>
          </a:xfrm>
          <a:prstGeom prst="rect">
            <a:avLst/>
          </a:prstGeom>
        </p:spPr>
      </p:pic>
    </p:spTree>
    <p:extLst>
      <p:ext uri="{BB962C8B-B14F-4D97-AF65-F5344CB8AC3E}">
        <p14:creationId xmlns:p14="http://schemas.microsoft.com/office/powerpoint/2010/main" val="292205311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orange, rot, Design enthält.&#10;&#10;Automatisch generierte Beschreibung">
            <a:extLst>
              <a:ext uri="{FF2B5EF4-FFF2-40B4-BE49-F238E27FC236}">
                <a16:creationId xmlns:a16="http://schemas.microsoft.com/office/drawing/2014/main" id="{BB766B9F-060A-B126-2D1D-E61B2AD75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feld 10">
            <a:extLst>
              <a:ext uri="{FF2B5EF4-FFF2-40B4-BE49-F238E27FC236}">
                <a16:creationId xmlns:a16="http://schemas.microsoft.com/office/drawing/2014/main" id="{B9524933-D287-3B41-7CAC-039A8A51055D}"/>
              </a:ext>
            </a:extLst>
          </p:cNvPr>
          <p:cNvSpPr txBox="1"/>
          <p:nvPr/>
        </p:nvSpPr>
        <p:spPr>
          <a:xfrm>
            <a:off x="2279576" y="2780928"/>
            <a:ext cx="7128792" cy="1569660"/>
          </a:xfrm>
          <a:prstGeom prst="rect">
            <a:avLst/>
          </a:prstGeom>
          <a:noFill/>
        </p:spPr>
        <p:txBody>
          <a:bodyPr wrap="square">
            <a:spAutoFit/>
          </a:bodyPr>
          <a:lstStyle/>
          <a:p>
            <a:r>
              <a:rPr lang="de-DE" sz="3200" dirty="0">
                <a:solidFill>
                  <a:schemeClr val="bg1"/>
                </a:solidFill>
                <a:latin typeface="+mn-lt"/>
              </a:rPr>
              <a:t>Optionale Elemente, um die du </a:t>
            </a:r>
            <a:br>
              <a:rPr lang="de-DE" sz="3200" dirty="0">
                <a:solidFill>
                  <a:schemeClr val="bg1"/>
                </a:solidFill>
                <a:latin typeface="+mn-lt"/>
              </a:rPr>
            </a:br>
            <a:r>
              <a:rPr lang="de-DE" sz="3200" dirty="0">
                <a:solidFill>
                  <a:schemeClr val="bg1"/>
                </a:solidFill>
                <a:latin typeface="+mn-lt"/>
              </a:rPr>
              <a:t>- bei Bedarf – deinen individuellen Key Account Plan ergänzen kannst.</a:t>
            </a:r>
          </a:p>
        </p:txBody>
      </p:sp>
    </p:spTree>
    <p:extLst>
      <p:ext uri="{BB962C8B-B14F-4D97-AF65-F5344CB8AC3E}">
        <p14:creationId xmlns:p14="http://schemas.microsoft.com/office/powerpoint/2010/main" val="4265000511"/>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EEBE2A-5C69-B35E-00FF-C78F9BB4BAE0}"/>
              </a:ext>
            </a:extLst>
          </p:cNvPr>
          <p:cNvSpPr>
            <a:spLocks noGrp="1"/>
          </p:cNvSpPr>
          <p:nvPr>
            <p:ph type="title"/>
          </p:nvPr>
        </p:nvSpPr>
        <p:spPr/>
        <p:txBody>
          <a:bodyPr/>
          <a:lstStyle/>
          <a:p>
            <a:r>
              <a:rPr lang="de-DE" dirty="0"/>
              <a:t>Inhalt Key Account Plan</a:t>
            </a:r>
          </a:p>
        </p:txBody>
      </p:sp>
      <p:sp>
        <p:nvSpPr>
          <p:cNvPr id="4" name="Fußzeilenplatzhalter 3">
            <a:extLst>
              <a:ext uri="{FF2B5EF4-FFF2-40B4-BE49-F238E27FC236}">
                <a16:creationId xmlns:a16="http://schemas.microsoft.com/office/drawing/2014/main" id="{552243C5-7B31-4C08-F61A-BD831983A7E1}"/>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EADA7E6B-D7BF-0AE7-F71F-C6B29B45BF8F}"/>
              </a:ext>
            </a:extLst>
          </p:cNvPr>
          <p:cNvSpPr>
            <a:spLocks noGrp="1"/>
          </p:cNvSpPr>
          <p:nvPr>
            <p:ph type="sldNum" sz="quarter" idx="11"/>
          </p:nvPr>
        </p:nvSpPr>
        <p:spPr/>
        <p:txBody>
          <a:bodyPr/>
          <a:lstStyle/>
          <a:p>
            <a:fld id="{31D0D8A1-E263-4FBF-9BF3-AA3869F8EB11}" type="slidenum">
              <a:rPr lang="de-DE" smtClean="0"/>
              <a:pPr/>
              <a:t>2</a:t>
            </a:fld>
            <a:endParaRPr lang="de-DE" dirty="0">
              <a:latin typeface="+mn-lt"/>
            </a:endParaRPr>
          </a:p>
        </p:txBody>
      </p:sp>
      <p:sp>
        <p:nvSpPr>
          <p:cNvPr id="7" name="Rechteck 6">
            <a:extLst>
              <a:ext uri="{FF2B5EF4-FFF2-40B4-BE49-F238E27FC236}">
                <a16:creationId xmlns:a16="http://schemas.microsoft.com/office/drawing/2014/main" id="{CDC5EE03-8E2D-863C-2D77-BF0711B34C70}"/>
              </a:ext>
            </a:extLst>
          </p:cNvPr>
          <p:cNvSpPr/>
          <p:nvPr/>
        </p:nvSpPr>
        <p:spPr bwMode="auto">
          <a:xfrm>
            <a:off x="983432" y="1145096"/>
            <a:ext cx="3096344" cy="5112568"/>
          </a:xfrm>
          <a:prstGeom prst="rect">
            <a:avLst/>
          </a:prstGeom>
          <a:solidFill>
            <a:srgbClr val="FF5229"/>
          </a:solidFill>
          <a:ln w="2857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tx1"/>
              </a:solidFill>
              <a:effectLst/>
              <a:latin typeface="+mn-lt"/>
            </a:endParaRPr>
          </a:p>
        </p:txBody>
      </p:sp>
      <p:sp>
        <p:nvSpPr>
          <p:cNvPr id="8" name="Textfeld 7">
            <a:extLst>
              <a:ext uri="{FF2B5EF4-FFF2-40B4-BE49-F238E27FC236}">
                <a16:creationId xmlns:a16="http://schemas.microsoft.com/office/drawing/2014/main" id="{9F82E7EB-61E2-3ACC-67DD-4F7250C1EDDE}"/>
              </a:ext>
            </a:extLst>
          </p:cNvPr>
          <p:cNvSpPr txBox="1"/>
          <p:nvPr/>
        </p:nvSpPr>
        <p:spPr>
          <a:xfrm>
            <a:off x="1051046" y="1124744"/>
            <a:ext cx="776908" cy="1446550"/>
          </a:xfrm>
          <a:prstGeom prst="rect">
            <a:avLst/>
          </a:prstGeom>
          <a:noFill/>
          <a:ln>
            <a:noFill/>
          </a:ln>
        </p:spPr>
        <p:txBody>
          <a:bodyPr wrap="none" rtlCol="0">
            <a:spAutoFit/>
          </a:bodyPr>
          <a:lstStyle/>
          <a:p>
            <a:pPr algn="l"/>
            <a:r>
              <a:rPr lang="de-DE" sz="8800" dirty="0">
                <a:solidFill>
                  <a:schemeClr val="bg1"/>
                </a:solidFill>
                <a:latin typeface="+mn-lt"/>
                <a:cs typeface="Calibri" panose="020F0502020204030204" pitchFamily="34" charset="0"/>
              </a:rPr>
              <a:t>1</a:t>
            </a:r>
          </a:p>
        </p:txBody>
      </p:sp>
      <p:sp>
        <p:nvSpPr>
          <p:cNvPr id="9" name="Textfeld 8">
            <a:extLst>
              <a:ext uri="{FF2B5EF4-FFF2-40B4-BE49-F238E27FC236}">
                <a16:creationId xmlns:a16="http://schemas.microsoft.com/office/drawing/2014/main" id="{1304E423-B0AA-AF8F-0A57-4F28989E4000}"/>
              </a:ext>
            </a:extLst>
          </p:cNvPr>
          <p:cNvSpPr txBox="1"/>
          <p:nvPr/>
        </p:nvSpPr>
        <p:spPr>
          <a:xfrm>
            <a:off x="1213053" y="2529483"/>
            <a:ext cx="2523448" cy="707886"/>
          </a:xfrm>
          <a:prstGeom prst="rect">
            <a:avLst/>
          </a:prstGeom>
          <a:solidFill>
            <a:srgbClr val="FF5229"/>
          </a:solidFill>
          <a:ln>
            <a:noFill/>
          </a:ln>
        </p:spPr>
        <p:txBody>
          <a:bodyPr wrap="none" rtlCol="0">
            <a:spAutoFit/>
          </a:bodyPr>
          <a:lstStyle/>
          <a:p>
            <a:pPr algn="l"/>
            <a:r>
              <a:rPr lang="de-DE" sz="2000" b="1" dirty="0">
                <a:solidFill>
                  <a:schemeClr val="bg1"/>
                </a:solidFill>
                <a:latin typeface="+mn-lt"/>
                <a:cs typeface="Calibri" panose="020F0502020204030204" pitchFamily="34" charset="0"/>
              </a:rPr>
              <a:t>Management</a:t>
            </a:r>
          </a:p>
          <a:p>
            <a:pPr algn="l"/>
            <a:r>
              <a:rPr lang="de-DE" sz="2000" b="1" dirty="0">
                <a:solidFill>
                  <a:schemeClr val="bg1"/>
                </a:solidFill>
                <a:latin typeface="+mn-lt"/>
                <a:cs typeface="Calibri" panose="020F0502020204030204" pitchFamily="34" charset="0"/>
              </a:rPr>
              <a:t>Zusammenfassung</a:t>
            </a:r>
          </a:p>
        </p:txBody>
      </p:sp>
      <p:sp>
        <p:nvSpPr>
          <p:cNvPr id="10" name="Textfeld 9">
            <a:extLst>
              <a:ext uri="{FF2B5EF4-FFF2-40B4-BE49-F238E27FC236}">
                <a16:creationId xmlns:a16="http://schemas.microsoft.com/office/drawing/2014/main" id="{8AC39290-2C8E-7FFD-5DF8-CFB7F199C44D}"/>
              </a:ext>
            </a:extLst>
          </p:cNvPr>
          <p:cNvSpPr txBox="1"/>
          <p:nvPr/>
        </p:nvSpPr>
        <p:spPr>
          <a:xfrm>
            <a:off x="1213053" y="3753787"/>
            <a:ext cx="1800493" cy="830997"/>
          </a:xfrm>
          <a:prstGeom prst="rect">
            <a:avLst/>
          </a:prstGeom>
          <a:solidFill>
            <a:srgbClr val="FF5229"/>
          </a:solidFill>
          <a:ln>
            <a:noFill/>
          </a:ln>
        </p:spPr>
        <p:txBody>
          <a:bodyPr wrap="none" rtlCol="0">
            <a:spAutoFit/>
          </a:bodyPr>
          <a:lstStyle/>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Wichtige Neuigkeiten</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Aktuelle Kennzahlen</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Top Opportunities</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Green / </a:t>
            </a:r>
            <a:r>
              <a:rPr lang="de-DE" sz="1200" dirty="0" err="1">
                <a:solidFill>
                  <a:schemeClr val="bg1"/>
                </a:solidFill>
                <a:latin typeface="+mn-lt"/>
                <a:cs typeface="Calibri" panose="020F0502020204030204" pitchFamily="34" charset="0"/>
              </a:rPr>
              <a:t>red</a:t>
            </a:r>
            <a:r>
              <a:rPr lang="de-DE" sz="1200" dirty="0">
                <a:solidFill>
                  <a:schemeClr val="bg1"/>
                </a:solidFill>
                <a:latin typeface="+mn-lt"/>
                <a:cs typeface="Calibri" panose="020F0502020204030204" pitchFamily="34" charset="0"/>
              </a:rPr>
              <a:t> </a:t>
            </a:r>
            <a:r>
              <a:rPr lang="de-DE" sz="1200" dirty="0" err="1">
                <a:solidFill>
                  <a:schemeClr val="bg1"/>
                </a:solidFill>
                <a:latin typeface="+mn-lt"/>
                <a:cs typeface="Calibri" panose="020F0502020204030204" pitchFamily="34" charset="0"/>
              </a:rPr>
              <a:t>flags</a:t>
            </a:r>
            <a:endParaRPr lang="de-DE" sz="1200" dirty="0">
              <a:solidFill>
                <a:schemeClr val="bg1"/>
              </a:solidFill>
              <a:latin typeface="+mn-lt"/>
              <a:cs typeface="Calibri" panose="020F0502020204030204" pitchFamily="34" charset="0"/>
            </a:endParaRPr>
          </a:p>
        </p:txBody>
      </p:sp>
      <p:sp>
        <p:nvSpPr>
          <p:cNvPr id="39" name="Rechteck 38">
            <a:extLst>
              <a:ext uri="{FF2B5EF4-FFF2-40B4-BE49-F238E27FC236}">
                <a16:creationId xmlns:a16="http://schemas.microsoft.com/office/drawing/2014/main" id="{2D40A390-367C-E05F-E9FE-64A51EB9FCC9}"/>
              </a:ext>
            </a:extLst>
          </p:cNvPr>
          <p:cNvSpPr/>
          <p:nvPr/>
        </p:nvSpPr>
        <p:spPr bwMode="auto">
          <a:xfrm>
            <a:off x="4511824" y="1145096"/>
            <a:ext cx="3096344" cy="5112568"/>
          </a:xfrm>
          <a:prstGeom prst="rect">
            <a:avLst/>
          </a:prstGeom>
          <a:solidFill>
            <a:srgbClr val="FF5229"/>
          </a:solidFill>
          <a:ln w="2857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bg1"/>
              </a:solidFill>
              <a:effectLst/>
              <a:latin typeface="+mn-lt"/>
            </a:endParaRPr>
          </a:p>
        </p:txBody>
      </p:sp>
      <p:sp>
        <p:nvSpPr>
          <p:cNvPr id="40" name="Textfeld 39">
            <a:extLst>
              <a:ext uri="{FF2B5EF4-FFF2-40B4-BE49-F238E27FC236}">
                <a16:creationId xmlns:a16="http://schemas.microsoft.com/office/drawing/2014/main" id="{80313519-69C3-F83B-B8CD-16ABAF512B82}"/>
              </a:ext>
            </a:extLst>
          </p:cNvPr>
          <p:cNvSpPr txBox="1"/>
          <p:nvPr/>
        </p:nvSpPr>
        <p:spPr>
          <a:xfrm>
            <a:off x="4579438" y="1124744"/>
            <a:ext cx="813043" cy="1446550"/>
          </a:xfrm>
          <a:prstGeom prst="rect">
            <a:avLst/>
          </a:prstGeom>
          <a:noFill/>
          <a:ln>
            <a:noFill/>
          </a:ln>
        </p:spPr>
        <p:txBody>
          <a:bodyPr wrap="none" rtlCol="0">
            <a:spAutoFit/>
          </a:bodyPr>
          <a:lstStyle/>
          <a:p>
            <a:pPr algn="l"/>
            <a:r>
              <a:rPr lang="de-DE" sz="8800" dirty="0">
                <a:solidFill>
                  <a:schemeClr val="bg1"/>
                </a:solidFill>
                <a:latin typeface="+mn-lt"/>
                <a:cs typeface="Calibri" panose="020F0502020204030204" pitchFamily="34" charset="0"/>
              </a:rPr>
              <a:t>2</a:t>
            </a:r>
          </a:p>
        </p:txBody>
      </p:sp>
      <p:sp>
        <p:nvSpPr>
          <p:cNvPr id="41" name="Textfeld 40">
            <a:extLst>
              <a:ext uri="{FF2B5EF4-FFF2-40B4-BE49-F238E27FC236}">
                <a16:creationId xmlns:a16="http://schemas.microsoft.com/office/drawing/2014/main" id="{3B5D0044-531A-00E1-DBBB-A87F84DADF02}"/>
              </a:ext>
            </a:extLst>
          </p:cNvPr>
          <p:cNvSpPr txBox="1"/>
          <p:nvPr/>
        </p:nvSpPr>
        <p:spPr>
          <a:xfrm>
            <a:off x="4741445" y="2529483"/>
            <a:ext cx="1959319" cy="400110"/>
          </a:xfrm>
          <a:prstGeom prst="rect">
            <a:avLst/>
          </a:prstGeom>
          <a:solidFill>
            <a:srgbClr val="FF5229"/>
          </a:solidFill>
          <a:ln>
            <a:noFill/>
          </a:ln>
        </p:spPr>
        <p:txBody>
          <a:bodyPr wrap="none" rtlCol="0">
            <a:spAutoFit/>
          </a:bodyPr>
          <a:lstStyle/>
          <a:p>
            <a:pPr algn="l"/>
            <a:r>
              <a:rPr lang="de-DE" sz="2000" b="1" dirty="0">
                <a:solidFill>
                  <a:schemeClr val="bg1"/>
                </a:solidFill>
                <a:latin typeface="+mn-lt"/>
                <a:cs typeface="Calibri" panose="020F0502020204030204" pitchFamily="34" charset="0"/>
              </a:rPr>
              <a:t>360° – Analyse</a:t>
            </a:r>
          </a:p>
        </p:txBody>
      </p:sp>
      <p:sp>
        <p:nvSpPr>
          <p:cNvPr id="42" name="Textfeld 41">
            <a:extLst>
              <a:ext uri="{FF2B5EF4-FFF2-40B4-BE49-F238E27FC236}">
                <a16:creationId xmlns:a16="http://schemas.microsoft.com/office/drawing/2014/main" id="{C0ECEACE-84BD-C6D5-CB8F-DD95D8D866C8}"/>
              </a:ext>
            </a:extLst>
          </p:cNvPr>
          <p:cNvSpPr txBox="1"/>
          <p:nvPr/>
        </p:nvSpPr>
        <p:spPr>
          <a:xfrm>
            <a:off x="4741445" y="3753787"/>
            <a:ext cx="2650699" cy="2123658"/>
          </a:xfrm>
          <a:prstGeom prst="rect">
            <a:avLst/>
          </a:prstGeom>
          <a:solidFill>
            <a:srgbClr val="FF5229"/>
          </a:solidFill>
          <a:ln>
            <a:noFill/>
          </a:ln>
        </p:spPr>
        <p:txBody>
          <a:bodyPr wrap="square" rtlCol="0">
            <a:spAutoFit/>
          </a:bodyPr>
          <a:lstStyle/>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Kurzprofil</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Key Account Ziele</a:t>
            </a:r>
            <a:r>
              <a:rPr lang="de-DE" sz="1200">
                <a:solidFill>
                  <a:schemeClr val="bg1"/>
                </a:solidFill>
                <a:latin typeface="+mn-lt"/>
                <a:cs typeface="Calibri" panose="020F0502020204030204" pitchFamily="34" charset="0"/>
              </a:rPr>
              <a:t>, Marktumfeld</a:t>
            </a:r>
          </a:p>
          <a:p>
            <a:pPr marL="174625" indent="-174625" algn="l">
              <a:buFont typeface="Arial" panose="020B0604020202020204" pitchFamily="34" charset="0"/>
              <a:buChar char="•"/>
            </a:pPr>
            <a:r>
              <a:rPr lang="de-DE" sz="1200">
                <a:solidFill>
                  <a:schemeClr val="bg1"/>
                </a:solidFill>
                <a:latin typeface="+mn-lt"/>
                <a:cs typeface="Calibri" panose="020F0502020204030204" pitchFamily="34" charset="0"/>
              </a:rPr>
              <a:t>Einkaufsstrategie</a:t>
            </a:r>
            <a:endParaRPr lang="de-DE" sz="1200" dirty="0">
              <a:solidFill>
                <a:schemeClr val="bg1"/>
              </a:solidFill>
              <a:latin typeface="+mn-lt"/>
              <a:cs typeface="Calibri" panose="020F0502020204030204" pitchFamily="34" charset="0"/>
            </a:endParaRP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Wichtige Personen</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Top Standorte, Einkaufsvolumen, </a:t>
            </a:r>
            <a:br>
              <a:rPr lang="de-DE" sz="1200" dirty="0">
                <a:solidFill>
                  <a:schemeClr val="bg1"/>
                </a:solidFill>
                <a:latin typeface="+mn-lt"/>
                <a:cs typeface="Calibri" panose="020F0502020204030204" pitchFamily="34" charset="0"/>
              </a:rPr>
            </a:br>
            <a:r>
              <a:rPr lang="de-DE" sz="1200" dirty="0">
                <a:solidFill>
                  <a:schemeClr val="bg1"/>
                </a:solidFill>
                <a:latin typeface="+mn-lt"/>
                <a:cs typeface="Calibri" panose="020F0502020204030204" pitchFamily="34" charset="0"/>
              </a:rPr>
              <a:t>adressierbare Potenziale</a:t>
            </a:r>
          </a:p>
          <a:p>
            <a:pPr marL="174625" indent="-174625" algn="l">
              <a:buFont typeface="Arial" panose="020B0604020202020204" pitchFamily="34" charset="0"/>
              <a:buChar char="•"/>
            </a:pPr>
            <a:r>
              <a:rPr lang="de-DE" sz="1200" dirty="0" err="1">
                <a:solidFill>
                  <a:schemeClr val="bg1"/>
                </a:solidFill>
                <a:latin typeface="+mn-lt"/>
                <a:cs typeface="Calibri" panose="020F0502020204030204" pitchFamily="34" charset="0"/>
              </a:rPr>
              <a:t>Lessons</a:t>
            </a:r>
            <a:r>
              <a:rPr lang="de-DE" sz="1200" dirty="0">
                <a:solidFill>
                  <a:schemeClr val="bg1"/>
                </a:solidFill>
                <a:latin typeface="+mn-lt"/>
                <a:cs typeface="Calibri" panose="020F0502020204030204" pitchFamily="34" charset="0"/>
              </a:rPr>
              <a:t> </a:t>
            </a:r>
            <a:r>
              <a:rPr lang="de-DE" sz="1200" dirty="0" err="1">
                <a:solidFill>
                  <a:schemeClr val="bg1"/>
                </a:solidFill>
                <a:latin typeface="+mn-lt"/>
                <a:cs typeface="Calibri" panose="020F0502020204030204" pitchFamily="34" charset="0"/>
              </a:rPr>
              <a:t>learned</a:t>
            </a:r>
            <a:r>
              <a:rPr lang="de-DE" sz="1200" dirty="0">
                <a:solidFill>
                  <a:schemeClr val="bg1"/>
                </a:solidFill>
                <a:latin typeface="+mn-lt"/>
                <a:cs typeface="Calibri" panose="020F0502020204030204" pitchFamily="34" charset="0"/>
              </a:rPr>
              <a:t>: gewonnen – verloren – gelernt </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Lean KAM oder strategische Partnerschaft</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Unsere Top Chancen und Risiken</a:t>
            </a:r>
          </a:p>
        </p:txBody>
      </p:sp>
      <p:sp>
        <p:nvSpPr>
          <p:cNvPr id="44" name="Rechteck 43">
            <a:extLst>
              <a:ext uri="{FF2B5EF4-FFF2-40B4-BE49-F238E27FC236}">
                <a16:creationId xmlns:a16="http://schemas.microsoft.com/office/drawing/2014/main" id="{C727DF91-48CA-B1F5-DB88-672CD5910D74}"/>
              </a:ext>
            </a:extLst>
          </p:cNvPr>
          <p:cNvSpPr/>
          <p:nvPr/>
        </p:nvSpPr>
        <p:spPr bwMode="auto">
          <a:xfrm>
            <a:off x="8040216" y="1145096"/>
            <a:ext cx="3096344" cy="5112568"/>
          </a:xfrm>
          <a:prstGeom prst="rect">
            <a:avLst/>
          </a:prstGeom>
          <a:solidFill>
            <a:srgbClr val="FF5229"/>
          </a:solidFill>
          <a:ln w="2857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bg1"/>
              </a:solidFill>
              <a:effectLst/>
              <a:latin typeface="+mn-lt"/>
            </a:endParaRPr>
          </a:p>
        </p:txBody>
      </p:sp>
      <p:sp>
        <p:nvSpPr>
          <p:cNvPr id="45" name="Textfeld 44">
            <a:extLst>
              <a:ext uri="{FF2B5EF4-FFF2-40B4-BE49-F238E27FC236}">
                <a16:creationId xmlns:a16="http://schemas.microsoft.com/office/drawing/2014/main" id="{0A858CF3-7CAF-045F-48D7-23BE68592C79}"/>
              </a:ext>
            </a:extLst>
          </p:cNvPr>
          <p:cNvSpPr txBox="1"/>
          <p:nvPr/>
        </p:nvSpPr>
        <p:spPr>
          <a:xfrm>
            <a:off x="8107830" y="1124744"/>
            <a:ext cx="813043" cy="1446550"/>
          </a:xfrm>
          <a:prstGeom prst="rect">
            <a:avLst/>
          </a:prstGeom>
          <a:noFill/>
          <a:ln w="28575">
            <a:noFill/>
          </a:ln>
        </p:spPr>
        <p:txBody>
          <a:bodyPr wrap="none" rtlCol="0">
            <a:spAutoFit/>
          </a:bodyPr>
          <a:lstStyle/>
          <a:p>
            <a:pPr algn="l"/>
            <a:r>
              <a:rPr lang="de-DE" sz="8800" dirty="0">
                <a:solidFill>
                  <a:schemeClr val="bg1"/>
                </a:solidFill>
                <a:latin typeface="+mn-lt"/>
                <a:cs typeface="Calibri" panose="020F0502020204030204" pitchFamily="34" charset="0"/>
              </a:rPr>
              <a:t>3</a:t>
            </a:r>
          </a:p>
        </p:txBody>
      </p:sp>
      <p:sp>
        <p:nvSpPr>
          <p:cNvPr id="46" name="Textfeld 45">
            <a:extLst>
              <a:ext uri="{FF2B5EF4-FFF2-40B4-BE49-F238E27FC236}">
                <a16:creationId xmlns:a16="http://schemas.microsoft.com/office/drawing/2014/main" id="{3150737B-8FE5-CBEC-8B05-BFD058C15D54}"/>
              </a:ext>
            </a:extLst>
          </p:cNvPr>
          <p:cNvSpPr txBox="1"/>
          <p:nvPr/>
        </p:nvSpPr>
        <p:spPr>
          <a:xfrm>
            <a:off x="8269837" y="2529483"/>
            <a:ext cx="2876108" cy="400110"/>
          </a:xfrm>
          <a:prstGeom prst="rect">
            <a:avLst/>
          </a:prstGeom>
          <a:solidFill>
            <a:srgbClr val="FF5229"/>
          </a:solidFill>
          <a:ln w="28575">
            <a:noFill/>
          </a:ln>
        </p:spPr>
        <p:txBody>
          <a:bodyPr wrap="none" rtlCol="0">
            <a:spAutoFit/>
          </a:bodyPr>
          <a:lstStyle/>
          <a:p>
            <a:pPr algn="l"/>
            <a:r>
              <a:rPr lang="de-DE" sz="2000" b="1" dirty="0">
                <a:solidFill>
                  <a:schemeClr val="bg1"/>
                </a:solidFill>
                <a:latin typeface="+mn-lt"/>
                <a:cs typeface="Calibri" panose="020F0502020204030204" pitchFamily="34" charset="0"/>
              </a:rPr>
              <a:t>Strategie – Roadmap  </a:t>
            </a:r>
          </a:p>
        </p:txBody>
      </p:sp>
      <p:sp>
        <p:nvSpPr>
          <p:cNvPr id="47" name="Textfeld 46">
            <a:extLst>
              <a:ext uri="{FF2B5EF4-FFF2-40B4-BE49-F238E27FC236}">
                <a16:creationId xmlns:a16="http://schemas.microsoft.com/office/drawing/2014/main" id="{FEA239EF-3A6D-FA2E-9144-ED2C4520F986}"/>
              </a:ext>
            </a:extLst>
          </p:cNvPr>
          <p:cNvSpPr txBox="1"/>
          <p:nvPr/>
        </p:nvSpPr>
        <p:spPr>
          <a:xfrm>
            <a:off x="8269838" y="3753787"/>
            <a:ext cx="2709110" cy="1938992"/>
          </a:xfrm>
          <a:prstGeom prst="rect">
            <a:avLst/>
          </a:prstGeom>
          <a:solidFill>
            <a:srgbClr val="FF5229"/>
          </a:solidFill>
          <a:ln w="28575">
            <a:noFill/>
          </a:ln>
        </p:spPr>
        <p:txBody>
          <a:bodyPr wrap="square" rtlCol="0">
            <a:spAutoFit/>
          </a:bodyPr>
          <a:lstStyle/>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Strategische Ziele und Umsetzungsplan</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Umsetzungsplan auf Standortebene</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Touchpoint- und Kommunikationsplan</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Rahmenvertrag: Eckdaten, Umfang, …</a:t>
            </a:r>
          </a:p>
          <a:p>
            <a:pPr marL="174625" indent="-174625" algn="l">
              <a:buFont typeface="Arial" panose="020B0604020202020204" pitchFamily="34" charset="0"/>
              <a:buChar char="•"/>
            </a:pPr>
            <a:r>
              <a:rPr lang="de-DE" sz="1200" dirty="0">
                <a:solidFill>
                  <a:schemeClr val="bg1"/>
                </a:solidFill>
                <a:latin typeface="+mn-lt"/>
                <a:cs typeface="Calibri" panose="020F0502020204030204" pitchFamily="34" charset="0"/>
              </a:rPr>
              <a:t>Protokoll strategisches Jahresgespräch</a:t>
            </a:r>
          </a:p>
        </p:txBody>
      </p:sp>
      <p:sp>
        <p:nvSpPr>
          <p:cNvPr id="2" name="Rechteck 1">
            <a:extLst>
              <a:ext uri="{FF2B5EF4-FFF2-40B4-BE49-F238E27FC236}">
                <a16:creationId xmlns:a16="http://schemas.microsoft.com/office/drawing/2014/main" id="{02B97342-3DA3-6A63-9335-799870BF4092}"/>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 </a:t>
            </a:r>
          </a:p>
        </p:txBody>
      </p:sp>
    </p:spTree>
    <p:extLst>
      <p:ext uri="{BB962C8B-B14F-4D97-AF65-F5344CB8AC3E}">
        <p14:creationId xmlns:p14="http://schemas.microsoft.com/office/powerpoint/2010/main" val="3799029647"/>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4E226-5211-4A01-92BC-B8EA106DC7E1}"/>
              </a:ext>
            </a:extLst>
          </p:cNvPr>
          <p:cNvSpPr>
            <a:spLocks noGrp="1"/>
          </p:cNvSpPr>
          <p:nvPr>
            <p:ph type="title"/>
          </p:nvPr>
        </p:nvSpPr>
        <p:spPr/>
        <p:txBody>
          <a:bodyPr/>
          <a:lstStyle/>
          <a:p>
            <a:r>
              <a:rPr lang="de-DE" dirty="0"/>
              <a:t>Weitere Aspekte der Key Account Analyse</a:t>
            </a:r>
          </a:p>
        </p:txBody>
      </p:sp>
      <p:sp>
        <p:nvSpPr>
          <p:cNvPr id="8" name="Fußzeilenplatzhalter 7">
            <a:extLst>
              <a:ext uri="{FF2B5EF4-FFF2-40B4-BE49-F238E27FC236}">
                <a16:creationId xmlns:a16="http://schemas.microsoft.com/office/drawing/2014/main" id="{71AD4D48-73B1-352D-B6F5-8DE3612D7CCE}"/>
              </a:ext>
            </a:extLst>
          </p:cNvPr>
          <p:cNvSpPr>
            <a:spLocks noGrp="1"/>
          </p:cNvSpPr>
          <p:nvPr>
            <p:ph type="ftr" sz="quarter" idx="10"/>
          </p:nvPr>
        </p:nvSpPr>
        <p:spPr/>
        <p:txBody>
          <a:bodyPr/>
          <a:lstStyle/>
          <a:p>
            <a:r>
              <a:rPr lang="en-US"/>
              <a:t>Key Account Plan Vorlage - Hartmut Sieck - www.sieck-consulting.de</a:t>
            </a:r>
            <a:endParaRPr lang="de-DE" dirty="0"/>
          </a:p>
        </p:txBody>
      </p:sp>
      <p:sp>
        <p:nvSpPr>
          <p:cNvPr id="9" name="Foliennummernplatzhalter 8">
            <a:extLst>
              <a:ext uri="{FF2B5EF4-FFF2-40B4-BE49-F238E27FC236}">
                <a16:creationId xmlns:a16="http://schemas.microsoft.com/office/drawing/2014/main" id="{A86A616C-0B38-C0DD-4813-750330022FEB}"/>
              </a:ext>
            </a:extLst>
          </p:cNvPr>
          <p:cNvSpPr>
            <a:spLocks noGrp="1"/>
          </p:cNvSpPr>
          <p:nvPr>
            <p:ph type="sldNum" sz="quarter" idx="11"/>
          </p:nvPr>
        </p:nvSpPr>
        <p:spPr/>
        <p:txBody>
          <a:bodyPr/>
          <a:lstStyle/>
          <a:p>
            <a:fld id="{31D0D8A1-E263-4FBF-9BF3-AA3869F8EB11}" type="slidenum">
              <a:rPr lang="de-DE" smtClean="0"/>
              <a:pPr/>
              <a:t>20</a:t>
            </a:fld>
            <a:endParaRPr lang="de-DE" dirty="0"/>
          </a:p>
        </p:txBody>
      </p:sp>
    </p:spTree>
    <p:extLst>
      <p:ext uri="{BB962C8B-B14F-4D97-AF65-F5344CB8AC3E}">
        <p14:creationId xmlns:p14="http://schemas.microsoft.com/office/powerpoint/2010/main" val="207605098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de-DE" dirty="0"/>
              <a:t>2| Key Account Standorte, globale Aktivitäten</a:t>
            </a:r>
          </a:p>
        </p:txBody>
      </p:sp>
      <p:sp>
        <p:nvSpPr>
          <p:cNvPr id="9" name="Freeform 4"/>
          <p:cNvSpPr>
            <a:spLocks/>
          </p:cNvSpPr>
          <p:nvPr>
            <p:custDataLst>
              <p:tags r:id="rId1"/>
            </p:custDataLst>
          </p:nvPr>
        </p:nvSpPr>
        <p:spPr bwMode="auto">
          <a:xfrm>
            <a:off x="4043364" y="5610126"/>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 name="Freeform 5"/>
          <p:cNvSpPr>
            <a:spLocks/>
          </p:cNvSpPr>
          <p:nvPr>
            <p:custDataLst>
              <p:tags r:id="rId2"/>
            </p:custDataLst>
          </p:nvPr>
        </p:nvSpPr>
        <p:spPr bwMode="auto">
          <a:xfrm>
            <a:off x="2201864" y="1711226"/>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1" name="Freeform 6"/>
          <p:cNvSpPr>
            <a:spLocks/>
          </p:cNvSpPr>
          <p:nvPr>
            <p:custDataLst>
              <p:tags r:id="rId3"/>
            </p:custDataLst>
          </p:nvPr>
        </p:nvSpPr>
        <p:spPr bwMode="auto">
          <a:xfrm>
            <a:off x="2662239" y="2327176"/>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 name="Freeform 7"/>
          <p:cNvSpPr>
            <a:spLocks/>
          </p:cNvSpPr>
          <p:nvPr>
            <p:custDataLst>
              <p:tags r:id="rId4"/>
            </p:custDataLst>
          </p:nvPr>
        </p:nvSpPr>
        <p:spPr bwMode="auto">
          <a:xfrm>
            <a:off x="3495676" y="3878164"/>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3" name="Freeform 8"/>
          <p:cNvSpPr>
            <a:spLocks/>
          </p:cNvSpPr>
          <p:nvPr>
            <p:custDataLst>
              <p:tags r:id="rId5"/>
            </p:custDataLst>
          </p:nvPr>
        </p:nvSpPr>
        <p:spPr bwMode="auto">
          <a:xfrm>
            <a:off x="3795714" y="4441726"/>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4" name="Freeform 9"/>
          <p:cNvSpPr>
            <a:spLocks/>
          </p:cNvSpPr>
          <p:nvPr>
            <p:custDataLst>
              <p:tags r:id="rId6"/>
            </p:custDataLst>
          </p:nvPr>
        </p:nvSpPr>
        <p:spPr bwMode="auto">
          <a:xfrm>
            <a:off x="3700464" y="3724177"/>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9" name="Freeform 10"/>
          <p:cNvSpPr>
            <a:spLocks/>
          </p:cNvSpPr>
          <p:nvPr>
            <p:custDataLst>
              <p:tags r:id="rId7"/>
            </p:custDataLst>
          </p:nvPr>
        </p:nvSpPr>
        <p:spPr bwMode="auto">
          <a:xfrm>
            <a:off x="5813425" y="2670077"/>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0" name="Freeform 11"/>
          <p:cNvSpPr>
            <a:spLocks/>
          </p:cNvSpPr>
          <p:nvPr>
            <p:custDataLst>
              <p:tags r:id="rId8"/>
            </p:custDataLst>
          </p:nvPr>
        </p:nvSpPr>
        <p:spPr bwMode="auto">
          <a:xfrm>
            <a:off x="5311775" y="2544665"/>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 name="Freeform 12"/>
          <p:cNvSpPr>
            <a:spLocks/>
          </p:cNvSpPr>
          <p:nvPr>
            <p:custDataLst>
              <p:tags r:id="rId9"/>
            </p:custDataLst>
          </p:nvPr>
        </p:nvSpPr>
        <p:spPr bwMode="auto">
          <a:xfrm>
            <a:off x="5392738" y="2030315"/>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4" name="Freeform 13"/>
          <p:cNvSpPr>
            <a:spLocks/>
          </p:cNvSpPr>
          <p:nvPr>
            <p:custDataLst>
              <p:tags r:id="rId10"/>
            </p:custDataLst>
          </p:nvPr>
        </p:nvSpPr>
        <p:spPr bwMode="auto">
          <a:xfrm>
            <a:off x="5751513" y="2333526"/>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5" name="Freeform 14"/>
          <p:cNvSpPr>
            <a:spLocks/>
          </p:cNvSpPr>
          <p:nvPr>
            <p:custDataLst>
              <p:tags r:id="rId11"/>
            </p:custDataLst>
          </p:nvPr>
        </p:nvSpPr>
        <p:spPr bwMode="auto">
          <a:xfrm>
            <a:off x="7243763" y="2182715"/>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 name="Freeform 15"/>
          <p:cNvSpPr>
            <a:spLocks/>
          </p:cNvSpPr>
          <p:nvPr>
            <p:custDataLst>
              <p:tags r:id="rId12"/>
            </p:custDataLst>
          </p:nvPr>
        </p:nvSpPr>
        <p:spPr bwMode="auto">
          <a:xfrm>
            <a:off x="5935663" y="1723926"/>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7" name="Freeform 16"/>
          <p:cNvSpPr>
            <a:spLocks/>
          </p:cNvSpPr>
          <p:nvPr>
            <p:custDataLst>
              <p:tags r:id="rId13"/>
            </p:custDataLst>
          </p:nvPr>
        </p:nvSpPr>
        <p:spPr bwMode="auto">
          <a:xfrm>
            <a:off x="5672138" y="2141440"/>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8" name="Freeform 17"/>
          <p:cNvSpPr>
            <a:spLocks/>
          </p:cNvSpPr>
          <p:nvPr>
            <p:custDataLst>
              <p:tags r:id="rId14"/>
            </p:custDataLst>
          </p:nvPr>
        </p:nvSpPr>
        <p:spPr bwMode="auto">
          <a:xfrm>
            <a:off x="5697539" y="2398615"/>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9" name="Freeform 18"/>
          <p:cNvSpPr>
            <a:spLocks/>
          </p:cNvSpPr>
          <p:nvPr>
            <p:custDataLst>
              <p:tags r:id="rId15"/>
            </p:custDataLst>
          </p:nvPr>
        </p:nvSpPr>
        <p:spPr bwMode="auto">
          <a:xfrm>
            <a:off x="5715000" y="2566889"/>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30" name="Group 19"/>
          <p:cNvGrpSpPr>
            <a:grpSpLocks/>
          </p:cNvGrpSpPr>
          <p:nvPr>
            <p:custDataLst>
              <p:tags r:id="rId16"/>
            </p:custDataLst>
          </p:nvPr>
        </p:nvGrpSpPr>
        <p:grpSpPr bwMode="auto">
          <a:xfrm>
            <a:off x="8034339" y="3627340"/>
            <a:ext cx="473075" cy="212725"/>
            <a:chOff x="4488" y="2394"/>
            <a:chExt cx="358" cy="124"/>
          </a:xfrm>
        </p:grpSpPr>
        <p:sp>
          <p:nvSpPr>
            <p:cNvPr id="31"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sp>
        <p:nvSpPr>
          <p:cNvPr id="33" name="Freeform 22"/>
          <p:cNvSpPr>
            <a:spLocks/>
          </p:cNvSpPr>
          <p:nvPr>
            <p:custDataLst>
              <p:tags r:id="rId17"/>
            </p:custDataLst>
          </p:nvPr>
        </p:nvSpPr>
        <p:spPr bwMode="auto">
          <a:xfrm>
            <a:off x="6056313" y="1503265"/>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 name="Freeform 23"/>
          <p:cNvSpPr>
            <a:spLocks/>
          </p:cNvSpPr>
          <p:nvPr>
            <p:custDataLst>
              <p:tags r:id="rId18"/>
            </p:custDataLst>
          </p:nvPr>
        </p:nvSpPr>
        <p:spPr bwMode="auto">
          <a:xfrm>
            <a:off x="5319714" y="2490689"/>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 name="Freeform 24"/>
          <p:cNvSpPr>
            <a:spLocks/>
          </p:cNvSpPr>
          <p:nvPr>
            <p:custDataLst>
              <p:tags r:id="rId19"/>
            </p:custDataLst>
          </p:nvPr>
        </p:nvSpPr>
        <p:spPr bwMode="auto">
          <a:xfrm>
            <a:off x="7951788" y="3228877"/>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 name="Freeform 25"/>
          <p:cNvSpPr>
            <a:spLocks/>
          </p:cNvSpPr>
          <p:nvPr>
            <p:custDataLst>
              <p:tags r:id="rId20"/>
            </p:custDataLst>
          </p:nvPr>
        </p:nvSpPr>
        <p:spPr bwMode="auto">
          <a:xfrm>
            <a:off x="4060826" y="5616476"/>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7" name="Line 26" descr="Horizontal dunkel"/>
          <p:cNvSpPr>
            <a:spLocks noChangeShapeType="1"/>
          </p:cNvSpPr>
          <p:nvPr>
            <p:custDataLst>
              <p:tags r:id="rId21"/>
            </p:custDataLst>
          </p:nvPr>
        </p:nvSpPr>
        <p:spPr bwMode="auto">
          <a:xfrm>
            <a:off x="2522539" y="2538315"/>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8" name="Freeform 27"/>
          <p:cNvSpPr>
            <a:spLocks/>
          </p:cNvSpPr>
          <p:nvPr>
            <p:custDataLst>
              <p:tags r:id="rId22"/>
            </p:custDataLst>
          </p:nvPr>
        </p:nvSpPr>
        <p:spPr bwMode="auto">
          <a:xfrm>
            <a:off x="2525714" y="2535139"/>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9" name="Freeform 28"/>
          <p:cNvSpPr>
            <a:spLocks/>
          </p:cNvSpPr>
          <p:nvPr>
            <p:custDataLst>
              <p:tags r:id="rId23"/>
            </p:custDataLst>
          </p:nvPr>
        </p:nvSpPr>
        <p:spPr bwMode="auto">
          <a:xfrm>
            <a:off x="2501901" y="2589114"/>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0" name="Freeform 29"/>
          <p:cNvSpPr>
            <a:spLocks/>
          </p:cNvSpPr>
          <p:nvPr>
            <p:custDataLst>
              <p:tags r:id="rId24"/>
            </p:custDataLst>
          </p:nvPr>
        </p:nvSpPr>
        <p:spPr bwMode="auto">
          <a:xfrm>
            <a:off x="3827463" y="2584351"/>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1" name="Freeform 30"/>
          <p:cNvSpPr>
            <a:spLocks/>
          </p:cNvSpPr>
          <p:nvPr>
            <p:custDataLst>
              <p:tags r:id="rId25"/>
            </p:custDataLst>
          </p:nvPr>
        </p:nvSpPr>
        <p:spPr bwMode="auto">
          <a:xfrm>
            <a:off x="6565901" y="2141440"/>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2" name="Freeform 31"/>
          <p:cNvSpPr>
            <a:spLocks/>
          </p:cNvSpPr>
          <p:nvPr>
            <p:custDataLst>
              <p:tags r:id="rId26"/>
            </p:custDataLst>
          </p:nvPr>
        </p:nvSpPr>
        <p:spPr bwMode="auto">
          <a:xfrm>
            <a:off x="6796089" y="2444651"/>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3" name="Freeform 32"/>
          <p:cNvSpPr>
            <a:spLocks/>
          </p:cNvSpPr>
          <p:nvPr>
            <p:custDataLst>
              <p:tags r:id="rId27"/>
            </p:custDataLst>
          </p:nvPr>
        </p:nvSpPr>
        <p:spPr bwMode="auto">
          <a:xfrm>
            <a:off x="5603876" y="3447952"/>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4" name="Freeform 33"/>
          <p:cNvSpPr>
            <a:spLocks/>
          </p:cNvSpPr>
          <p:nvPr>
            <p:custDataLst>
              <p:tags r:id="rId28"/>
            </p:custDataLst>
          </p:nvPr>
        </p:nvSpPr>
        <p:spPr bwMode="auto">
          <a:xfrm>
            <a:off x="6446838" y="3313014"/>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5" name="Freeform 34"/>
          <p:cNvSpPr>
            <a:spLocks/>
          </p:cNvSpPr>
          <p:nvPr>
            <p:custDataLst>
              <p:tags r:id="rId29"/>
            </p:custDataLst>
          </p:nvPr>
        </p:nvSpPr>
        <p:spPr bwMode="auto">
          <a:xfrm>
            <a:off x="5908676" y="2317651"/>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6" name="Freeform 35"/>
          <p:cNvSpPr>
            <a:spLocks/>
          </p:cNvSpPr>
          <p:nvPr>
            <p:custDataLst>
              <p:tags r:id="rId30"/>
            </p:custDataLst>
          </p:nvPr>
        </p:nvSpPr>
        <p:spPr bwMode="auto">
          <a:xfrm>
            <a:off x="6772275" y="3038376"/>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 name="Freeform 36"/>
          <p:cNvSpPr>
            <a:spLocks/>
          </p:cNvSpPr>
          <p:nvPr>
            <p:custDataLst>
              <p:tags r:id="rId31"/>
            </p:custDataLst>
          </p:nvPr>
        </p:nvSpPr>
        <p:spPr bwMode="auto">
          <a:xfrm>
            <a:off x="6891339" y="3043139"/>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 name="Freeform 37"/>
          <p:cNvSpPr>
            <a:spLocks/>
          </p:cNvSpPr>
          <p:nvPr>
            <p:custDataLst>
              <p:tags r:id="rId32"/>
            </p:custDataLst>
          </p:nvPr>
        </p:nvSpPr>
        <p:spPr bwMode="auto">
          <a:xfrm>
            <a:off x="8378825" y="3703539"/>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49" name="Group 38"/>
          <p:cNvGrpSpPr>
            <a:grpSpLocks/>
          </p:cNvGrpSpPr>
          <p:nvPr>
            <p:custDataLst>
              <p:tags r:id="rId33"/>
            </p:custDataLst>
          </p:nvPr>
        </p:nvGrpSpPr>
        <p:grpSpPr bwMode="auto">
          <a:xfrm>
            <a:off x="4230689" y="5511702"/>
            <a:ext cx="65087" cy="55563"/>
            <a:chOff x="1654" y="3671"/>
            <a:chExt cx="49" cy="17"/>
          </a:xfrm>
        </p:grpSpPr>
        <p:sp>
          <p:nvSpPr>
            <p:cNvPr id="50"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1"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sp>
        <p:nvSpPr>
          <p:cNvPr id="52" name="Freeform 41"/>
          <p:cNvSpPr>
            <a:spLocks/>
          </p:cNvSpPr>
          <p:nvPr>
            <p:custDataLst>
              <p:tags r:id="rId34"/>
            </p:custDataLst>
          </p:nvPr>
        </p:nvSpPr>
        <p:spPr bwMode="auto">
          <a:xfrm>
            <a:off x="3878263" y="3306665"/>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3" name="Freeform 42"/>
          <p:cNvSpPr>
            <a:spLocks/>
          </p:cNvSpPr>
          <p:nvPr>
            <p:custDataLst>
              <p:tags r:id="rId35"/>
            </p:custDataLst>
          </p:nvPr>
        </p:nvSpPr>
        <p:spPr bwMode="auto">
          <a:xfrm>
            <a:off x="3933825" y="3313015"/>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4" name="Freeform 43"/>
          <p:cNvSpPr>
            <a:spLocks/>
          </p:cNvSpPr>
          <p:nvPr>
            <p:custDataLst>
              <p:tags r:id="rId36"/>
            </p:custDataLst>
          </p:nvPr>
        </p:nvSpPr>
        <p:spPr bwMode="auto">
          <a:xfrm>
            <a:off x="3946525" y="3314601"/>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5" name="Freeform 44"/>
          <p:cNvSpPr>
            <a:spLocks/>
          </p:cNvSpPr>
          <p:nvPr>
            <p:custDataLst>
              <p:tags r:id="rId37"/>
            </p:custDataLst>
          </p:nvPr>
        </p:nvSpPr>
        <p:spPr bwMode="auto">
          <a:xfrm>
            <a:off x="3960814" y="3305076"/>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6" name="Freeform 45"/>
          <p:cNvSpPr>
            <a:spLocks/>
          </p:cNvSpPr>
          <p:nvPr>
            <p:custDataLst>
              <p:tags r:id="rId38"/>
            </p:custDataLst>
          </p:nvPr>
        </p:nvSpPr>
        <p:spPr bwMode="auto">
          <a:xfrm>
            <a:off x="3940176" y="3297140"/>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7" name="Freeform 46"/>
          <p:cNvSpPr>
            <a:spLocks/>
          </p:cNvSpPr>
          <p:nvPr>
            <p:custDataLst>
              <p:tags r:id="rId39"/>
            </p:custDataLst>
          </p:nvPr>
        </p:nvSpPr>
        <p:spPr bwMode="auto">
          <a:xfrm>
            <a:off x="3989389" y="3325715"/>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8" name="Line 47"/>
          <p:cNvSpPr>
            <a:spLocks noChangeShapeType="1"/>
          </p:cNvSpPr>
          <p:nvPr>
            <p:custDataLst>
              <p:tags r:id="rId40"/>
            </p:custDataLst>
          </p:nvPr>
        </p:nvSpPr>
        <p:spPr bwMode="auto">
          <a:xfrm flipH="1" flipV="1">
            <a:off x="3997325" y="3322540"/>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59" name="Line 48"/>
          <p:cNvSpPr>
            <a:spLocks noChangeShapeType="1"/>
          </p:cNvSpPr>
          <p:nvPr>
            <p:custDataLst>
              <p:tags r:id="rId41"/>
            </p:custDataLst>
          </p:nvPr>
        </p:nvSpPr>
        <p:spPr bwMode="auto">
          <a:xfrm flipH="1">
            <a:off x="3997325" y="3347939"/>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60" name="Freeform 49"/>
          <p:cNvSpPr>
            <a:spLocks/>
          </p:cNvSpPr>
          <p:nvPr>
            <p:custDataLst>
              <p:tags r:id="rId42"/>
            </p:custDataLst>
          </p:nvPr>
        </p:nvSpPr>
        <p:spPr bwMode="auto">
          <a:xfrm>
            <a:off x="3997326" y="3343176"/>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1" name="Freeform 50"/>
          <p:cNvSpPr>
            <a:spLocks/>
          </p:cNvSpPr>
          <p:nvPr>
            <p:custDataLst>
              <p:tags r:id="rId43"/>
            </p:custDataLst>
          </p:nvPr>
        </p:nvSpPr>
        <p:spPr bwMode="auto">
          <a:xfrm>
            <a:off x="4003676" y="3371752"/>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2" name="Freeform 51"/>
          <p:cNvSpPr>
            <a:spLocks/>
          </p:cNvSpPr>
          <p:nvPr>
            <p:custDataLst>
              <p:tags r:id="rId44"/>
            </p:custDataLst>
          </p:nvPr>
        </p:nvSpPr>
        <p:spPr bwMode="auto">
          <a:xfrm>
            <a:off x="4010026" y="3419376"/>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3" name="Freeform 52"/>
          <p:cNvSpPr>
            <a:spLocks/>
          </p:cNvSpPr>
          <p:nvPr>
            <p:custDataLst>
              <p:tags r:id="rId45"/>
            </p:custDataLst>
          </p:nvPr>
        </p:nvSpPr>
        <p:spPr bwMode="auto">
          <a:xfrm>
            <a:off x="4019551" y="3444776"/>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4" name="Freeform 53"/>
          <p:cNvSpPr>
            <a:spLocks/>
          </p:cNvSpPr>
          <p:nvPr>
            <p:custDataLst>
              <p:tags r:id="rId46"/>
            </p:custDataLst>
          </p:nvPr>
        </p:nvSpPr>
        <p:spPr bwMode="auto">
          <a:xfrm>
            <a:off x="4041775" y="3474939"/>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5" name="Freeform 54"/>
          <p:cNvSpPr>
            <a:spLocks/>
          </p:cNvSpPr>
          <p:nvPr>
            <p:custDataLst>
              <p:tags r:id="rId47"/>
            </p:custDataLst>
          </p:nvPr>
        </p:nvSpPr>
        <p:spPr bwMode="auto">
          <a:xfrm>
            <a:off x="4003676" y="3487640"/>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6" name="Freeform 55"/>
          <p:cNvSpPr>
            <a:spLocks/>
          </p:cNvSpPr>
          <p:nvPr>
            <p:custDataLst>
              <p:tags r:id="rId48"/>
            </p:custDataLst>
          </p:nvPr>
        </p:nvSpPr>
        <p:spPr bwMode="auto">
          <a:xfrm>
            <a:off x="3989388" y="3552726"/>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7" name="Freeform 56"/>
          <p:cNvSpPr>
            <a:spLocks/>
          </p:cNvSpPr>
          <p:nvPr>
            <p:custDataLst>
              <p:tags r:id="rId49"/>
            </p:custDataLst>
          </p:nvPr>
        </p:nvSpPr>
        <p:spPr bwMode="auto">
          <a:xfrm>
            <a:off x="4008438" y="3528914"/>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68" name="Freeform 57"/>
          <p:cNvSpPr>
            <a:spLocks/>
          </p:cNvSpPr>
          <p:nvPr>
            <p:custDataLst>
              <p:tags r:id="rId50"/>
            </p:custDataLst>
          </p:nvPr>
        </p:nvSpPr>
        <p:spPr bwMode="auto">
          <a:xfrm>
            <a:off x="3490914" y="3200301"/>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69" name="Group 58"/>
          <p:cNvGrpSpPr>
            <a:grpSpLocks/>
          </p:cNvGrpSpPr>
          <p:nvPr>
            <p:custDataLst>
              <p:tags r:id="rId51"/>
            </p:custDataLst>
          </p:nvPr>
        </p:nvGrpSpPr>
        <p:grpSpPr bwMode="auto">
          <a:xfrm>
            <a:off x="3616326" y="3033614"/>
            <a:ext cx="131763" cy="195262"/>
            <a:chOff x="1199" y="2121"/>
            <a:chExt cx="97" cy="123"/>
          </a:xfrm>
        </p:grpSpPr>
        <p:sp>
          <p:nvSpPr>
            <p:cNvPr id="70"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1"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2"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3"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4"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5"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6"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7"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8"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79"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sp>
        <p:nvSpPr>
          <p:cNvPr id="80" name="Freeform 69"/>
          <p:cNvSpPr>
            <a:spLocks/>
          </p:cNvSpPr>
          <p:nvPr>
            <p:custDataLst>
              <p:tags r:id="rId52"/>
            </p:custDataLst>
          </p:nvPr>
        </p:nvSpPr>
        <p:spPr bwMode="auto">
          <a:xfrm>
            <a:off x="9429750" y="4460776"/>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81" name="Freeform 70"/>
          <p:cNvSpPr>
            <a:spLocks/>
          </p:cNvSpPr>
          <p:nvPr>
            <p:custDataLst>
              <p:tags r:id="rId53"/>
            </p:custDataLst>
          </p:nvPr>
        </p:nvSpPr>
        <p:spPr bwMode="auto">
          <a:xfrm>
            <a:off x="9439276" y="4551265"/>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82" name="Freeform 71"/>
          <p:cNvSpPr>
            <a:spLocks/>
          </p:cNvSpPr>
          <p:nvPr>
            <p:custDataLst>
              <p:tags r:id="rId54"/>
            </p:custDataLst>
          </p:nvPr>
        </p:nvSpPr>
        <p:spPr bwMode="auto">
          <a:xfrm>
            <a:off x="9553575" y="4460777"/>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83" name="Freeform 72"/>
          <p:cNvSpPr>
            <a:spLocks/>
          </p:cNvSpPr>
          <p:nvPr>
            <p:custDataLst>
              <p:tags r:id="rId55"/>
            </p:custDataLst>
          </p:nvPr>
        </p:nvSpPr>
        <p:spPr bwMode="auto">
          <a:xfrm>
            <a:off x="9553575" y="4433789"/>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84" name="Group 73"/>
          <p:cNvGrpSpPr>
            <a:grpSpLocks/>
          </p:cNvGrpSpPr>
          <p:nvPr>
            <p:custDataLst>
              <p:tags r:id="rId56"/>
            </p:custDataLst>
          </p:nvPr>
        </p:nvGrpSpPr>
        <p:grpSpPr bwMode="auto">
          <a:xfrm>
            <a:off x="9244014" y="4954489"/>
            <a:ext cx="458787" cy="404812"/>
            <a:chOff x="5372" y="3323"/>
            <a:chExt cx="341" cy="253"/>
          </a:xfrm>
        </p:grpSpPr>
        <p:sp>
          <p:nvSpPr>
            <p:cNvPr id="85"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86"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87"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sp>
        <p:nvSpPr>
          <p:cNvPr id="88" name="Freeform 77"/>
          <p:cNvSpPr>
            <a:spLocks/>
          </p:cNvSpPr>
          <p:nvPr>
            <p:custDataLst>
              <p:tags r:id="rId57"/>
            </p:custDataLst>
          </p:nvPr>
        </p:nvSpPr>
        <p:spPr bwMode="auto">
          <a:xfrm>
            <a:off x="8886826" y="3611464"/>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89" name="Freeform 78"/>
          <p:cNvSpPr>
            <a:spLocks/>
          </p:cNvSpPr>
          <p:nvPr>
            <p:custDataLst>
              <p:tags r:id="rId58"/>
            </p:custDataLst>
          </p:nvPr>
        </p:nvSpPr>
        <p:spPr bwMode="auto">
          <a:xfrm>
            <a:off x="9613900" y="4513164"/>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0" name="Freeform 79"/>
          <p:cNvSpPr>
            <a:spLocks/>
          </p:cNvSpPr>
          <p:nvPr>
            <p:custDataLst>
              <p:tags r:id="rId59"/>
            </p:custDataLst>
          </p:nvPr>
        </p:nvSpPr>
        <p:spPr bwMode="auto">
          <a:xfrm>
            <a:off x="9636126" y="4522690"/>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1" name="Freeform 80"/>
          <p:cNvSpPr>
            <a:spLocks/>
          </p:cNvSpPr>
          <p:nvPr>
            <p:custDataLst>
              <p:tags r:id="rId60"/>
            </p:custDataLst>
          </p:nvPr>
        </p:nvSpPr>
        <p:spPr bwMode="auto">
          <a:xfrm>
            <a:off x="8950325" y="3600352"/>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2" name="Freeform 81"/>
          <p:cNvSpPr>
            <a:spLocks/>
          </p:cNvSpPr>
          <p:nvPr>
            <p:custDataLst>
              <p:tags r:id="rId61"/>
            </p:custDataLst>
          </p:nvPr>
        </p:nvSpPr>
        <p:spPr bwMode="auto">
          <a:xfrm>
            <a:off x="9009063" y="3544789"/>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3" name="Freeform 82"/>
          <p:cNvSpPr>
            <a:spLocks/>
          </p:cNvSpPr>
          <p:nvPr>
            <p:custDataLst>
              <p:tags r:id="rId62"/>
            </p:custDataLst>
          </p:nvPr>
        </p:nvSpPr>
        <p:spPr bwMode="auto">
          <a:xfrm>
            <a:off x="9121776" y="3433664"/>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4" name="Freeform 83"/>
          <p:cNvSpPr>
            <a:spLocks/>
          </p:cNvSpPr>
          <p:nvPr>
            <p:custDataLst>
              <p:tags r:id="rId63"/>
            </p:custDataLst>
          </p:nvPr>
        </p:nvSpPr>
        <p:spPr bwMode="auto">
          <a:xfrm>
            <a:off x="9274175" y="4132165"/>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5" name="Freeform 84"/>
          <p:cNvSpPr>
            <a:spLocks/>
          </p:cNvSpPr>
          <p:nvPr>
            <p:custDataLst>
              <p:tags r:id="rId64"/>
            </p:custDataLst>
          </p:nvPr>
        </p:nvSpPr>
        <p:spPr bwMode="auto">
          <a:xfrm>
            <a:off x="9337675" y="4146451"/>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6" name="Freeform 85"/>
          <p:cNvSpPr>
            <a:spLocks/>
          </p:cNvSpPr>
          <p:nvPr>
            <p:custDataLst>
              <p:tags r:id="rId65"/>
            </p:custDataLst>
          </p:nvPr>
        </p:nvSpPr>
        <p:spPr bwMode="auto">
          <a:xfrm>
            <a:off x="9194800" y="3922614"/>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7" name="Freeform 86"/>
          <p:cNvSpPr>
            <a:spLocks/>
          </p:cNvSpPr>
          <p:nvPr>
            <p:custDataLst>
              <p:tags r:id="rId66"/>
            </p:custDataLst>
          </p:nvPr>
        </p:nvSpPr>
        <p:spPr bwMode="auto">
          <a:xfrm>
            <a:off x="9137651" y="3897214"/>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8" name="Freeform 87"/>
          <p:cNvSpPr>
            <a:spLocks/>
          </p:cNvSpPr>
          <p:nvPr>
            <p:custDataLst>
              <p:tags r:id="rId67"/>
            </p:custDataLst>
          </p:nvPr>
        </p:nvSpPr>
        <p:spPr bwMode="auto">
          <a:xfrm>
            <a:off x="9337675" y="4229001"/>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99" name="Freeform 88"/>
          <p:cNvSpPr>
            <a:spLocks/>
          </p:cNvSpPr>
          <p:nvPr>
            <p:custDataLst>
              <p:tags r:id="rId68"/>
            </p:custDataLst>
          </p:nvPr>
        </p:nvSpPr>
        <p:spPr bwMode="auto">
          <a:xfrm>
            <a:off x="9293226" y="4217889"/>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0" name="Line 89"/>
          <p:cNvSpPr>
            <a:spLocks noChangeShapeType="1"/>
          </p:cNvSpPr>
          <p:nvPr>
            <p:custDataLst>
              <p:tags r:id="rId69"/>
            </p:custDataLst>
          </p:nvPr>
        </p:nvSpPr>
        <p:spPr bwMode="auto">
          <a:xfrm>
            <a:off x="9326564" y="4203601"/>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01" name="Freeform 90"/>
          <p:cNvSpPr>
            <a:spLocks/>
          </p:cNvSpPr>
          <p:nvPr>
            <p:custDataLst>
              <p:tags r:id="rId70"/>
            </p:custDataLst>
          </p:nvPr>
        </p:nvSpPr>
        <p:spPr bwMode="auto">
          <a:xfrm>
            <a:off x="9347200" y="4209951"/>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2" name="Freeform 91"/>
          <p:cNvSpPr>
            <a:spLocks/>
          </p:cNvSpPr>
          <p:nvPr>
            <p:custDataLst>
              <p:tags r:id="rId71"/>
            </p:custDataLst>
          </p:nvPr>
        </p:nvSpPr>
        <p:spPr bwMode="auto">
          <a:xfrm>
            <a:off x="9301164" y="4203601"/>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3" name="Freeform 92"/>
          <p:cNvSpPr>
            <a:spLocks/>
          </p:cNvSpPr>
          <p:nvPr>
            <p:custDataLst>
              <p:tags r:id="rId72"/>
            </p:custDataLst>
          </p:nvPr>
        </p:nvSpPr>
        <p:spPr bwMode="auto">
          <a:xfrm>
            <a:off x="9294813" y="4184552"/>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4" name="Freeform 93"/>
          <p:cNvSpPr>
            <a:spLocks/>
          </p:cNvSpPr>
          <p:nvPr>
            <p:custDataLst>
              <p:tags r:id="rId73"/>
            </p:custDataLst>
          </p:nvPr>
        </p:nvSpPr>
        <p:spPr bwMode="auto">
          <a:xfrm>
            <a:off x="9375775" y="3911501"/>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105" name="Group 94"/>
          <p:cNvGrpSpPr>
            <a:grpSpLocks/>
          </p:cNvGrpSpPr>
          <p:nvPr>
            <p:custDataLst>
              <p:tags r:id="rId74"/>
            </p:custDataLst>
          </p:nvPr>
        </p:nvGrpSpPr>
        <p:grpSpPr bwMode="auto">
          <a:xfrm>
            <a:off x="9250363" y="3582889"/>
            <a:ext cx="163512" cy="114300"/>
            <a:chOff x="5379" y="2466"/>
            <a:chExt cx="122" cy="71"/>
          </a:xfrm>
        </p:grpSpPr>
        <p:sp>
          <p:nvSpPr>
            <p:cNvPr id="106"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7"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8"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09"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10"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11"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12"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13"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14"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sp>
        <p:nvSpPr>
          <p:cNvPr id="115" name="Freeform 104"/>
          <p:cNvSpPr>
            <a:spLocks/>
          </p:cNvSpPr>
          <p:nvPr>
            <p:custDataLst>
              <p:tags r:id="rId75"/>
            </p:custDataLst>
          </p:nvPr>
        </p:nvSpPr>
        <p:spPr bwMode="auto">
          <a:xfrm>
            <a:off x="7834313" y="3444776"/>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16" name="Freeform 105"/>
          <p:cNvSpPr>
            <a:spLocks/>
          </p:cNvSpPr>
          <p:nvPr>
            <p:custDataLst>
              <p:tags r:id="rId76"/>
            </p:custDataLst>
          </p:nvPr>
        </p:nvSpPr>
        <p:spPr bwMode="auto">
          <a:xfrm>
            <a:off x="4733926" y="5584726"/>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17" name="Freeform 106"/>
          <p:cNvSpPr>
            <a:spLocks/>
          </p:cNvSpPr>
          <p:nvPr>
            <p:custDataLst>
              <p:tags r:id="rId77"/>
            </p:custDataLst>
          </p:nvPr>
        </p:nvSpPr>
        <p:spPr bwMode="auto">
          <a:xfrm>
            <a:off x="7035801" y="5422802"/>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18" name="Freeform 107"/>
          <p:cNvSpPr>
            <a:spLocks/>
          </p:cNvSpPr>
          <p:nvPr>
            <p:custDataLst>
              <p:tags r:id="rId78"/>
            </p:custDataLst>
          </p:nvPr>
        </p:nvSpPr>
        <p:spPr bwMode="auto">
          <a:xfrm>
            <a:off x="9190039" y="2193826"/>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19" name="Freeform 108"/>
          <p:cNvSpPr>
            <a:spLocks/>
          </p:cNvSpPr>
          <p:nvPr>
            <p:custDataLst>
              <p:tags r:id="rId79"/>
            </p:custDataLst>
          </p:nvPr>
        </p:nvSpPr>
        <p:spPr bwMode="auto">
          <a:xfrm>
            <a:off x="9366251" y="2227164"/>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0" name="Freeform 109"/>
          <p:cNvSpPr>
            <a:spLocks/>
          </p:cNvSpPr>
          <p:nvPr>
            <p:custDataLst>
              <p:tags r:id="rId80"/>
            </p:custDataLst>
          </p:nvPr>
        </p:nvSpPr>
        <p:spPr bwMode="auto">
          <a:xfrm>
            <a:off x="8815388" y="2457351"/>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1" name="Freeform 110"/>
          <p:cNvSpPr>
            <a:spLocks/>
          </p:cNvSpPr>
          <p:nvPr>
            <p:custDataLst>
              <p:tags r:id="rId81"/>
            </p:custDataLst>
          </p:nvPr>
        </p:nvSpPr>
        <p:spPr bwMode="auto">
          <a:xfrm>
            <a:off x="8629650" y="3019326"/>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2" name="Freeform 111"/>
          <p:cNvSpPr>
            <a:spLocks/>
          </p:cNvSpPr>
          <p:nvPr>
            <p:custDataLst>
              <p:tags r:id="rId82"/>
            </p:custDataLst>
          </p:nvPr>
        </p:nvSpPr>
        <p:spPr bwMode="auto">
          <a:xfrm>
            <a:off x="8647114" y="2954239"/>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3" name="Freeform 112"/>
          <p:cNvSpPr>
            <a:spLocks/>
          </p:cNvSpPr>
          <p:nvPr>
            <p:custDataLst>
              <p:tags r:id="rId83"/>
            </p:custDataLst>
          </p:nvPr>
        </p:nvSpPr>
        <p:spPr bwMode="auto">
          <a:xfrm>
            <a:off x="8535989" y="2803427"/>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4" name="Freeform 113"/>
          <p:cNvSpPr>
            <a:spLocks/>
          </p:cNvSpPr>
          <p:nvPr>
            <p:custDataLst>
              <p:tags r:id="rId84"/>
            </p:custDataLst>
          </p:nvPr>
        </p:nvSpPr>
        <p:spPr bwMode="auto">
          <a:xfrm>
            <a:off x="5387976" y="1930301"/>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5" name="Freeform 114"/>
          <p:cNvSpPr>
            <a:spLocks/>
          </p:cNvSpPr>
          <p:nvPr>
            <p:custDataLst>
              <p:tags r:id="rId85"/>
            </p:custDataLst>
          </p:nvPr>
        </p:nvSpPr>
        <p:spPr bwMode="auto">
          <a:xfrm>
            <a:off x="5373689" y="1698526"/>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6" name="Freeform 115"/>
          <p:cNvSpPr>
            <a:spLocks/>
          </p:cNvSpPr>
          <p:nvPr>
            <p:custDataLst>
              <p:tags r:id="rId86"/>
            </p:custDataLst>
          </p:nvPr>
        </p:nvSpPr>
        <p:spPr bwMode="auto">
          <a:xfrm>
            <a:off x="6854825" y="3476527"/>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27" name="Freeform 116"/>
          <p:cNvSpPr>
            <a:spLocks/>
          </p:cNvSpPr>
          <p:nvPr>
            <p:custDataLst>
              <p:tags r:id="rId87"/>
            </p:custDataLst>
          </p:nvPr>
        </p:nvSpPr>
        <p:spPr bwMode="auto">
          <a:xfrm>
            <a:off x="6557963" y="3338415"/>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128" name="Group 117"/>
          <p:cNvGrpSpPr>
            <a:grpSpLocks/>
          </p:cNvGrpSpPr>
          <p:nvPr>
            <p:custDataLst>
              <p:tags r:id="rId88"/>
            </p:custDataLst>
          </p:nvPr>
        </p:nvGrpSpPr>
        <p:grpSpPr bwMode="auto">
          <a:xfrm>
            <a:off x="7329489" y="3525739"/>
            <a:ext cx="46037" cy="374650"/>
            <a:chOff x="3950" y="2430"/>
            <a:chExt cx="36" cy="234"/>
          </a:xfrm>
        </p:grpSpPr>
        <p:sp>
          <p:nvSpPr>
            <p:cNvPr id="129"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30"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31"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32"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latin typeface="+mn-lt"/>
              </a:endParaRPr>
            </a:p>
          </p:txBody>
        </p:sp>
        <p:sp>
          <p:nvSpPr>
            <p:cNvPr id="133"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34"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35"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36"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37"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38"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39"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40"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41"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42"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43"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44"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45"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46"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47"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a:latin typeface="+mn-lt"/>
              </a:endParaRPr>
            </a:p>
          </p:txBody>
        </p:sp>
        <p:sp>
          <p:nvSpPr>
            <p:cNvPr id="148"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49"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0"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1"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52"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3"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4"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55"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6"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7"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8"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59"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grpSp>
        <p:nvGrpSpPr>
          <p:cNvPr id="160" name="Group 149"/>
          <p:cNvGrpSpPr>
            <a:grpSpLocks/>
          </p:cNvGrpSpPr>
          <p:nvPr>
            <p:custDataLst>
              <p:tags r:id="rId89"/>
            </p:custDataLst>
          </p:nvPr>
        </p:nvGrpSpPr>
        <p:grpSpPr bwMode="auto">
          <a:xfrm>
            <a:off x="9394825" y="4025802"/>
            <a:ext cx="185738" cy="214313"/>
            <a:chOff x="5486" y="2743"/>
            <a:chExt cx="137" cy="132"/>
          </a:xfrm>
        </p:grpSpPr>
        <p:sp>
          <p:nvSpPr>
            <p:cNvPr id="161"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2"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3"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4"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5"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6"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7"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8"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69"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sp>
        <p:nvSpPr>
          <p:cNvPr id="170" name="Freeform 159"/>
          <p:cNvSpPr>
            <a:spLocks/>
          </p:cNvSpPr>
          <p:nvPr>
            <p:custDataLst>
              <p:tags r:id="rId90"/>
            </p:custDataLst>
          </p:nvPr>
        </p:nvSpPr>
        <p:spPr bwMode="auto">
          <a:xfrm>
            <a:off x="5740401" y="3763864"/>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71" name="Freeform 160"/>
          <p:cNvSpPr>
            <a:spLocks/>
          </p:cNvSpPr>
          <p:nvPr>
            <p:custDataLst>
              <p:tags r:id="rId91"/>
            </p:custDataLst>
          </p:nvPr>
        </p:nvSpPr>
        <p:spPr bwMode="auto">
          <a:xfrm>
            <a:off x="5664200" y="3903564"/>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72" name="Freeform 161"/>
          <p:cNvSpPr>
            <a:spLocks/>
          </p:cNvSpPr>
          <p:nvPr>
            <p:custDataLst>
              <p:tags r:id="rId92"/>
            </p:custDataLst>
          </p:nvPr>
        </p:nvSpPr>
        <p:spPr bwMode="auto">
          <a:xfrm>
            <a:off x="7462838" y="2230340"/>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73" name="Freeform 162"/>
          <p:cNvSpPr>
            <a:spLocks/>
          </p:cNvSpPr>
          <p:nvPr>
            <p:custDataLst>
              <p:tags r:id="rId93"/>
            </p:custDataLst>
          </p:nvPr>
        </p:nvSpPr>
        <p:spPr bwMode="auto">
          <a:xfrm>
            <a:off x="3789363" y="4197252"/>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74" name="Freeform 163"/>
          <p:cNvSpPr>
            <a:spLocks/>
          </p:cNvSpPr>
          <p:nvPr>
            <p:custDataLst>
              <p:tags r:id="rId94"/>
            </p:custDataLst>
          </p:nvPr>
        </p:nvSpPr>
        <p:spPr bwMode="auto">
          <a:xfrm>
            <a:off x="4003676" y="3627339"/>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175" name="Group 164"/>
          <p:cNvGrpSpPr>
            <a:grpSpLocks/>
          </p:cNvGrpSpPr>
          <p:nvPr>
            <p:custDataLst>
              <p:tags r:id="rId95"/>
            </p:custDataLst>
          </p:nvPr>
        </p:nvGrpSpPr>
        <p:grpSpPr bwMode="auto">
          <a:xfrm>
            <a:off x="3717925" y="3462240"/>
            <a:ext cx="323850" cy="401637"/>
            <a:chOff x="1486" y="2412"/>
            <a:chExt cx="244" cy="256"/>
          </a:xfrm>
        </p:grpSpPr>
        <p:sp>
          <p:nvSpPr>
            <p:cNvPr id="176"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77"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78"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179"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sp>
        <p:nvSpPr>
          <p:cNvPr id="180" name="Freeform 169"/>
          <p:cNvSpPr>
            <a:spLocks/>
          </p:cNvSpPr>
          <p:nvPr>
            <p:custDataLst>
              <p:tags r:id="rId96"/>
            </p:custDataLst>
          </p:nvPr>
        </p:nvSpPr>
        <p:spPr bwMode="auto">
          <a:xfrm>
            <a:off x="8739188" y="5002114"/>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81" name="Freeform 170"/>
          <p:cNvSpPr>
            <a:spLocks/>
          </p:cNvSpPr>
          <p:nvPr>
            <p:custDataLst>
              <p:tags r:id="rId97"/>
            </p:custDataLst>
          </p:nvPr>
        </p:nvSpPr>
        <p:spPr bwMode="auto">
          <a:xfrm>
            <a:off x="8855075" y="5135464"/>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82" name="Line 171"/>
          <p:cNvSpPr>
            <a:spLocks noChangeShapeType="1"/>
          </p:cNvSpPr>
          <p:nvPr>
            <p:custDataLst>
              <p:tags r:id="rId98"/>
            </p:custDataLst>
          </p:nvPr>
        </p:nvSpPr>
        <p:spPr bwMode="auto">
          <a:xfrm flipV="1">
            <a:off x="8945564" y="5133876"/>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83" name="Freeform 172"/>
          <p:cNvSpPr>
            <a:spLocks/>
          </p:cNvSpPr>
          <p:nvPr>
            <p:custDataLst>
              <p:tags r:id="rId99"/>
            </p:custDataLst>
          </p:nvPr>
        </p:nvSpPr>
        <p:spPr bwMode="auto">
          <a:xfrm>
            <a:off x="8945564" y="5133877"/>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84" name="Freeform 173"/>
          <p:cNvSpPr>
            <a:spLocks/>
          </p:cNvSpPr>
          <p:nvPr>
            <p:custDataLst>
              <p:tags r:id="rId100"/>
            </p:custDataLst>
          </p:nvPr>
        </p:nvSpPr>
        <p:spPr bwMode="auto">
          <a:xfrm>
            <a:off x="9244014" y="4603652"/>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85" name="Freeform 174"/>
          <p:cNvSpPr>
            <a:spLocks/>
          </p:cNvSpPr>
          <p:nvPr>
            <p:custDataLst>
              <p:tags r:id="rId101"/>
            </p:custDataLst>
          </p:nvPr>
        </p:nvSpPr>
        <p:spPr bwMode="auto">
          <a:xfrm>
            <a:off x="9250364" y="4530626"/>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86" name="Freeform 175"/>
          <p:cNvSpPr>
            <a:spLocks/>
          </p:cNvSpPr>
          <p:nvPr>
            <p:custDataLst>
              <p:tags r:id="rId102"/>
            </p:custDataLst>
          </p:nvPr>
        </p:nvSpPr>
        <p:spPr bwMode="auto">
          <a:xfrm>
            <a:off x="9226551" y="4506814"/>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87" name="Freeform 176"/>
          <p:cNvSpPr>
            <a:spLocks/>
          </p:cNvSpPr>
          <p:nvPr>
            <p:custDataLst>
              <p:tags r:id="rId103"/>
            </p:custDataLst>
          </p:nvPr>
        </p:nvSpPr>
        <p:spPr bwMode="auto">
          <a:xfrm>
            <a:off x="9145588" y="4384577"/>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88" name="Line 177"/>
          <p:cNvSpPr>
            <a:spLocks noChangeShapeType="1"/>
          </p:cNvSpPr>
          <p:nvPr>
            <p:custDataLst>
              <p:tags r:id="rId104"/>
            </p:custDataLst>
          </p:nvPr>
        </p:nvSpPr>
        <p:spPr bwMode="auto">
          <a:xfrm flipH="1" flipV="1">
            <a:off x="9139238" y="4351240"/>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89" name="Freeform 178"/>
          <p:cNvSpPr>
            <a:spLocks/>
          </p:cNvSpPr>
          <p:nvPr>
            <p:custDataLst>
              <p:tags r:id="rId105"/>
            </p:custDataLst>
          </p:nvPr>
        </p:nvSpPr>
        <p:spPr bwMode="auto">
          <a:xfrm>
            <a:off x="9139238" y="4335365"/>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0" name="Line 179"/>
          <p:cNvSpPr>
            <a:spLocks noChangeShapeType="1"/>
          </p:cNvSpPr>
          <p:nvPr>
            <p:custDataLst>
              <p:tags r:id="rId106"/>
            </p:custDataLst>
          </p:nvPr>
        </p:nvSpPr>
        <p:spPr bwMode="auto">
          <a:xfrm flipV="1">
            <a:off x="9145588" y="4322664"/>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91" name="Freeform 180"/>
          <p:cNvSpPr>
            <a:spLocks/>
          </p:cNvSpPr>
          <p:nvPr>
            <p:custDataLst>
              <p:tags r:id="rId107"/>
            </p:custDataLst>
          </p:nvPr>
        </p:nvSpPr>
        <p:spPr bwMode="auto">
          <a:xfrm>
            <a:off x="9099550" y="4255990"/>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2" name="Freeform 181"/>
          <p:cNvSpPr>
            <a:spLocks/>
          </p:cNvSpPr>
          <p:nvPr>
            <p:custDataLst>
              <p:tags r:id="rId108"/>
            </p:custDataLst>
          </p:nvPr>
        </p:nvSpPr>
        <p:spPr bwMode="auto">
          <a:xfrm>
            <a:off x="9113839" y="4198839"/>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3" name="Freeform 182"/>
          <p:cNvSpPr>
            <a:spLocks/>
          </p:cNvSpPr>
          <p:nvPr>
            <p:custDataLst>
              <p:tags r:id="rId109"/>
            </p:custDataLst>
          </p:nvPr>
        </p:nvSpPr>
        <p:spPr bwMode="auto">
          <a:xfrm>
            <a:off x="9120189" y="4192489"/>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4" name="Freeform 183"/>
          <p:cNvSpPr>
            <a:spLocks/>
          </p:cNvSpPr>
          <p:nvPr>
            <p:custDataLst>
              <p:tags r:id="rId110"/>
            </p:custDataLst>
          </p:nvPr>
        </p:nvSpPr>
        <p:spPr bwMode="auto">
          <a:xfrm>
            <a:off x="9136064" y="4173440"/>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5" name="Line 184"/>
          <p:cNvSpPr>
            <a:spLocks noChangeShapeType="1"/>
          </p:cNvSpPr>
          <p:nvPr>
            <p:custDataLst>
              <p:tags r:id="rId111"/>
            </p:custDataLst>
          </p:nvPr>
        </p:nvSpPr>
        <p:spPr bwMode="auto">
          <a:xfrm flipV="1">
            <a:off x="9136064" y="4192490"/>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196" name="Freeform 185"/>
          <p:cNvSpPr>
            <a:spLocks/>
          </p:cNvSpPr>
          <p:nvPr>
            <p:custDataLst>
              <p:tags r:id="rId112"/>
            </p:custDataLst>
          </p:nvPr>
        </p:nvSpPr>
        <p:spPr bwMode="auto">
          <a:xfrm>
            <a:off x="9120189" y="4176615"/>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7" name="Freeform 186"/>
          <p:cNvSpPr>
            <a:spLocks/>
          </p:cNvSpPr>
          <p:nvPr>
            <p:custDataLst>
              <p:tags r:id="rId113"/>
            </p:custDataLst>
          </p:nvPr>
        </p:nvSpPr>
        <p:spPr bwMode="auto">
          <a:xfrm>
            <a:off x="8840789" y="5165627"/>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8" name="Freeform 187"/>
          <p:cNvSpPr>
            <a:spLocks/>
          </p:cNvSpPr>
          <p:nvPr>
            <p:custDataLst>
              <p:tags r:id="rId114"/>
            </p:custDataLst>
          </p:nvPr>
        </p:nvSpPr>
        <p:spPr bwMode="auto">
          <a:xfrm>
            <a:off x="8978901" y="4384577"/>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199" name="Freeform 188"/>
          <p:cNvSpPr>
            <a:spLocks/>
          </p:cNvSpPr>
          <p:nvPr>
            <p:custDataLst>
              <p:tags r:id="rId115"/>
            </p:custDataLst>
          </p:nvPr>
        </p:nvSpPr>
        <p:spPr bwMode="auto">
          <a:xfrm>
            <a:off x="8912226" y="4306790"/>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00" name="Freeform 189"/>
          <p:cNvSpPr>
            <a:spLocks/>
          </p:cNvSpPr>
          <p:nvPr>
            <p:custDataLst>
              <p:tags r:id="rId116"/>
            </p:custDataLst>
          </p:nvPr>
        </p:nvSpPr>
        <p:spPr bwMode="auto">
          <a:xfrm>
            <a:off x="8928101" y="4219477"/>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01" name="Freeform 190"/>
          <p:cNvSpPr>
            <a:spLocks/>
          </p:cNvSpPr>
          <p:nvPr>
            <p:custDataLst>
              <p:tags r:id="rId117"/>
            </p:custDataLst>
          </p:nvPr>
        </p:nvSpPr>
        <p:spPr bwMode="auto">
          <a:xfrm>
            <a:off x="8767763" y="4222652"/>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02" name="Freeform 191"/>
          <p:cNvSpPr>
            <a:spLocks/>
          </p:cNvSpPr>
          <p:nvPr>
            <p:custDataLst>
              <p:tags r:id="rId118"/>
            </p:custDataLst>
          </p:nvPr>
        </p:nvSpPr>
        <p:spPr bwMode="auto">
          <a:xfrm>
            <a:off x="9012239" y="4686201"/>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03" name="Freeform 192"/>
          <p:cNvSpPr>
            <a:spLocks/>
          </p:cNvSpPr>
          <p:nvPr>
            <p:custDataLst>
              <p:tags r:id="rId119"/>
            </p:custDataLst>
          </p:nvPr>
        </p:nvSpPr>
        <p:spPr bwMode="auto">
          <a:xfrm>
            <a:off x="8248651" y="4192489"/>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04" name="Freeform 193"/>
          <p:cNvSpPr>
            <a:spLocks/>
          </p:cNvSpPr>
          <p:nvPr>
            <p:custDataLst>
              <p:tags r:id="rId120"/>
            </p:custDataLst>
          </p:nvPr>
        </p:nvSpPr>
        <p:spPr bwMode="auto">
          <a:xfrm>
            <a:off x="2735264" y="2858990"/>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05" name="Freeform 194"/>
          <p:cNvSpPr>
            <a:spLocks/>
          </p:cNvSpPr>
          <p:nvPr>
            <p:custDataLst>
              <p:tags r:id="rId121"/>
            </p:custDataLst>
          </p:nvPr>
        </p:nvSpPr>
        <p:spPr bwMode="auto">
          <a:xfrm>
            <a:off x="4010025" y="4498877"/>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06" name="Freeform 195"/>
          <p:cNvSpPr>
            <a:spLocks/>
          </p:cNvSpPr>
          <p:nvPr>
            <p:custDataLst>
              <p:tags r:id="rId122"/>
            </p:custDataLst>
          </p:nvPr>
        </p:nvSpPr>
        <p:spPr bwMode="auto">
          <a:xfrm>
            <a:off x="4179889" y="3703540"/>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07" name="Freeform 196"/>
          <p:cNvSpPr>
            <a:spLocks/>
          </p:cNvSpPr>
          <p:nvPr>
            <p:custDataLst>
              <p:tags r:id="rId123"/>
            </p:custDataLst>
          </p:nvPr>
        </p:nvSpPr>
        <p:spPr bwMode="auto">
          <a:xfrm>
            <a:off x="3694113" y="3262215"/>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08" name="Freeform 197"/>
          <p:cNvSpPr>
            <a:spLocks/>
          </p:cNvSpPr>
          <p:nvPr>
            <p:custDataLst>
              <p:tags r:id="rId124"/>
            </p:custDataLst>
          </p:nvPr>
        </p:nvSpPr>
        <p:spPr bwMode="auto">
          <a:xfrm>
            <a:off x="4060826" y="5616476"/>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09" name="Freeform 198"/>
          <p:cNvSpPr>
            <a:spLocks/>
          </p:cNvSpPr>
          <p:nvPr>
            <p:custDataLst>
              <p:tags r:id="rId125"/>
            </p:custDataLst>
          </p:nvPr>
        </p:nvSpPr>
        <p:spPr bwMode="auto">
          <a:xfrm>
            <a:off x="4025901" y="5595840"/>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0" name="Freeform 199"/>
          <p:cNvSpPr>
            <a:spLocks/>
          </p:cNvSpPr>
          <p:nvPr>
            <p:custDataLst>
              <p:tags r:id="rId126"/>
            </p:custDataLst>
          </p:nvPr>
        </p:nvSpPr>
        <p:spPr bwMode="auto">
          <a:xfrm>
            <a:off x="4025901" y="5575202"/>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1" name="Freeform 200"/>
          <p:cNvSpPr>
            <a:spLocks/>
          </p:cNvSpPr>
          <p:nvPr>
            <p:custDataLst>
              <p:tags r:id="rId127"/>
            </p:custDataLst>
          </p:nvPr>
        </p:nvSpPr>
        <p:spPr bwMode="auto">
          <a:xfrm>
            <a:off x="3995738" y="5568852"/>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2" name="Freeform 201"/>
          <p:cNvSpPr>
            <a:spLocks/>
          </p:cNvSpPr>
          <p:nvPr>
            <p:custDataLst>
              <p:tags r:id="rId128"/>
            </p:custDataLst>
          </p:nvPr>
        </p:nvSpPr>
        <p:spPr bwMode="auto">
          <a:xfrm>
            <a:off x="3970339" y="5559326"/>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3" name="Freeform 202"/>
          <p:cNvSpPr>
            <a:spLocks/>
          </p:cNvSpPr>
          <p:nvPr>
            <p:custDataLst>
              <p:tags r:id="rId129"/>
            </p:custDataLst>
          </p:nvPr>
        </p:nvSpPr>
        <p:spPr bwMode="auto">
          <a:xfrm>
            <a:off x="3946525" y="5546626"/>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4" name="Freeform 203"/>
          <p:cNvSpPr>
            <a:spLocks/>
          </p:cNvSpPr>
          <p:nvPr>
            <p:custDataLst>
              <p:tags r:id="rId130"/>
            </p:custDataLst>
          </p:nvPr>
        </p:nvSpPr>
        <p:spPr bwMode="auto">
          <a:xfrm>
            <a:off x="3940176" y="5527576"/>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5" name="Freeform 204"/>
          <p:cNvSpPr>
            <a:spLocks/>
          </p:cNvSpPr>
          <p:nvPr>
            <p:custDataLst>
              <p:tags r:id="rId131"/>
            </p:custDataLst>
          </p:nvPr>
        </p:nvSpPr>
        <p:spPr bwMode="auto">
          <a:xfrm>
            <a:off x="3840163" y="5218015"/>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6" name="Freeform 205"/>
          <p:cNvSpPr>
            <a:spLocks/>
          </p:cNvSpPr>
          <p:nvPr>
            <p:custDataLst>
              <p:tags r:id="rId132"/>
            </p:custDataLst>
          </p:nvPr>
        </p:nvSpPr>
        <p:spPr bwMode="auto">
          <a:xfrm>
            <a:off x="3870326" y="5313265"/>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7" name="Freeform 206"/>
          <p:cNvSpPr>
            <a:spLocks/>
          </p:cNvSpPr>
          <p:nvPr>
            <p:custDataLst>
              <p:tags r:id="rId133"/>
            </p:custDataLst>
          </p:nvPr>
        </p:nvSpPr>
        <p:spPr bwMode="auto">
          <a:xfrm>
            <a:off x="3875089" y="5335490"/>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8" name="Freeform 207"/>
          <p:cNvSpPr>
            <a:spLocks/>
          </p:cNvSpPr>
          <p:nvPr>
            <p:custDataLst>
              <p:tags r:id="rId134"/>
            </p:custDataLst>
          </p:nvPr>
        </p:nvSpPr>
        <p:spPr bwMode="auto">
          <a:xfrm>
            <a:off x="3889376" y="5397402"/>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19" name="Freeform 208"/>
          <p:cNvSpPr>
            <a:spLocks/>
          </p:cNvSpPr>
          <p:nvPr>
            <p:custDataLst>
              <p:tags r:id="rId135"/>
            </p:custDataLst>
          </p:nvPr>
        </p:nvSpPr>
        <p:spPr bwMode="auto">
          <a:xfrm>
            <a:off x="3876675" y="5410101"/>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0" name="Freeform 209"/>
          <p:cNvSpPr>
            <a:spLocks/>
          </p:cNvSpPr>
          <p:nvPr>
            <p:custDataLst>
              <p:tags r:id="rId136"/>
            </p:custDataLst>
          </p:nvPr>
        </p:nvSpPr>
        <p:spPr bwMode="auto">
          <a:xfrm>
            <a:off x="3906838" y="5443440"/>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1" name="Freeform 210"/>
          <p:cNvSpPr>
            <a:spLocks/>
          </p:cNvSpPr>
          <p:nvPr>
            <p:custDataLst>
              <p:tags r:id="rId137"/>
            </p:custDataLst>
          </p:nvPr>
        </p:nvSpPr>
        <p:spPr bwMode="auto">
          <a:xfrm>
            <a:off x="3903664" y="5476777"/>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2" name="Freeform 211"/>
          <p:cNvSpPr>
            <a:spLocks/>
          </p:cNvSpPr>
          <p:nvPr>
            <p:custDataLst>
              <p:tags r:id="rId138"/>
            </p:custDataLst>
          </p:nvPr>
        </p:nvSpPr>
        <p:spPr bwMode="auto">
          <a:xfrm>
            <a:off x="3927476" y="5491064"/>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3" name="Freeform 212"/>
          <p:cNvSpPr>
            <a:spLocks/>
          </p:cNvSpPr>
          <p:nvPr>
            <p:custDataLst>
              <p:tags r:id="rId139"/>
            </p:custDataLst>
          </p:nvPr>
        </p:nvSpPr>
        <p:spPr bwMode="auto">
          <a:xfrm>
            <a:off x="3929063" y="5519639"/>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4" name="Freeform 213"/>
          <p:cNvSpPr>
            <a:spLocks/>
          </p:cNvSpPr>
          <p:nvPr>
            <p:custDataLst>
              <p:tags r:id="rId140"/>
            </p:custDataLst>
          </p:nvPr>
        </p:nvSpPr>
        <p:spPr bwMode="auto">
          <a:xfrm>
            <a:off x="4003676" y="5589489"/>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5" name="Freeform 214"/>
          <p:cNvSpPr>
            <a:spLocks/>
          </p:cNvSpPr>
          <p:nvPr>
            <p:custDataLst>
              <p:tags r:id="rId141"/>
            </p:custDataLst>
          </p:nvPr>
        </p:nvSpPr>
        <p:spPr bwMode="auto">
          <a:xfrm>
            <a:off x="4041776" y="5530752"/>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6" name="Freeform 215"/>
          <p:cNvSpPr>
            <a:spLocks/>
          </p:cNvSpPr>
          <p:nvPr>
            <p:custDataLst>
              <p:tags r:id="rId142"/>
            </p:custDataLst>
          </p:nvPr>
        </p:nvSpPr>
        <p:spPr bwMode="auto">
          <a:xfrm>
            <a:off x="3594100" y="3297140"/>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7" name="Freeform 216"/>
          <p:cNvSpPr>
            <a:spLocks/>
          </p:cNvSpPr>
          <p:nvPr>
            <p:custDataLst>
              <p:tags r:id="rId143"/>
            </p:custDataLst>
          </p:nvPr>
        </p:nvSpPr>
        <p:spPr bwMode="auto">
          <a:xfrm>
            <a:off x="3451226" y="3159026"/>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8" name="Freeform 217"/>
          <p:cNvSpPr>
            <a:spLocks/>
          </p:cNvSpPr>
          <p:nvPr>
            <p:custDataLst>
              <p:tags r:id="rId144"/>
            </p:custDataLst>
          </p:nvPr>
        </p:nvSpPr>
        <p:spPr bwMode="auto">
          <a:xfrm>
            <a:off x="3756025" y="3262214"/>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29" name="Freeform 218"/>
          <p:cNvSpPr>
            <a:spLocks/>
          </p:cNvSpPr>
          <p:nvPr>
            <p:custDataLst>
              <p:tags r:id="rId145"/>
            </p:custDataLst>
          </p:nvPr>
        </p:nvSpPr>
        <p:spPr bwMode="auto">
          <a:xfrm>
            <a:off x="3324225" y="3322540"/>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0" name="Freeform 219"/>
          <p:cNvSpPr>
            <a:spLocks/>
          </p:cNvSpPr>
          <p:nvPr>
            <p:custDataLst>
              <p:tags r:id="rId146"/>
            </p:custDataLst>
          </p:nvPr>
        </p:nvSpPr>
        <p:spPr bwMode="auto">
          <a:xfrm>
            <a:off x="3244851" y="3322539"/>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1" name="Freeform 220"/>
          <p:cNvSpPr>
            <a:spLocks/>
          </p:cNvSpPr>
          <p:nvPr>
            <p:custDataLst>
              <p:tags r:id="rId147"/>
            </p:custDataLst>
          </p:nvPr>
        </p:nvSpPr>
        <p:spPr bwMode="auto">
          <a:xfrm>
            <a:off x="3292475" y="3433664"/>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2" name="Freeform 221"/>
          <p:cNvSpPr>
            <a:spLocks/>
          </p:cNvSpPr>
          <p:nvPr>
            <p:custDataLst>
              <p:tags r:id="rId148"/>
            </p:custDataLst>
          </p:nvPr>
        </p:nvSpPr>
        <p:spPr bwMode="auto">
          <a:xfrm>
            <a:off x="3324226" y="3395564"/>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3" name="Freeform 222"/>
          <p:cNvSpPr>
            <a:spLocks/>
          </p:cNvSpPr>
          <p:nvPr>
            <p:custDataLst>
              <p:tags r:id="rId149"/>
            </p:custDataLst>
          </p:nvPr>
        </p:nvSpPr>
        <p:spPr bwMode="auto">
          <a:xfrm>
            <a:off x="3341688" y="3425726"/>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4" name="Freeform 223"/>
          <p:cNvSpPr>
            <a:spLocks/>
          </p:cNvSpPr>
          <p:nvPr>
            <p:custDataLst>
              <p:tags r:id="rId150"/>
            </p:custDataLst>
          </p:nvPr>
        </p:nvSpPr>
        <p:spPr bwMode="auto">
          <a:xfrm>
            <a:off x="3392489" y="3538439"/>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5" name="Freeform 224"/>
          <p:cNvSpPr>
            <a:spLocks/>
          </p:cNvSpPr>
          <p:nvPr>
            <p:custDataLst>
              <p:tags r:id="rId151"/>
            </p:custDataLst>
          </p:nvPr>
        </p:nvSpPr>
        <p:spPr bwMode="auto">
          <a:xfrm>
            <a:off x="3473451" y="3592415"/>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6" name="Freeform 225"/>
          <p:cNvSpPr>
            <a:spLocks/>
          </p:cNvSpPr>
          <p:nvPr>
            <p:custDataLst>
              <p:tags r:id="rId152"/>
            </p:custDataLst>
          </p:nvPr>
        </p:nvSpPr>
        <p:spPr bwMode="auto">
          <a:xfrm>
            <a:off x="4154488" y="4846540"/>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7" name="Freeform 226"/>
          <p:cNvSpPr>
            <a:spLocks/>
          </p:cNvSpPr>
          <p:nvPr>
            <p:custDataLst>
              <p:tags r:id="rId153"/>
            </p:custDataLst>
          </p:nvPr>
        </p:nvSpPr>
        <p:spPr bwMode="auto">
          <a:xfrm>
            <a:off x="5700714" y="1463577"/>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8" name="Freeform 227"/>
          <p:cNvSpPr>
            <a:spLocks/>
          </p:cNvSpPr>
          <p:nvPr>
            <p:custDataLst>
              <p:tags r:id="rId154"/>
            </p:custDataLst>
          </p:nvPr>
        </p:nvSpPr>
        <p:spPr bwMode="auto">
          <a:xfrm>
            <a:off x="5627688" y="1693764"/>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39" name="Freeform 228"/>
          <p:cNvSpPr>
            <a:spLocks/>
          </p:cNvSpPr>
          <p:nvPr>
            <p:custDataLst>
              <p:tags r:id="rId155"/>
            </p:custDataLst>
          </p:nvPr>
        </p:nvSpPr>
        <p:spPr bwMode="auto">
          <a:xfrm>
            <a:off x="5967413" y="2535140"/>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40" name="Freeform 229"/>
          <p:cNvSpPr>
            <a:spLocks/>
          </p:cNvSpPr>
          <p:nvPr>
            <p:custDataLst>
              <p:tags r:id="rId156"/>
            </p:custDataLst>
          </p:nvPr>
        </p:nvSpPr>
        <p:spPr bwMode="auto">
          <a:xfrm>
            <a:off x="5675314" y="2374801"/>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41" name="Freeform 230"/>
          <p:cNvSpPr>
            <a:spLocks/>
          </p:cNvSpPr>
          <p:nvPr>
            <p:custDataLst>
              <p:tags r:id="rId157"/>
            </p:custDataLst>
          </p:nvPr>
        </p:nvSpPr>
        <p:spPr bwMode="auto">
          <a:xfrm>
            <a:off x="5613400" y="2193827"/>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42" name="Freeform 231"/>
          <p:cNvSpPr>
            <a:spLocks/>
          </p:cNvSpPr>
          <p:nvPr>
            <p:custDataLst>
              <p:tags r:id="rId158"/>
            </p:custDataLst>
          </p:nvPr>
        </p:nvSpPr>
        <p:spPr bwMode="auto">
          <a:xfrm>
            <a:off x="5594350" y="2257326"/>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43" name="Freeform 232"/>
          <p:cNvSpPr>
            <a:spLocks/>
          </p:cNvSpPr>
          <p:nvPr>
            <p:custDataLst>
              <p:tags r:id="rId159"/>
            </p:custDataLst>
          </p:nvPr>
        </p:nvSpPr>
        <p:spPr bwMode="auto">
          <a:xfrm>
            <a:off x="6354764" y="2811364"/>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44" name="Freeform 233"/>
          <p:cNvSpPr>
            <a:spLocks/>
          </p:cNvSpPr>
          <p:nvPr>
            <p:custDataLst>
              <p:tags r:id="rId160"/>
            </p:custDataLst>
          </p:nvPr>
        </p:nvSpPr>
        <p:spPr bwMode="auto">
          <a:xfrm>
            <a:off x="6303963" y="2863752"/>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45" name="Freeform 234"/>
          <p:cNvSpPr>
            <a:spLocks/>
          </p:cNvSpPr>
          <p:nvPr>
            <p:custDataLst>
              <p:tags r:id="rId161"/>
            </p:custDataLst>
          </p:nvPr>
        </p:nvSpPr>
        <p:spPr bwMode="auto">
          <a:xfrm>
            <a:off x="5305425" y="2117627"/>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46" name="Freeform 235"/>
          <p:cNvSpPr>
            <a:spLocks/>
          </p:cNvSpPr>
          <p:nvPr>
            <p:custDataLst>
              <p:tags r:id="rId162"/>
            </p:custDataLst>
          </p:nvPr>
        </p:nvSpPr>
        <p:spPr bwMode="auto">
          <a:xfrm>
            <a:off x="5118100" y="3028852"/>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47" name="Freeform 236"/>
          <p:cNvSpPr>
            <a:spLocks/>
          </p:cNvSpPr>
          <p:nvPr>
            <p:custDataLst>
              <p:tags r:id="rId163"/>
            </p:custDataLst>
          </p:nvPr>
        </p:nvSpPr>
        <p:spPr bwMode="auto">
          <a:xfrm>
            <a:off x="5233989" y="3089177"/>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48" name="Freeform 237"/>
          <p:cNvSpPr>
            <a:spLocks/>
          </p:cNvSpPr>
          <p:nvPr>
            <p:custDataLst>
              <p:tags r:id="rId164"/>
            </p:custDataLst>
          </p:nvPr>
        </p:nvSpPr>
        <p:spPr bwMode="auto">
          <a:xfrm>
            <a:off x="5332413" y="2695476"/>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49" name="Freeform 238"/>
          <p:cNvSpPr>
            <a:spLocks/>
          </p:cNvSpPr>
          <p:nvPr>
            <p:custDataLst>
              <p:tags r:id="rId165"/>
            </p:custDataLst>
          </p:nvPr>
        </p:nvSpPr>
        <p:spPr bwMode="auto">
          <a:xfrm>
            <a:off x="5768976" y="2830414"/>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50" name="Freeform 239"/>
          <p:cNvSpPr>
            <a:spLocks/>
          </p:cNvSpPr>
          <p:nvPr>
            <p:custDataLst>
              <p:tags r:id="rId166"/>
            </p:custDataLst>
          </p:nvPr>
        </p:nvSpPr>
        <p:spPr bwMode="auto">
          <a:xfrm>
            <a:off x="5721351" y="2695476"/>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51" name="Freeform 240"/>
          <p:cNvSpPr>
            <a:spLocks/>
          </p:cNvSpPr>
          <p:nvPr>
            <p:custDataLst>
              <p:tags r:id="rId167"/>
            </p:custDataLst>
          </p:nvPr>
        </p:nvSpPr>
        <p:spPr bwMode="auto">
          <a:xfrm>
            <a:off x="5103814" y="3006626"/>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52" name="Freeform 241"/>
          <p:cNvSpPr>
            <a:spLocks/>
          </p:cNvSpPr>
          <p:nvPr>
            <p:custDataLst>
              <p:tags r:id="rId168"/>
            </p:custDataLst>
          </p:nvPr>
        </p:nvSpPr>
        <p:spPr bwMode="auto">
          <a:xfrm>
            <a:off x="5072063" y="1814414"/>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53" name="Freeform 242"/>
          <p:cNvSpPr>
            <a:spLocks/>
          </p:cNvSpPr>
          <p:nvPr>
            <p:custDataLst>
              <p:tags r:id="rId169"/>
            </p:custDataLst>
          </p:nvPr>
        </p:nvSpPr>
        <p:spPr bwMode="auto">
          <a:xfrm>
            <a:off x="5864225" y="2077939"/>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54" name="Freeform 243"/>
          <p:cNvSpPr>
            <a:spLocks/>
          </p:cNvSpPr>
          <p:nvPr>
            <p:custDataLst>
              <p:tags r:id="rId170"/>
            </p:custDataLst>
          </p:nvPr>
        </p:nvSpPr>
        <p:spPr bwMode="auto">
          <a:xfrm>
            <a:off x="5751513" y="1741390"/>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55" name="Freeform 244"/>
          <p:cNvSpPr>
            <a:spLocks/>
          </p:cNvSpPr>
          <p:nvPr>
            <p:custDataLst>
              <p:tags r:id="rId171"/>
            </p:custDataLst>
          </p:nvPr>
        </p:nvSpPr>
        <p:spPr bwMode="auto">
          <a:xfrm>
            <a:off x="5889625" y="2055714"/>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56" name="Freeform 245"/>
          <p:cNvSpPr>
            <a:spLocks/>
          </p:cNvSpPr>
          <p:nvPr>
            <p:custDataLst>
              <p:tags r:id="rId172"/>
            </p:custDataLst>
          </p:nvPr>
        </p:nvSpPr>
        <p:spPr bwMode="auto">
          <a:xfrm>
            <a:off x="5334001" y="2217639"/>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57" name="Freeform 246"/>
          <p:cNvSpPr>
            <a:spLocks/>
          </p:cNvSpPr>
          <p:nvPr>
            <p:custDataLst>
              <p:tags r:id="rId173"/>
            </p:custDataLst>
          </p:nvPr>
        </p:nvSpPr>
        <p:spPr bwMode="auto">
          <a:xfrm>
            <a:off x="6286500" y="2746276"/>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58" name="Freeform 247"/>
          <p:cNvSpPr>
            <a:spLocks/>
          </p:cNvSpPr>
          <p:nvPr>
            <p:custDataLst>
              <p:tags r:id="rId174"/>
            </p:custDataLst>
          </p:nvPr>
        </p:nvSpPr>
        <p:spPr bwMode="auto">
          <a:xfrm>
            <a:off x="5894389" y="3538440"/>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59" name="Freeform 248"/>
          <p:cNvSpPr>
            <a:spLocks/>
          </p:cNvSpPr>
          <p:nvPr>
            <p:custDataLst>
              <p:tags r:id="rId175"/>
            </p:custDataLst>
          </p:nvPr>
        </p:nvSpPr>
        <p:spPr bwMode="auto">
          <a:xfrm>
            <a:off x="5830888" y="3706714"/>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0" name="Freeform 249"/>
          <p:cNvSpPr>
            <a:spLocks/>
          </p:cNvSpPr>
          <p:nvPr>
            <p:custDataLst>
              <p:tags r:id="rId176"/>
            </p:custDataLst>
          </p:nvPr>
        </p:nvSpPr>
        <p:spPr bwMode="auto">
          <a:xfrm>
            <a:off x="5767388" y="3806727"/>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1" name="Freeform 250"/>
          <p:cNvSpPr>
            <a:spLocks/>
          </p:cNvSpPr>
          <p:nvPr>
            <p:custDataLst>
              <p:tags r:id="rId177"/>
            </p:custDataLst>
          </p:nvPr>
        </p:nvSpPr>
        <p:spPr bwMode="auto">
          <a:xfrm>
            <a:off x="5749925" y="3806727"/>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2" name="Freeform 251"/>
          <p:cNvSpPr>
            <a:spLocks/>
          </p:cNvSpPr>
          <p:nvPr>
            <p:custDataLst>
              <p:tags r:id="rId178"/>
            </p:custDataLst>
          </p:nvPr>
        </p:nvSpPr>
        <p:spPr bwMode="auto">
          <a:xfrm>
            <a:off x="6283325" y="4211539"/>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3" name="Freeform 252"/>
          <p:cNvSpPr>
            <a:spLocks/>
          </p:cNvSpPr>
          <p:nvPr>
            <p:custDataLst>
              <p:tags r:id="rId179"/>
            </p:custDataLst>
          </p:nvPr>
        </p:nvSpPr>
        <p:spPr bwMode="auto">
          <a:xfrm>
            <a:off x="6018214" y="4451251"/>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4" name="Freeform 253"/>
          <p:cNvSpPr>
            <a:spLocks/>
          </p:cNvSpPr>
          <p:nvPr>
            <p:custDataLst>
              <p:tags r:id="rId180"/>
            </p:custDataLst>
          </p:nvPr>
        </p:nvSpPr>
        <p:spPr bwMode="auto">
          <a:xfrm>
            <a:off x="6591300" y="4252815"/>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5" name="Freeform 254"/>
          <p:cNvSpPr>
            <a:spLocks/>
          </p:cNvSpPr>
          <p:nvPr>
            <p:custDataLst>
              <p:tags r:id="rId181"/>
            </p:custDataLst>
          </p:nvPr>
        </p:nvSpPr>
        <p:spPr bwMode="auto">
          <a:xfrm>
            <a:off x="6267451" y="3951190"/>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6" name="Freeform 255"/>
          <p:cNvSpPr>
            <a:spLocks/>
          </p:cNvSpPr>
          <p:nvPr>
            <p:custDataLst>
              <p:tags r:id="rId182"/>
            </p:custDataLst>
          </p:nvPr>
        </p:nvSpPr>
        <p:spPr bwMode="auto">
          <a:xfrm>
            <a:off x="6256338" y="3911502"/>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7" name="Freeform 256"/>
          <p:cNvSpPr>
            <a:spLocks/>
          </p:cNvSpPr>
          <p:nvPr>
            <p:custDataLst>
              <p:tags r:id="rId183"/>
            </p:custDataLst>
          </p:nvPr>
        </p:nvSpPr>
        <p:spPr bwMode="auto">
          <a:xfrm>
            <a:off x="6565900" y="2611340"/>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8" name="Freeform 257"/>
          <p:cNvSpPr>
            <a:spLocks/>
          </p:cNvSpPr>
          <p:nvPr>
            <p:custDataLst>
              <p:tags r:id="rId184"/>
            </p:custDataLst>
          </p:nvPr>
        </p:nvSpPr>
        <p:spPr bwMode="auto">
          <a:xfrm>
            <a:off x="6589713" y="3268564"/>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69" name="Freeform 258"/>
          <p:cNvSpPr>
            <a:spLocks/>
          </p:cNvSpPr>
          <p:nvPr>
            <p:custDataLst>
              <p:tags r:id="rId185"/>
            </p:custDataLst>
          </p:nvPr>
        </p:nvSpPr>
        <p:spPr bwMode="auto">
          <a:xfrm>
            <a:off x="6784975" y="3043139"/>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70" name="Freeform 259"/>
          <p:cNvSpPr>
            <a:spLocks/>
          </p:cNvSpPr>
          <p:nvPr>
            <p:custDataLst>
              <p:tags r:id="rId186"/>
            </p:custDataLst>
          </p:nvPr>
        </p:nvSpPr>
        <p:spPr bwMode="auto">
          <a:xfrm>
            <a:off x="6472238" y="2695477"/>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1" name="Freeform 260"/>
          <p:cNvSpPr>
            <a:spLocks/>
          </p:cNvSpPr>
          <p:nvPr>
            <p:custDataLst>
              <p:tags r:id="rId187"/>
            </p:custDataLst>
          </p:nvPr>
        </p:nvSpPr>
        <p:spPr bwMode="auto">
          <a:xfrm>
            <a:off x="6972300" y="2655789"/>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2" name="Freeform 261"/>
          <p:cNvSpPr>
            <a:spLocks/>
          </p:cNvSpPr>
          <p:nvPr>
            <p:custDataLst>
              <p:tags r:id="rId188"/>
            </p:custDataLst>
          </p:nvPr>
        </p:nvSpPr>
        <p:spPr bwMode="auto">
          <a:xfrm>
            <a:off x="7004051" y="2705002"/>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3" name="Freeform 262"/>
          <p:cNvSpPr>
            <a:spLocks/>
          </p:cNvSpPr>
          <p:nvPr>
            <p:custDataLst>
              <p:tags r:id="rId189"/>
            </p:custDataLst>
          </p:nvPr>
        </p:nvSpPr>
        <p:spPr bwMode="auto">
          <a:xfrm>
            <a:off x="7794626" y="2973290"/>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274" name="Freeform 263"/>
          <p:cNvSpPr>
            <a:spLocks/>
          </p:cNvSpPr>
          <p:nvPr>
            <p:custDataLst>
              <p:tags r:id="rId190"/>
            </p:custDataLst>
          </p:nvPr>
        </p:nvSpPr>
        <p:spPr bwMode="auto">
          <a:xfrm>
            <a:off x="5118101" y="3482876"/>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5" name="Freeform 264"/>
          <p:cNvSpPr>
            <a:spLocks/>
          </p:cNvSpPr>
          <p:nvPr>
            <p:custDataLst>
              <p:tags r:id="rId191"/>
            </p:custDataLst>
          </p:nvPr>
        </p:nvSpPr>
        <p:spPr bwMode="auto">
          <a:xfrm>
            <a:off x="5202238" y="3565427"/>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6" name="Freeform 265"/>
          <p:cNvSpPr>
            <a:spLocks/>
          </p:cNvSpPr>
          <p:nvPr>
            <p:custDataLst>
              <p:tags r:id="rId192"/>
            </p:custDataLst>
          </p:nvPr>
        </p:nvSpPr>
        <p:spPr bwMode="auto">
          <a:xfrm>
            <a:off x="5245101" y="3616227"/>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7" name="Freeform 266"/>
          <p:cNvSpPr>
            <a:spLocks/>
          </p:cNvSpPr>
          <p:nvPr>
            <p:custDataLst>
              <p:tags r:id="rId193"/>
            </p:custDataLst>
          </p:nvPr>
        </p:nvSpPr>
        <p:spPr bwMode="auto">
          <a:xfrm>
            <a:off x="5459414" y="3535264"/>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8" name="Freeform 267"/>
          <p:cNvSpPr>
            <a:spLocks/>
          </p:cNvSpPr>
          <p:nvPr>
            <p:custDataLst>
              <p:tags r:id="rId194"/>
            </p:custDataLst>
          </p:nvPr>
        </p:nvSpPr>
        <p:spPr bwMode="auto">
          <a:xfrm>
            <a:off x="5111751" y="3451126"/>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79" name="Freeform 268"/>
          <p:cNvSpPr>
            <a:spLocks/>
          </p:cNvSpPr>
          <p:nvPr>
            <p:custDataLst>
              <p:tags r:id="rId195"/>
            </p:custDataLst>
          </p:nvPr>
        </p:nvSpPr>
        <p:spPr bwMode="auto">
          <a:xfrm>
            <a:off x="5537201" y="3528915"/>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0" name="Freeform 269"/>
          <p:cNvSpPr>
            <a:spLocks/>
          </p:cNvSpPr>
          <p:nvPr>
            <p:custDataLst>
              <p:tags r:id="rId196"/>
            </p:custDataLst>
          </p:nvPr>
        </p:nvSpPr>
        <p:spPr bwMode="auto">
          <a:xfrm>
            <a:off x="5562600" y="3490814"/>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1" name="Freeform 270"/>
          <p:cNvSpPr>
            <a:spLocks/>
          </p:cNvSpPr>
          <p:nvPr>
            <p:custDataLst>
              <p:tags r:id="rId197"/>
            </p:custDataLst>
          </p:nvPr>
        </p:nvSpPr>
        <p:spPr bwMode="auto">
          <a:xfrm>
            <a:off x="6291263" y="4695727"/>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2" name="Freeform 271"/>
          <p:cNvSpPr>
            <a:spLocks/>
          </p:cNvSpPr>
          <p:nvPr>
            <p:custDataLst>
              <p:tags r:id="rId198"/>
            </p:custDataLst>
          </p:nvPr>
        </p:nvSpPr>
        <p:spPr bwMode="auto">
          <a:xfrm>
            <a:off x="6186488" y="4792564"/>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3" name="Freeform 272"/>
          <p:cNvSpPr>
            <a:spLocks/>
          </p:cNvSpPr>
          <p:nvPr>
            <p:custDataLst>
              <p:tags r:id="rId199"/>
            </p:custDataLst>
          </p:nvPr>
        </p:nvSpPr>
        <p:spPr bwMode="auto">
          <a:xfrm>
            <a:off x="8404225" y="2506564"/>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4" name="Freeform 273"/>
          <p:cNvSpPr>
            <a:spLocks/>
          </p:cNvSpPr>
          <p:nvPr>
            <p:custDataLst>
              <p:tags r:id="rId200"/>
            </p:custDataLst>
          </p:nvPr>
        </p:nvSpPr>
        <p:spPr bwMode="auto">
          <a:xfrm>
            <a:off x="7475539" y="2920902"/>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5" name="Freeform 274"/>
          <p:cNvSpPr>
            <a:spLocks/>
          </p:cNvSpPr>
          <p:nvPr>
            <p:custDataLst>
              <p:tags r:id="rId201"/>
            </p:custDataLst>
          </p:nvPr>
        </p:nvSpPr>
        <p:spPr bwMode="auto">
          <a:xfrm>
            <a:off x="7691439" y="2976465"/>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6" name="Freeform 275"/>
          <p:cNvSpPr>
            <a:spLocks/>
          </p:cNvSpPr>
          <p:nvPr>
            <p:custDataLst>
              <p:tags r:id="rId202"/>
            </p:custDataLst>
          </p:nvPr>
        </p:nvSpPr>
        <p:spPr bwMode="auto">
          <a:xfrm>
            <a:off x="7681913" y="3047901"/>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7" name="Freeform 276"/>
          <p:cNvSpPr>
            <a:spLocks/>
          </p:cNvSpPr>
          <p:nvPr>
            <p:custDataLst>
              <p:tags r:id="rId203"/>
            </p:custDataLst>
          </p:nvPr>
        </p:nvSpPr>
        <p:spPr bwMode="auto">
          <a:xfrm>
            <a:off x="7999413" y="3163790"/>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8" name="Freeform 277"/>
          <p:cNvSpPr>
            <a:spLocks/>
          </p:cNvSpPr>
          <p:nvPr>
            <p:custDataLst>
              <p:tags r:id="rId204"/>
            </p:custDataLst>
          </p:nvPr>
        </p:nvSpPr>
        <p:spPr bwMode="auto">
          <a:xfrm>
            <a:off x="8081963" y="3414615"/>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89" name="Freeform 278"/>
          <p:cNvSpPr>
            <a:spLocks/>
          </p:cNvSpPr>
          <p:nvPr>
            <p:custDataLst>
              <p:tags r:id="rId205"/>
            </p:custDataLst>
          </p:nvPr>
        </p:nvSpPr>
        <p:spPr bwMode="auto">
          <a:xfrm>
            <a:off x="8483601" y="2651027"/>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0" name="Freeform 279"/>
          <p:cNvSpPr>
            <a:spLocks/>
          </p:cNvSpPr>
          <p:nvPr>
            <p:custDataLst>
              <p:tags r:id="rId206"/>
            </p:custDataLst>
          </p:nvPr>
        </p:nvSpPr>
        <p:spPr bwMode="auto">
          <a:xfrm>
            <a:off x="9051926" y="3948014"/>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1" name="Freeform 280"/>
          <p:cNvSpPr>
            <a:spLocks/>
          </p:cNvSpPr>
          <p:nvPr>
            <p:custDataLst>
              <p:tags r:id="rId207"/>
            </p:custDataLst>
          </p:nvPr>
        </p:nvSpPr>
        <p:spPr bwMode="auto">
          <a:xfrm>
            <a:off x="9244013" y="3932140"/>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2" name="Freeform 281"/>
          <p:cNvSpPr>
            <a:spLocks/>
          </p:cNvSpPr>
          <p:nvPr>
            <p:custDataLst>
              <p:tags r:id="rId208"/>
            </p:custDataLst>
          </p:nvPr>
        </p:nvSpPr>
        <p:spPr bwMode="auto">
          <a:xfrm>
            <a:off x="7519988" y="3565427"/>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293" name="Group 282"/>
          <p:cNvGrpSpPr>
            <a:grpSpLocks/>
          </p:cNvGrpSpPr>
          <p:nvPr>
            <p:custDataLst>
              <p:tags r:id="rId209"/>
            </p:custDataLst>
          </p:nvPr>
        </p:nvGrpSpPr>
        <p:grpSpPr bwMode="auto">
          <a:xfrm>
            <a:off x="8459788" y="3276501"/>
            <a:ext cx="233362" cy="439738"/>
            <a:chOff x="5062" y="2295"/>
            <a:chExt cx="177" cy="279"/>
          </a:xfrm>
        </p:grpSpPr>
        <p:sp>
          <p:nvSpPr>
            <p:cNvPr id="29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29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0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1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1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1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1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1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1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1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1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grpSp>
      <p:sp>
        <p:nvSpPr>
          <p:cNvPr id="318" name="Freeform 307"/>
          <p:cNvSpPr>
            <a:spLocks/>
          </p:cNvSpPr>
          <p:nvPr>
            <p:custDataLst>
              <p:tags r:id="rId210"/>
            </p:custDataLst>
          </p:nvPr>
        </p:nvSpPr>
        <p:spPr bwMode="auto">
          <a:xfrm>
            <a:off x="8804275" y="4095652"/>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19" name="Freeform 308"/>
          <p:cNvSpPr>
            <a:spLocks/>
          </p:cNvSpPr>
          <p:nvPr>
            <p:custDataLst>
              <p:tags r:id="rId211"/>
            </p:custDataLst>
          </p:nvPr>
        </p:nvSpPr>
        <p:spPr bwMode="auto">
          <a:xfrm>
            <a:off x="8880476" y="4035326"/>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0" name="Freeform 309"/>
          <p:cNvSpPr>
            <a:spLocks/>
          </p:cNvSpPr>
          <p:nvPr>
            <p:custDataLst>
              <p:tags r:id="rId212"/>
            </p:custDataLst>
          </p:nvPr>
        </p:nvSpPr>
        <p:spPr bwMode="auto">
          <a:xfrm>
            <a:off x="8928101" y="3914676"/>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1" name="Freeform 310"/>
          <p:cNvSpPr>
            <a:spLocks/>
          </p:cNvSpPr>
          <p:nvPr>
            <p:custDataLst>
              <p:tags r:id="rId213"/>
            </p:custDataLst>
          </p:nvPr>
        </p:nvSpPr>
        <p:spPr bwMode="auto">
          <a:xfrm>
            <a:off x="8912225" y="3884514"/>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2" name="Freeform 311"/>
          <p:cNvSpPr>
            <a:spLocks/>
          </p:cNvSpPr>
          <p:nvPr>
            <p:custDataLst>
              <p:tags r:id="rId214"/>
            </p:custDataLst>
          </p:nvPr>
        </p:nvSpPr>
        <p:spPr bwMode="auto">
          <a:xfrm>
            <a:off x="8737600" y="3781326"/>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3" name="Freeform 312"/>
          <p:cNvSpPr>
            <a:spLocks/>
          </p:cNvSpPr>
          <p:nvPr>
            <p:custDataLst>
              <p:tags r:id="rId215"/>
            </p:custDataLst>
          </p:nvPr>
        </p:nvSpPr>
        <p:spPr bwMode="auto">
          <a:xfrm>
            <a:off x="8664576" y="3916265"/>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4" name="Freeform 313"/>
          <p:cNvSpPr>
            <a:spLocks/>
          </p:cNvSpPr>
          <p:nvPr>
            <p:custDataLst>
              <p:tags r:id="rId216"/>
            </p:custDataLst>
          </p:nvPr>
        </p:nvSpPr>
        <p:spPr bwMode="auto">
          <a:xfrm>
            <a:off x="8672513" y="4102002"/>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5" name="Freeform 314"/>
          <p:cNvSpPr>
            <a:spLocks/>
          </p:cNvSpPr>
          <p:nvPr>
            <p:custDataLst>
              <p:tags r:id="rId217"/>
            </p:custDataLst>
          </p:nvPr>
        </p:nvSpPr>
        <p:spPr bwMode="auto">
          <a:xfrm>
            <a:off x="8785226" y="3921026"/>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6" name="Freeform 315"/>
          <p:cNvSpPr>
            <a:spLocks/>
          </p:cNvSpPr>
          <p:nvPr>
            <p:custDataLst>
              <p:tags r:id="rId218"/>
            </p:custDataLst>
          </p:nvPr>
        </p:nvSpPr>
        <p:spPr bwMode="auto">
          <a:xfrm>
            <a:off x="8645525" y="3916265"/>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7" name="Freeform 316"/>
          <p:cNvSpPr>
            <a:spLocks/>
          </p:cNvSpPr>
          <p:nvPr>
            <p:custDataLst>
              <p:tags r:id="rId219"/>
            </p:custDataLst>
          </p:nvPr>
        </p:nvSpPr>
        <p:spPr bwMode="auto">
          <a:xfrm>
            <a:off x="8689976" y="3963889"/>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8" name="Freeform 317"/>
          <p:cNvSpPr>
            <a:spLocks/>
          </p:cNvSpPr>
          <p:nvPr>
            <p:custDataLst>
              <p:tags r:id="rId220"/>
            </p:custDataLst>
          </p:nvPr>
        </p:nvSpPr>
        <p:spPr bwMode="auto">
          <a:xfrm>
            <a:off x="8491539" y="4167090"/>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29" name="Freeform 318"/>
          <p:cNvSpPr>
            <a:spLocks/>
          </p:cNvSpPr>
          <p:nvPr>
            <p:custDataLst>
              <p:tags r:id="rId221"/>
            </p:custDataLst>
          </p:nvPr>
        </p:nvSpPr>
        <p:spPr bwMode="auto">
          <a:xfrm>
            <a:off x="8589964" y="4205190"/>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0" name="Freeform 319"/>
          <p:cNvSpPr>
            <a:spLocks/>
          </p:cNvSpPr>
          <p:nvPr>
            <p:custDataLst>
              <p:tags r:id="rId222"/>
            </p:custDataLst>
          </p:nvPr>
        </p:nvSpPr>
        <p:spPr bwMode="auto">
          <a:xfrm>
            <a:off x="8423276" y="4136927"/>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1" name="Freeform 320"/>
          <p:cNvSpPr>
            <a:spLocks/>
          </p:cNvSpPr>
          <p:nvPr>
            <p:custDataLst>
              <p:tags r:id="rId223"/>
            </p:custDataLst>
          </p:nvPr>
        </p:nvSpPr>
        <p:spPr bwMode="auto">
          <a:xfrm>
            <a:off x="8467725" y="4122639"/>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2" name="Freeform 321"/>
          <p:cNvSpPr>
            <a:spLocks/>
          </p:cNvSpPr>
          <p:nvPr>
            <p:custDataLst>
              <p:tags r:id="rId224"/>
            </p:custDataLst>
          </p:nvPr>
        </p:nvSpPr>
        <p:spPr bwMode="auto">
          <a:xfrm>
            <a:off x="8520113" y="4132165"/>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3" name="Freeform 322"/>
          <p:cNvSpPr>
            <a:spLocks/>
          </p:cNvSpPr>
          <p:nvPr>
            <p:custDataLst>
              <p:tags r:id="rId225"/>
            </p:custDataLst>
          </p:nvPr>
        </p:nvSpPr>
        <p:spPr bwMode="auto">
          <a:xfrm>
            <a:off x="8572500" y="4136927"/>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4" name="Freeform 323"/>
          <p:cNvSpPr>
            <a:spLocks/>
          </p:cNvSpPr>
          <p:nvPr>
            <p:custDataLst>
              <p:tags r:id="rId226"/>
            </p:custDataLst>
          </p:nvPr>
        </p:nvSpPr>
        <p:spPr bwMode="auto">
          <a:xfrm>
            <a:off x="8645525" y="4128989"/>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5" name="Freeform 324"/>
          <p:cNvSpPr>
            <a:spLocks/>
          </p:cNvSpPr>
          <p:nvPr>
            <p:custDataLst>
              <p:tags r:id="rId227"/>
            </p:custDataLst>
          </p:nvPr>
        </p:nvSpPr>
        <p:spPr bwMode="auto">
          <a:xfrm>
            <a:off x="8220075" y="3943251"/>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6" name="Freeform 325"/>
          <p:cNvSpPr>
            <a:spLocks/>
          </p:cNvSpPr>
          <p:nvPr>
            <p:custDataLst>
              <p:tags r:id="rId228"/>
            </p:custDataLst>
          </p:nvPr>
        </p:nvSpPr>
        <p:spPr bwMode="auto">
          <a:xfrm>
            <a:off x="8166101" y="3916265"/>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7" name="Freeform 326"/>
          <p:cNvSpPr>
            <a:spLocks/>
          </p:cNvSpPr>
          <p:nvPr>
            <p:custDataLst>
              <p:tags r:id="rId229"/>
            </p:custDataLst>
          </p:nvPr>
        </p:nvSpPr>
        <p:spPr bwMode="auto">
          <a:xfrm>
            <a:off x="8001000" y="3900389"/>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8" name="Line 327" descr="Horizontal dunkel"/>
          <p:cNvSpPr>
            <a:spLocks noChangeShapeType="1"/>
          </p:cNvSpPr>
          <p:nvPr>
            <p:custDataLst>
              <p:tags r:id="rId230"/>
            </p:custDataLst>
          </p:nvPr>
        </p:nvSpPr>
        <p:spPr bwMode="auto">
          <a:xfrm>
            <a:off x="8026401" y="3936901"/>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39" name="Freeform 328"/>
          <p:cNvSpPr>
            <a:spLocks/>
          </p:cNvSpPr>
          <p:nvPr>
            <p:custDataLst>
              <p:tags r:id="rId231"/>
            </p:custDataLst>
          </p:nvPr>
        </p:nvSpPr>
        <p:spPr bwMode="auto">
          <a:xfrm>
            <a:off x="8023225" y="3936901"/>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0" name="Freeform 329"/>
          <p:cNvSpPr>
            <a:spLocks/>
          </p:cNvSpPr>
          <p:nvPr>
            <p:custDataLst>
              <p:tags r:id="rId232"/>
            </p:custDataLst>
          </p:nvPr>
        </p:nvSpPr>
        <p:spPr bwMode="auto">
          <a:xfrm>
            <a:off x="7924801" y="3781326"/>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1" name="Freeform 330"/>
          <p:cNvSpPr>
            <a:spLocks/>
          </p:cNvSpPr>
          <p:nvPr>
            <p:custDataLst>
              <p:tags r:id="rId233"/>
            </p:custDataLst>
          </p:nvPr>
        </p:nvSpPr>
        <p:spPr bwMode="auto">
          <a:xfrm>
            <a:off x="8453438" y="4144864"/>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2" name="Freeform 331"/>
          <p:cNvSpPr>
            <a:spLocks/>
          </p:cNvSpPr>
          <p:nvPr>
            <p:custDataLst>
              <p:tags r:id="rId234"/>
            </p:custDataLst>
          </p:nvPr>
        </p:nvSpPr>
        <p:spPr bwMode="auto">
          <a:xfrm>
            <a:off x="8969376" y="4102002"/>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3" name="Freeform 332"/>
          <p:cNvSpPr>
            <a:spLocks/>
          </p:cNvSpPr>
          <p:nvPr>
            <p:custDataLst>
              <p:tags r:id="rId235"/>
            </p:custDataLst>
          </p:nvPr>
        </p:nvSpPr>
        <p:spPr bwMode="auto">
          <a:xfrm>
            <a:off x="7907339" y="3684489"/>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4" name="Freeform 333"/>
          <p:cNvSpPr>
            <a:spLocks/>
          </p:cNvSpPr>
          <p:nvPr>
            <p:custDataLst>
              <p:tags r:id="rId236"/>
            </p:custDataLst>
          </p:nvPr>
        </p:nvSpPr>
        <p:spPr bwMode="auto">
          <a:xfrm>
            <a:off x="8248650" y="3733702"/>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5" name="Freeform 334"/>
          <p:cNvSpPr>
            <a:spLocks/>
          </p:cNvSpPr>
          <p:nvPr>
            <p:custDataLst>
              <p:tags r:id="rId237"/>
            </p:custDataLst>
          </p:nvPr>
        </p:nvSpPr>
        <p:spPr bwMode="auto">
          <a:xfrm>
            <a:off x="8604251" y="4140101"/>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6" name="Freeform 335"/>
          <p:cNvSpPr>
            <a:spLocks/>
          </p:cNvSpPr>
          <p:nvPr>
            <p:custDataLst>
              <p:tags r:id="rId238"/>
            </p:custDataLst>
          </p:nvPr>
        </p:nvSpPr>
        <p:spPr bwMode="auto">
          <a:xfrm>
            <a:off x="8720138" y="3806726"/>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7" name="Freeform 336"/>
          <p:cNvSpPr>
            <a:spLocks/>
          </p:cNvSpPr>
          <p:nvPr>
            <p:custDataLst>
              <p:tags r:id="rId239"/>
            </p:custDataLst>
          </p:nvPr>
        </p:nvSpPr>
        <p:spPr bwMode="auto">
          <a:xfrm>
            <a:off x="8732839" y="3951189"/>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8" name="Freeform 337"/>
          <p:cNvSpPr>
            <a:spLocks/>
          </p:cNvSpPr>
          <p:nvPr>
            <p:custDataLst>
              <p:tags r:id="rId240"/>
            </p:custDataLst>
          </p:nvPr>
        </p:nvSpPr>
        <p:spPr bwMode="auto">
          <a:xfrm>
            <a:off x="8809039" y="3874989"/>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49" name="Freeform 338"/>
          <p:cNvSpPr>
            <a:spLocks/>
          </p:cNvSpPr>
          <p:nvPr>
            <p:custDataLst>
              <p:tags r:id="rId241"/>
            </p:custDataLst>
          </p:nvPr>
        </p:nvSpPr>
        <p:spPr bwMode="auto">
          <a:xfrm>
            <a:off x="8497889" y="3813076"/>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0" name="Freeform 339"/>
          <p:cNvSpPr>
            <a:spLocks/>
          </p:cNvSpPr>
          <p:nvPr>
            <p:custDataLst>
              <p:tags r:id="rId242"/>
            </p:custDataLst>
          </p:nvPr>
        </p:nvSpPr>
        <p:spPr bwMode="auto">
          <a:xfrm>
            <a:off x="8162926" y="4054376"/>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1" name="Freeform 340"/>
          <p:cNvSpPr>
            <a:spLocks/>
          </p:cNvSpPr>
          <p:nvPr>
            <p:custDataLst>
              <p:tags r:id="rId243"/>
            </p:custDataLst>
          </p:nvPr>
        </p:nvSpPr>
        <p:spPr bwMode="auto">
          <a:xfrm>
            <a:off x="8843963" y="3911502"/>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2" name="Freeform 341"/>
          <p:cNvSpPr>
            <a:spLocks/>
          </p:cNvSpPr>
          <p:nvPr>
            <p:custDataLst>
              <p:tags r:id="rId244"/>
            </p:custDataLst>
          </p:nvPr>
        </p:nvSpPr>
        <p:spPr bwMode="auto">
          <a:xfrm>
            <a:off x="7375526" y="2743102"/>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53" name="Freeform 342"/>
          <p:cNvSpPr>
            <a:spLocks/>
          </p:cNvSpPr>
          <p:nvPr>
            <p:custDataLst>
              <p:tags r:id="rId245"/>
            </p:custDataLst>
          </p:nvPr>
        </p:nvSpPr>
        <p:spPr bwMode="auto">
          <a:xfrm>
            <a:off x="5832476" y="2147789"/>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4" name="Freeform 343"/>
          <p:cNvSpPr>
            <a:spLocks/>
          </p:cNvSpPr>
          <p:nvPr>
            <p:custDataLst>
              <p:tags r:id="rId246"/>
            </p:custDataLst>
          </p:nvPr>
        </p:nvSpPr>
        <p:spPr bwMode="auto">
          <a:xfrm>
            <a:off x="5895975" y="2352576"/>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5" name="Freeform 344"/>
          <p:cNvSpPr>
            <a:spLocks/>
          </p:cNvSpPr>
          <p:nvPr>
            <p:custDataLst>
              <p:tags r:id="rId247"/>
            </p:custDataLst>
          </p:nvPr>
        </p:nvSpPr>
        <p:spPr bwMode="auto">
          <a:xfrm>
            <a:off x="5995989" y="2008090"/>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6" name="Freeform 345"/>
          <p:cNvSpPr>
            <a:spLocks/>
          </p:cNvSpPr>
          <p:nvPr>
            <p:custDataLst>
              <p:tags r:id="rId248"/>
            </p:custDataLst>
          </p:nvPr>
        </p:nvSpPr>
        <p:spPr bwMode="auto">
          <a:xfrm>
            <a:off x="6008689" y="2355752"/>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57" name="Freeform 346"/>
          <p:cNvSpPr>
            <a:spLocks/>
          </p:cNvSpPr>
          <p:nvPr>
            <p:custDataLst>
              <p:tags r:id="rId249"/>
            </p:custDataLst>
          </p:nvPr>
        </p:nvSpPr>
        <p:spPr bwMode="auto">
          <a:xfrm>
            <a:off x="4008439" y="3393977"/>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58" name="Freeform 347"/>
          <p:cNvSpPr>
            <a:spLocks/>
          </p:cNvSpPr>
          <p:nvPr>
            <p:custDataLst>
              <p:tags r:id="rId250"/>
            </p:custDataLst>
          </p:nvPr>
        </p:nvSpPr>
        <p:spPr bwMode="auto">
          <a:xfrm>
            <a:off x="6113464" y="2347815"/>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59" name="Freeform 348"/>
          <p:cNvSpPr>
            <a:spLocks/>
          </p:cNvSpPr>
          <p:nvPr>
            <p:custDataLst>
              <p:tags r:id="rId251"/>
            </p:custDataLst>
          </p:nvPr>
        </p:nvSpPr>
        <p:spPr bwMode="auto">
          <a:xfrm>
            <a:off x="6030913" y="2230339"/>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60" name="Freeform 349"/>
          <p:cNvSpPr>
            <a:spLocks/>
          </p:cNvSpPr>
          <p:nvPr>
            <p:custDataLst>
              <p:tags r:id="rId252"/>
            </p:custDataLst>
          </p:nvPr>
        </p:nvSpPr>
        <p:spPr bwMode="auto">
          <a:xfrm>
            <a:off x="6542089" y="2573239"/>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1" name="Freeform 350"/>
          <p:cNvSpPr>
            <a:spLocks/>
          </p:cNvSpPr>
          <p:nvPr>
            <p:custDataLst>
              <p:tags r:id="rId253"/>
            </p:custDataLst>
          </p:nvPr>
        </p:nvSpPr>
        <p:spPr bwMode="auto">
          <a:xfrm>
            <a:off x="7085013" y="2587526"/>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2" name="Freeform 351"/>
          <p:cNvSpPr>
            <a:spLocks/>
          </p:cNvSpPr>
          <p:nvPr>
            <p:custDataLst>
              <p:tags r:id="rId254"/>
            </p:custDataLst>
          </p:nvPr>
        </p:nvSpPr>
        <p:spPr bwMode="auto">
          <a:xfrm>
            <a:off x="7134226" y="2516089"/>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3" name="Freeform 352"/>
          <p:cNvSpPr>
            <a:spLocks/>
          </p:cNvSpPr>
          <p:nvPr>
            <p:custDataLst>
              <p:tags r:id="rId255"/>
            </p:custDataLst>
          </p:nvPr>
        </p:nvSpPr>
        <p:spPr bwMode="auto">
          <a:xfrm>
            <a:off x="6740525" y="2531964"/>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4" name="Freeform 353"/>
          <p:cNvSpPr>
            <a:spLocks/>
          </p:cNvSpPr>
          <p:nvPr>
            <p:custDataLst>
              <p:tags r:id="rId256"/>
            </p:custDataLst>
          </p:nvPr>
        </p:nvSpPr>
        <p:spPr bwMode="auto">
          <a:xfrm>
            <a:off x="5949950" y="2419252"/>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65" name="Freeform 354"/>
          <p:cNvSpPr>
            <a:spLocks/>
          </p:cNvSpPr>
          <p:nvPr>
            <p:custDataLst>
              <p:tags r:id="rId257"/>
            </p:custDataLst>
          </p:nvPr>
        </p:nvSpPr>
        <p:spPr bwMode="auto">
          <a:xfrm>
            <a:off x="5997576" y="2527202"/>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66" name="Freeform 355"/>
          <p:cNvSpPr>
            <a:spLocks/>
          </p:cNvSpPr>
          <p:nvPr>
            <p:custDataLst>
              <p:tags r:id="rId258"/>
            </p:custDataLst>
          </p:nvPr>
        </p:nvSpPr>
        <p:spPr bwMode="auto">
          <a:xfrm>
            <a:off x="6081713" y="3151090"/>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7" name="Freeform 356"/>
          <p:cNvSpPr>
            <a:spLocks/>
          </p:cNvSpPr>
          <p:nvPr>
            <p:custDataLst>
              <p:tags r:id="rId259"/>
            </p:custDataLst>
          </p:nvPr>
        </p:nvSpPr>
        <p:spPr bwMode="auto">
          <a:xfrm>
            <a:off x="6565901" y="3490814"/>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8" name="Freeform 357"/>
          <p:cNvSpPr>
            <a:spLocks/>
          </p:cNvSpPr>
          <p:nvPr>
            <p:custDataLst>
              <p:tags r:id="rId260"/>
            </p:custDataLst>
          </p:nvPr>
        </p:nvSpPr>
        <p:spPr bwMode="auto">
          <a:xfrm>
            <a:off x="6573838" y="3478115"/>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69" name="Freeform 358"/>
          <p:cNvSpPr>
            <a:spLocks/>
          </p:cNvSpPr>
          <p:nvPr>
            <p:custDataLst>
              <p:tags r:id="rId261"/>
            </p:custDataLst>
          </p:nvPr>
        </p:nvSpPr>
        <p:spPr bwMode="auto">
          <a:xfrm>
            <a:off x="6372225" y="3389215"/>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70" name="Line 359"/>
          <p:cNvSpPr>
            <a:spLocks noChangeShapeType="1"/>
          </p:cNvSpPr>
          <p:nvPr>
            <p:custDataLst>
              <p:tags r:id="rId262"/>
            </p:custDataLst>
          </p:nvPr>
        </p:nvSpPr>
        <p:spPr bwMode="auto">
          <a:xfrm flipH="1">
            <a:off x="3232151" y="3908326"/>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71" name="Freeform 360"/>
          <p:cNvSpPr>
            <a:spLocks/>
          </p:cNvSpPr>
          <p:nvPr>
            <p:custDataLst>
              <p:tags r:id="rId263"/>
            </p:custDataLst>
          </p:nvPr>
        </p:nvSpPr>
        <p:spPr bwMode="auto">
          <a:xfrm>
            <a:off x="3232150" y="3916265"/>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72" name="Freeform 361"/>
          <p:cNvSpPr>
            <a:spLocks/>
          </p:cNvSpPr>
          <p:nvPr>
            <p:custDataLst>
              <p:tags r:id="rId264"/>
            </p:custDataLst>
          </p:nvPr>
        </p:nvSpPr>
        <p:spPr bwMode="auto">
          <a:xfrm>
            <a:off x="3240088" y="3903564"/>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373" name="Group 362"/>
          <p:cNvGrpSpPr>
            <a:grpSpLocks/>
          </p:cNvGrpSpPr>
          <p:nvPr>
            <p:custDataLst>
              <p:tags r:id="rId265"/>
            </p:custDataLst>
          </p:nvPr>
        </p:nvGrpSpPr>
        <p:grpSpPr bwMode="auto">
          <a:xfrm>
            <a:off x="3232151" y="3838477"/>
            <a:ext cx="417513" cy="201613"/>
            <a:chOff x="912" y="2626"/>
            <a:chExt cx="311" cy="127"/>
          </a:xfrm>
        </p:grpSpPr>
        <p:sp>
          <p:nvSpPr>
            <p:cNvPr id="374"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75"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76"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sp>
        <p:nvSpPr>
          <p:cNvPr id="377" name="Freeform 366"/>
          <p:cNvSpPr>
            <a:spLocks/>
          </p:cNvSpPr>
          <p:nvPr>
            <p:custDataLst>
              <p:tags r:id="rId266"/>
            </p:custDataLst>
          </p:nvPr>
        </p:nvSpPr>
        <p:spPr bwMode="auto">
          <a:xfrm>
            <a:off x="6880225" y="4556026"/>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78" name="Freeform 367"/>
          <p:cNvSpPr>
            <a:spLocks/>
          </p:cNvSpPr>
          <p:nvPr>
            <p:custDataLst>
              <p:tags r:id="rId267"/>
            </p:custDataLst>
          </p:nvPr>
        </p:nvSpPr>
        <p:spPr bwMode="auto">
          <a:xfrm>
            <a:off x="6851651" y="4583014"/>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379" name="Group 368"/>
          <p:cNvGrpSpPr>
            <a:grpSpLocks/>
          </p:cNvGrpSpPr>
          <p:nvPr>
            <p:custDataLst>
              <p:tags r:id="rId268"/>
            </p:custDataLst>
          </p:nvPr>
        </p:nvGrpSpPr>
        <p:grpSpPr bwMode="auto">
          <a:xfrm>
            <a:off x="6692901" y="4075015"/>
            <a:ext cx="168275" cy="103187"/>
            <a:chOff x="3481" y="2773"/>
            <a:chExt cx="125" cy="65"/>
          </a:xfrm>
        </p:grpSpPr>
        <p:sp>
          <p:nvSpPr>
            <p:cNvPr id="38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8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8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8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8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8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38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8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8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8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9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sp>
        <p:nvSpPr>
          <p:cNvPr id="391" name="Freeform 380"/>
          <p:cNvSpPr>
            <a:spLocks/>
          </p:cNvSpPr>
          <p:nvPr>
            <p:custDataLst>
              <p:tags r:id="rId269"/>
            </p:custDataLst>
          </p:nvPr>
        </p:nvSpPr>
        <p:spPr bwMode="auto">
          <a:xfrm>
            <a:off x="5821364" y="4067077"/>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92" name="Freeform 381"/>
          <p:cNvSpPr>
            <a:spLocks/>
          </p:cNvSpPr>
          <p:nvPr>
            <p:custDataLst>
              <p:tags r:id="rId270"/>
            </p:custDataLst>
          </p:nvPr>
        </p:nvSpPr>
        <p:spPr bwMode="auto">
          <a:xfrm>
            <a:off x="5832476" y="4040090"/>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93" name="Freeform 382"/>
          <p:cNvSpPr>
            <a:spLocks/>
          </p:cNvSpPr>
          <p:nvPr>
            <p:custDataLst>
              <p:tags r:id="rId271"/>
            </p:custDataLst>
          </p:nvPr>
        </p:nvSpPr>
        <p:spPr bwMode="auto">
          <a:xfrm>
            <a:off x="5934076" y="4583014"/>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394" name="Freeform 383"/>
          <p:cNvSpPr>
            <a:spLocks/>
          </p:cNvSpPr>
          <p:nvPr>
            <p:custDataLst>
              <p:tags r:id="rId272"/>
            </p:custDataLst>
          </p:nvPr>
        </p:nvSpPr>
        <p:spPr bwMode="auto">
          <a:xfrm>
            <a:off x="6081713" y="3151090"/>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395" name="Group 384"/>
          <p:cNvGrpSpPr>
            <a:grpSpLocks/>
          </p:cNvGrpSpPr>
          <p:nvPr>
            <p:custDataLst>
              <p:tags r:id="rId273"/>
            </p:custDataLst>
          </p:nvPr>
        </p:nvGrpSpPr>
        <p:grpSpPr bwMode="auto">
          <a:xfrm>
            <a:off x="4865688" y="3352701"/>
            <a:ext cx="80962" cy="82550"/>
            <a:chOff x="2352" y="2343"/>
            <a:chExt cx="65" cy="53"/>
          </a:xfrm>
        </p:grpSpPr>
        <p:sp>
          <p:nvSpPr>
            <p:cNvPr id="396"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97"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98"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399"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00"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01"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grpSp>
        <p:nvGrpSpPr>
          <p:cNvPr id="402" name="Group 391"/>
          <p:cNvGrpSpPr>
            <a:grpSpLocks/>
          </p:cNvGrpSpPr>
          <p:nvPr>
            <p:custDataLst>
              <p:tags r:id="rId274"/>
            </p:custDataLst>
          </p:nvPr>
        </p:nvGrpSpPr>
        <p:grpSpPr bwMode="auto">
          <a:xfrm>
            <a:off x="2711451" y="1412777"/>
            <a:ext cx="1897063" cy="1133475"/>
            <a:chOff x="527" y="1110"/>
            <a:chExt cx="1410" cy="709"/>
          </a:xfrm>
        </p:grpSpPr>
        <p:sp>
          <p:nvSpPr>
            <p:cNvPr id="403"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04"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05"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06"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07"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08"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09"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0"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1"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2"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3"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4"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5"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6"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7"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8"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19"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0"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1"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2"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3"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4"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5"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6"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7"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8"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29"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0"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1"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2"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3"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4"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5"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6"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7"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8"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39"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40"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41"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42"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43"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44"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sp>
        <p:nvSpPr>
          <p:cNvPr id="445" name="Freeform 434"/>
          <p:cNvSpPr>
            <a:spLocks/>
          </p:cNvSpPr>
          <p:nvPr>
            <p:custDataLst>
              <p:tags r:id="rId275"/>
            </p:custDataLst>
          </p:nvPr>
        </p:nvSpPr>
        <p:spPr bwMode="auto">
          <a:xfrm>
            <a:off x="6281738" y="3757514"/>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46" name="Freeform 435"/>
          <p:cNvSpPr>
            <a:spLocks/>
          </p:cNvSpPr>
          <p:nvPr>
            <p:custDataLst>
              <p:tags r:id="rId276"/>
            </p:custDataLst>
          </p:nvPr>
        </p:nvSpPr>
        <p:spPr bwMode="auto">
          <a:xfrm>
            <a:off x="6388100" y="3908326"/>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47" name="Freeform 436"/>
          <p:cNvSpPr>
            <a:spLocks/>
          </p:cNvSpPr>
          <p:nvPr>
            <p:custDataLst>
              <p:tags r:id="rId277"/>
            </p:custDataLst>
          </p:nvPr>
        </p:nvSpPr>
        <p:spPr bwMode="auto">
          <a:xfrm>
            <a:off x="5878514" y="3144739"/>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48" name="Freeform 437"/>
          <p:cNvSpPr>
            <a:spLocks/>
          </p:cNvSpPr>
          <p:nvPr>
            <p:custDataLst>
              <p:tags r:id="rId278"/>
            </p:custDataLst>
          </p:nvPr>
        </p:nvSpPr>
        <p:spPr bwMode="auto">
          <a:xfrm>
            <a:off x="5554664" y="2527201"/>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449" name="Group 438"/>
          <p:cNvGrpSpPr>
            <a:grpSpLocks/>
          </p:cNvGrpSpPr>
          <p:nvPr>
            <p:custDataLst>
              <p:tags r:id="rId279"/>
            </p:custDataLst>
          </p:nvPr>
        </p:nvGrpSpPr>
        <p:grpSpPr bwMode="auto">
          <a:xfrm>
            <a:off x="3854451" y="4587777"/>
            <a:ext cx="384175" cy="1031875"/>
            <a:chOff x="1589" y="3126"/>
            <a:chExt cx="290" cy="657"/>
          </a:xfrm>
        </p:grpSpPr>
        <p:sp>
          <p:nvSpPr>
            <p:cNvPr id="450"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51"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52"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sp>
        <p:nvSpPr>
          <p:cNvPr id="453" name="Freeform 442"/>
          <p:cNvSpPr>
            <a:spLocks/>
          </p:cNvSpPr>
          <p:nvPr>
            <p:custDataLst>
              <p:tags r:id="rId280"/>
            </p:custDataLst>
          </p:nvPr>
        </p:nvSpPr>
        <p:spPr bwMode="auto">
          <a:xfrm>
            <a:off x="6564314" y="2539901"/>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54" name="Freeform 443"/>
          <p:cNvSpPr>
            <a:spLocks/>
          </p:cNvSpPr>
          <p:nvPr>
            <p:custDataLst>
              <p:tags r:id="rId281"/>
            </p:custDataLst>
          </p:nvPr>
        </p:nvSpPr>
        <p:spPr bwMode="auto">
          <a:xfrm>
            <a:off x="6030913" y="2112864"/>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55" name="Freeform 444"/>
          <p:cNvSpPr>
            <a:spLocks/>
          </p:cNvSpPr>
          <p:nvPr>
            <p:custDataLst>
              <p:tags r:id="rId282"/>
            </p:custDataLst>
          </p:nvPr>
        </p:nvSpPr>
        <p:spPr bwMode="auto">
          <a:xfrm>
            <a:off x="5888038" y="2444652"/>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56" name="Freeform 445"/>
          <p:cNvSpPr>
            <a:spLocks/>
          </p:cNvSpPr>
          <p:nvPr>
            <p:custDataLst>
              <p:tags r:id="rId283"/>
            </p:custDataLst>
          </p:nvPr>
        </p:nvSpPr>
        <p:spPr bwMode="auto">
          <a:xfrm>
            <a:off x="4252913" y="3881339"/>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57" name="Freeform 446"/>
          <p:cNvSpPr>
            <a:spLocks/>
          </p:cNvSpPr>
          <p:nvPr>
            <p:custDataLst>
              <p:tags r:id="rId284"/>
            </p:custDataLst>
          </p:nvPr>
        </p:nvSpPr>
        <p:spPr bwMode="auto">
          <a:xfrm>
            <a:off x="6046788" y="2479576"/>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58" name="Freeform 447"/>
          <p:cNvSpPr>
            <a:spLocks/>
          </p:cNvSpPr>
          <p:nvPr>
            <p:custDataLst>
              <p:tags r:id="rId285"/>
            </p:custDataLst>
          </p:nvPr>
        </p:nvSpPr>
        <p:spPr bwMode="auto">
          <a:xfrm>
            <a:off x="5402263" y="3406676"/>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59" name="Freeform 448"/>
          <p:cNvSpPr>
            <a:spLocks/>
          </p:cNvSpPr>
          <p:nvPr>
            <p:custDataLst>
              <p:tags r:id="rId286"/>
            </p:custDataLst>
          </p:nvPr>
        </p:nvSpPr>
        <p:spPr bwMode="auto">
          <a:xfrm>
            <a:off x="5749926" y="3474939"/>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60" name="Freeform 449"/>
          <p:cNvSpPr>
            <a:spLocks/>
          </p:cNvSpPr>
          <p:nvPr>
            <p:custDataLst>
              <p:tags r:id="rId287"/>
            </p:custDataLst>
          </p:nvPr>
        </p:nvSpPr>
        <p:spPr bwMode="auto">
          <a:xfrm>
            <a:off x="8201026" y="3233639"/>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61" name="Freeform 450"/>
          <p:cNvSpPr>
            <a:spLocks/>
          </p:cNvSpPr>
          <p:nvPr>
            <p:custDataLst>
              <p:tags r:id="rId288"/>
            </p:custDataLst>
          </p:nvPr>
        </p:nvSpPr>
        <p:spPr bwMode="auto">
          <a:xfrm>
            <a:off x="3556000" y="3497165"/>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62" name="Freeform 451"/>
          <p:cNvSpPr>
            <a:spLocks/>
          </p:cNvSpPr>
          <p:nvPr>
            <p:custDataLst>
              <p:tags r:id="rId289"/>
            </p:custDataLst>
          </p:nvPr>
        </p:nvSpPr>
        <p:spPr bwMode="auto">
          <a:xfrm>
            <a:off x="5808664" y="3765451"/>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63" name="Freeform 452"/>
          <p:cNvSpPr>
            <a:spLocks/>
          </p:cNvSpPr>
          <p:nvPr>
            <p:custDataLst>
              <p:tags r:id="rId290"/>
            </p:custDataLst>
          </p:nvPr>
        </p:nvSpPr>
        <p:spPr bwMode="auto">
          <a:xfrm>
            <a:off x="5840413" y="2408139"/>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64" name="Freeform 453"/>
          <p:cNvSpPr>
            <a:spLocks/>
          </p:cNvSpPr>
          <p:nvPr>
            <p:custDataLst>
              <p:tags r:id="rId291"/>
            </p:custDataLst>
          </p:nvPr>
        </p:nvSpPr>
        <p:spPr bwMode="auto">
          <a:xfrm>
            <a:off x="5791201" y="2266851"/>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65" name="Freeform 454"/>
          <p:cNvSpPr>
            <a:spLocks/>
          </p:cNvSpPr>
          <p:nvPr>
            <p:custDataLst>
              <p:tags r:id="rId292"/>
            </p:custDataLst>
          </p:nvPr>
        </p:nvSpPr>
        <p:spPr bwMode="auto">
          <a:xfrm>
            <a:off x="5754688" y="2122390"/>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66" name="Freeform 455"/>
          <p:cNvSpPr>
            <a:spLocks/>
          </p:cNvSpPr>
          <p:nvPr>
            <p:custDataLst>
              <p:tags r:id="rId293"/>
            </p:custDataLst>
          </p:nvPr>
        </p:nvSpPr>
        <p:spPr bwMode="auto">
          <a:xfrm>
            <a:off x="5726113" y="2127151"/>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67" name="Freeform 456"/>
          <p:cNvSpPr>
            <a:spLocks/>
          </p:cNvSpPr>
          <p:nvPr>
            <p:custDataLst>
              <p:tags r:id="rId294"/>
            </p:custDataLst>
          </p:nvPr>
        </p:nvSpPr>
        <p:spPr bwMode="auto">
          <a:xfrm>
            <a:off x="5695950" y="2073176"/>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68" name="Freeform 457"/>
          <p:cNvSpPr>
            <a:spLocks/>
          </p:cNvSpPr>
          <p:nvPr>
            <p:custDataLst>
              <p:tags r:id="rId295"/>
            </p:custDataLst>
          </p:nvPr>
        </p:nvSpPr>
        <p:spPr bwMode="auto">
          <a:xfrm>
            <a:off x="6127750" y="2878040"/>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69" name="Freeform 458"/>
          <p:cNvSpPr>
            <a:spLocks/>
          </p:cNvSpPr>
          <p:nvPr>
            <p:custDataLst>
              <p:tags r:id="rId296"/>
            </p:custDataLst>
          </p:nvPr>
        </p:nvSpPr>
        <p:spPr bwMode="auto">
          <a:xfrm>
            <a:off x="5722938" y="2512914"/>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70" name="Freeform 459"/>
          <p:cNvSpPr>
            <a:spLocks/>
          </p:cNvSpPr>
          <p:nvPr>
            <p:custDataLst>
              <p:tags r:id="rId297"/>
            </p:custDataLst>
          </p:nvPr>
        </p:nvSpPr>
        <p:spPr bwMode="auto">
          <a:xfrm>
            <a:off x="5362576" y="2263676"/>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71" name="Freeform 460"/>
          <p:cNvSpPr>
            <a:spLocks/>
          </p:cNvSpPr>
          <p:nvPr>
            <p:custDataLst>
              <p:tags r:id="rId298"/>
            </p:custDataLst>
          </p:nvPr>
        </p:nvSpPr>
        <p:spPr bwMode="auto">
          <a:xfrm>
            <a:off x="6443663" y="2498626"/>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2" name="Freeform 461"/>
          <p:cNvSpPr>
            <a:spLocks/>
          </p:cNvSpPr>
          <p:nvPr>
            <p:custDataLst>
              <p:tags r:id="rId299"/>
            </p:custDataLst>
          </p:nvPr>
        </p:nvSpPr>
        <p:spPr bwMode="auto">
          <a:xfrm>
            <a:off x="5992814" y="2558951"/>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3" name="Freeform 462"/>
          <p:cNvSpPr>
            <a:spLocks/>
          </p:cNvSpPr>
          <p:nvPr>
            <p:custDataLst>
              <p:tags r:id="rId300"/>
            </p:custDataLst>
          </p:nvPr>
        </p:nvSpPr>
        <p:spPr bwMode="auto">
          <a:xfrm>
            <a:off x="6076950" y="2751039"/>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74" name="Freeform 463"/>
          <p:cNvSpPr>
            <a:spLocks/>
          </p:cNvSpPr>
          <p:nvPr>
            <p:custDataLst>
              <p:tags r:id="rId301"/>
            </p:custDataLst>
          </p:nvPr>
        </p:nvSpPr>
        <p:spPr bwMode="auto">
          <a:xfrm>
            <a:off x="5156201" y="3482876"/>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5" name="Freeform 464"/>
          <p:cNvSpPr>
            <a:spLocks/>
          </p:cNvSpPr>
          <p:nvPr>
            <p:custDataLst>
              <p:tags r:id="rId302"/>
            </p:custDataLst>
          </p:nvPr>
        </p:nvSpPr>
        <p:spPr bwMode="auto">
          <a:xfrm>
            <a:off x="7200900" y="2746277"/>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6" name="Freeform 465"/>
          <p:cNvSpPr>
            <a:spLocks/>
          </p:cNvSpPr>
          <p:nvPr>
            <p:custDataLst>
              <p:tags r:id="rId303"/>
            </p:custDataLst>
          </p:nvPr>
        </p:nvSpPr>
        <p:spPr bwMode="auto">
          <a:xfrm>
            <a:off x="5322888" y="3541615"/>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7" name="Freeform 466"/>
          <p:cNvSpPr>
            <a:spLocks/>
          </p:cNvSpPr>
          <p:nvPr>
            <p:custDataLst>
              <p:tags r:id="rId304"/>
            </p:custDataLst>
          </p:nvPr>
        </p:nvSpPr>
        <p:spPr bwMode="auto">
          <a:xfrm>
            <a:off x="6391275" y="3736877"/>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8" name="Freeform 467"/>
          <p:cNvSpPr>
            <a:spLocks/>
          </p:cNvSpPr>
          <p:nvPr>
            <p:custDataLst>
              <p:tags r:id="rId305"/>
            </p:custDataLst>
          </p:nvPr>
        </p:nvSpPr>
        <p:spPr bwMode="auto">
          <a:xfrm>
            <a:off x="6373813" y="2822477"/>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79" name="Freeform 468"/>
          <p:cNvSpPr>
            <a:spLocks/>
          </p:cNvSpPr>
          <p:nvPr>
            <p:custDataLst>
              <p:tags r:id="rId306"/>
            </p:custDataLst>
          </p:nvPr>
        </p:nvSpPr>
        <p:spPr bwMode="auto">
          <a:xfrm>
            <a:off x="6672264" y="2925664"/>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0" name="Freeform 469"/>
          <p:cNvSpPr>
            <a:spLocks/>
          </p:cNvSpPr>
          <p:nvPr>
            <p:custDataLst>
              <p:tags r:id="rId307"/>
            </p:custDataLst>
          </p:nvPr>
        </p:nvSpPr>
        <p:spPr bwMode="auto">
          <a:xfrm>
            <a:off x="5959476" y="2060477"/>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81" name="Freeform 470"/>
          <p:cNvSpPr>
            <a:spLocks/>
          </p:cNvSpPr>
          <p:nvPr>
            <p:custDataLst>
              <p:tags r:id="rId308"/>
            </p:custDataLst>
          </p:nvPr>
        </p:nvSpPr>
        <p:spPr bwMode="auto">
          <a:xfrm>
            <a:off x="6370638" y="2781201"/>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2" name="Freeform 471"/>
          <p:cNvSpPr>
            <a:spLocks/>
          </p:cNvSpPr>
          <p:nvPr>
            <p:custDataLst>
              <p:tags r:id="rId309"/>
            </p:custDataLst>
          </p:nvPr>
        </p:nvSpPr>
        <p:spPr bwMode="auto">
          <a:xfrm>
            <a:off x="6186488" y="4792564"/>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3" name="Freeform 472"/>
          <p:cNvSpPr>
            <a:spLocks/>
          </p:cNvSpPr>
          <p:nvPr>
            <p:custDataLst>
              <p:tags r:id="rId310"/>
            </p:custDataLst>
          </p:nvPr>
        </p:nvSpPr>
        <p:spPr bwMode="auto">
          <a:xfrm>
            <a:off x="5957888" y="2108101"/>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84" name="Freeform 473"/>
          <p:cNvSpPr>
            <a:spLocks/>
          </p:cNvSpPr>
          <p:nvPr>
            <p:custDataLst>
              <p:tags r:id="rId311"/>
            </p:custDataLst>
          </p:nvPr>
        </p:nvSpPr>
        <p:spPr bwMode="auto">
          <a:xfrm>
            <a:off x="5664200" y="2293840"/>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85" name="Freeform 474"/>
          <p:cNvSpPr>
            <a:spLocks/>
          </p:cNvSpPr>
          <p:nvPr>
            <p:custDataLst>
              <p:tags r:id="rId312"/>
            </p:custDataLst>
          </p:nvPr>
        </p:nvSpPr>
        <p:spPr bwMode="auto">
          <a:xfrm>
            <a:off x="6361113" y="4178201"/>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6" name="Freeform 475"/>
          <p:cNvSpPr>
            <a:spLocks/>
          </p:cNvSpPr>
          <p:nvPr>
            <p:custDataLst>
              <p:tags r:id="rId313"/>
            </p:custDataLst>
          </p:nvPr>
        </p:nvSpPr>
        <p:spPr bwMode="auto">
          <a:xfrm>
            <a:off x="5853114" y="2749451"/>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7" name="Freeform 476"/>
          <p:cNvSpPr>
            <a:spLocks/>
          </p:cNvSpPr>
          <p:nvPr>
            <p:custDataLst>
              <p:tags r:id="rId314"/>
            </p:custDataLst>
          </p:nvPr>
        </p:nvSpPr>
        <p:spPr bwMode="auto">
          <a:xfrm>
            <a:off x="6172201" y="4370290"/>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8" name="Freeform 477"/>
          <p:cNvSpPr>
            <a:spLocks/>
          </p:cNvSpPr>
          <p:nvPr>
            <p:custDataLst>
              <p:tags r:id="rId315"/>
            </p:custDataLst>
          </p:nvPr>
        </p:nvSpPr>
        <p:spPr bwMode="auto">
          <a:xfrm>
            <a:off x="6084889" y="4146451"/>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89" name="Freeform 478"/>
          <p:cNvSpPr>
            <a:spLocks/>
          </p:cNvSpPr>
          <p:nvPr>
            <p:custDataLst>
              <p:tags r:id="rId316"/>
            </p:custDataLst>
          </p:nvPr>
        </p:nvSpPr>
        <p:spPr bwMode="auto">
          <a:xfrm>
            <a:off x="5821364" y="4419501"/>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90" name="Freeform 479"/>
          <p:cNvSpPr>
            <a:spLocks/>
          </p:cNvSpPr>
          <p:nvPr>
            <p:custDataLst>
              <p:tags r:id="rId317"/>
            </p:custDataLst>
          </p:nvPr>
        </p:nvSpPr>
        <p:spPr bwMode="auto">
          <a:xfrm>
            <a:off x="5100639" y="3349526"/>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91" name="Freeform 480"/>
          <p:cNvSpPr>
            <a:spLocks/>
          </p:cNvSpPr>
          <p:nvPr>
            <p:custDataLst>
              <p:tags r:id="rId318"/>
            </p:custDataLst>
          </p:nvPr>
        </p:nvSpPr>
        <p:spPr bwMode="auto">
          <a:xfrm>
            <a:off x="6273801" y="3911502"/>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492" name="Freeform 481"/>
          <p:cNvSpPr>
            <a:spLocks/>
          </p:cNvSpPr>
          <p:nvPr>
            <p:custDataLst>
              <p:tags r:id="rId319"/>
            </p:custDataLst>
          </p:nvPr>
        </p:nvSpPr>
        <p:spPr bwMode="auto">
          <a:xfrm>
            <a:off x="8837613" y="2425601"/>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93" name="Freeform 482"/>
          <p:cNvSpPr>
            <a:spLocks/>
          </p:cNvSpPr>
          <p:nvPr>
            <p:custDataLst>
              <p:tags r:id="rId320"/>
            </p:custDataLst>
          </p:nvPr>
        </p:nvSpPr>
        <p:spPr bwMode="auto">
          <a:xfrm>
            <a:off x="8696325" y="2427189"/>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94" name="Freeform 483"/>
          <p:cNvSpPr>
            <a:spLocks/>
          </p:cNvSpPr>
          <p:nvPr>
            <p:custDataLst>
              <p:tags r:id="rId321"/>
            </p:custDataLst>
          </p:nvPr>
        </p:nvSpPr>
        <p:spPr bwMode="auto">
          <a:xfrm>
            <a:off x="8666164" y="2781201"/>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95" name="Freeform 484"/>
          <p:cNvSpPr>
            <a:spLocks/>
          </p:cNvSpPr>
          <p:nvPr>
            <p:custDataLst>
              <p:tags r:id="rId322"/>
            </p:custDataLst>
          </p:nvPr>
        </p:nvSpPr>
        <p:spPr bwMode="auto">
          <a:xfrm>
            <a:off x="8612189" y="2795490"/>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96" name="Freeform 485"/>
          <p:cNvSpPr>
            <a:spLocks/>
          </p:cNvSpPr>
          <p:nvPr>
            <p:custDataLst>
              <p:tags r:id="rId323"/>
            </p:custDataLst>
          </p:nvPr>
        </p:nvSpPr>
        <p:spPr bwMode="auto">
          <a:xfrm>
            <a:off x="8628063" y="2557365"/>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97" name="Freeform 486"/>
          <p:cNvSpPr>
            <a:spLocks/>
          </p:cNvSpPr>
          <p:nvPr>
            <p:custDataLst>
              <p:tags r:id="rId324"/>
            </p:custDataLst>
          </p:nvPr>
        </p:nvSpPr>
        <p:spPr bwMode="auto">
          <a:xfrm>
            <a:off x="6211888" y="1447702"/>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98" name="Freeform 487"/>
          <p:cNvSpPr>
            <a:spLocks/>
          </p:cNvSpPr>
          <p:nvPr>
            <p:custDataLst>
              <p:tags r:id="rId325"/>
            </p:custDataLst>
          </p:nvPr>
        </p:nvSpPr>
        <p:spPr bwMode="auto">
          <a:xfrm>
            <a:off x="6354763" y="1430239"/>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499" name="Freeform 488"/>
          <p:cNvSpPr>
            <a:spLocks/>
          </p:cNvSpPr>
          <p:nvPr>
            <p:custDataLst>
              <p:tags r:id="rId326"/>
            </p:custDataLst>
          </p:nvPr>
        </p:nvSpPr>
        <p:spPr bwMode="auto">
          <a:xfrm>
            <a:off x="6391276" y="1438176"/>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0" name="Freeform 489"/>
          <p:cNvSpPr>
            <a:spLocks/>
          </p:cNvSpPr>
          <p:nvPr>
            <p:custDataLst>
              <p:tags r:id="rId327"/>
            </p:custDataLst>
          </p:nvPr>
        </p:nvSpPr>
        <p:spPr bwMode="auto">
          <a:xfrm>
            <a:off x="6924676" y="1623914"/>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1" name="Freeform 490"/>
          <p:cNvSpPr>
            <a:spLocks/>
          </p:cNvSpPr>
          <p:nvPr>
            <p:custDataLst>
              <p:tags r:id="rId328"/>
            </p:custDataLst>
          </p:nvPr>
        </p:nvSpPr>
        <p:spPr bwMode="auto">
          <a:xfrm>
            <a:off x="6834189" y="1482626"/>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2" name="Freeform 491"/>
          <p:cNvSpPr>
            <a:spLocks/>
          </p:cNvSpPr>
          <p:nvPr>
            <p:custDataLst>
              <p:tags r:id="rId329"/>
            </p:custDataLst>
          </p:nvPr>
        </p:nvSpPr>
        <p:spPr bwMode="auto">
          <a:xfrm>
            <a:off x="6856414" y="1441352"/>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3" name="Freeform 492"/>
          <p:cNvSpPr>
            <a:spLocks/>
          </p:cNvSpPr>
          <p:nvPr>
            <p:custDataLst>
              <p:tags r:id="rId330"/>
            </p:custDataLst>
          </p:nvPr>
        </p:nvSpPr>
        <p:spPr bwMode="auto">
          <a:xfrm>
            <a:off x="7000876" y="1557239"/>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4" name="Freeform 493"/>
          <p:cNvSpPr>
            <a:spLocks/>
          </p:cNvSpPr>
          <p:nvPr>
            <p:custDataLst>
              <p:tags r:id="rId331"/>
            </p:custDataLst>
          </p:nvPr>
        </p:nvSpPr>
        <p:spPr bwMode="auto">
          <a:xfrm>
            <a:off x="7054851" y="1441352"/>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5" name="Freeform 494"/>
          <p:cNvSpPr>
            <a:spLocks/>
          </p:cNvSpPr>
          <p:nvPr>
            <p:custDataLst>
              <p:tags r:id="rId332"/>
            </p:custDataLst>
          </p:nvPr>
        </p:nvSpPr>
        <p:spPr bwMode="auto">
          <a:xfrm>
            <a:off x="7115175" y="1466752"/>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6" name="Freeform 495"/>
          <p:cNvSpPr>
            <a:spLocks/>
          </p:cNvSpPr>
          <p:nvPr>
            <p:custDataLst>
              <p:tags r:id="rId333"/>
            </p:custDataLst>
          </p:nvPr>
        </p:nvSpPr>
        <p:spPr bwMode="auto">
          <a:xfrm>
            <a:off x="7232650" y="1481039"/>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7" name="Freeform 496"/>
          <p:cNvSpPr>
            <a:spLocks/>
          </p:cNvSpPr>
          <p:nvPr>
            <p:custDataLst>
              <p:tags r:id="rId334"/>
            </p:custDataLst>
          </p:nvPr>
        </p:nvSpPr>
        <p:spPr bwMode="auto">
          <a:xfrm>
            <a:off x="7759701" y="1606451"/>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8" name="Freeform 497"/>
          <p:cNvSpPr>
            <a:spLocks/>
          </p:cNvSpPr>
          <p:nvPr>
            <p:custDataLst>
              <p:tags r:id="rId335"/>
            </p:custDataLst>
          </p:nvPr>
        </p:nvSpPr>
        <p:spPr bwMode="auto">
          <a:xfrm>
            <a:off x="7826375" y="1623914"/>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09" name="Freeform 498"/>
          <p:cNvSpPr>
            <a:spLocks/>
          </p:cNvSpPr>
          <p:nvPr>
            <p:custDataLst>
              <p:tags r:id="rId336"/>
            </p:custDataLst>
          </p:nvPr>
        </p:nvSpPr>
        <p:spPr bwMode="auto">
          <a:xfrm>
            <a:off x="7856539" y="1635026"/>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0" name="Freeform 499"/>
          <p:cNvSpPr>
            <a:spLocks/>
          </p:cNvSpPr>
          <p:nvPr>
            <p:custDataLst>
              <p:tags r:id="rId337"/>
            </p:custDataLst>
          </p:nvPr>
        </p:nvSpPr>
        <p:spPr bwMode="auto">
          <a:xfrm>
            <a:off x="7627938" y="1608040"/>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1" name="Freeform 500"/>
          <p:cNvSpPr>
            <a:spLocks/>
          </p:cNvSpPr>
          <p:nvPr>
            <p:custDataLst>
              <p:tags r:id="rId338"/>
            </p:custDataLst>
          </p:nvPr>
        </p:nvSpPr>
        <p:spPr bwMode="auto">
          <a:xfrm>
            <a:off x="7927975" y="1549301"/>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2" name="Freeform 501"/>
          <p:cNvSpPr>
            <a:spLocks/>
          </p:cNvSpPr>
          <p:nvPr>
            <p:custDataLst>
              <p:tags r:id="rId339"/>
            </p:custDataLst>
          </p:nvPr>
        </p:nvSpPr>
        <p:spPr bwMode="auto">
          <a:xfrm>
            <a:off x="8088313" y="1557239"/>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3" name="Freeform 502"/>
          <p:cNvSpPr>
            <a:spLocks/>
          </p:cNvSpPr>
          <p:nvPr>
            <p:custDataLst>
              <p:tags r:id="rId340"/>
            </p:custDataLst>
          </p:nvPr>
        </p:nvSpPr>
        <p:spPr bwMode="auto">
          <a:xfrm>
            <a:off x="8048625" y="1604865"/>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4" name="Freeform 503"/>
          <p:cNvSpPr>
            <a:spLocks/>
          </p:cNvSpPr>
          <p:nvPr>
            <p:custDataLst>
              <p:tags r:id="rId341"/>
            </p:custDataLst>
          </p:nvPr>
        </p:nvSpPr>
        <p:spPr bwMode="auto">
          <a:xfrm>
            <a:off x="8027989" y="1601690"/>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5" name="Line 504"/>
          <p:cNvSpPr>
            <a:spLocks noChangeShapeType="1"/>
          </p:cNvSpPr>
          <p:nvPr>
            <p:custDataLst>
              <p:tags r:id="rId342"/>
            </p:custDataLst>
          </p:nvPr>
        </p:nvSpPr>
        <p:spPr bwMode="auto">
          <a:xfrm flipV="1">
            <a:off x="8029575" y="1600101"/>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6" name="Freeform 505"/>
          <p:cNvSpPr>
            <a:spLocks/>
          </p:cNvSpPr>
          <p:nvPr>
            <p:custDataLst>
              <p:tags r:id="rId343"/>
            </p:custDataLst>
          </p:nvPr>
        </p:nvSpPr>
        <p:spPr bwMode="auto">
          <a:xfrm>
            <a:off x="7199313" y="1528664"/>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7" name="Freeform 506"/>
          <p:cNvSpPr>
            <a:spLocks/>
          </p:cNvSpPr>
          <p:nvPr>
            <p:custDataLst>
              <p:tags r:id="rId344"/>
            </p:custDataLst>
          </p:nvPr>
        </p:nvSpPr>
        <p:spPr bwMode="auto">
          <a:xfrm>
            <a:off x="7948614" y="1600101"/>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8" name="Freeform 507"/>
          <p:cNvSpPr>
            <a:spLocks/>
          </p:cNvSpPr>
          <p:nvPr>
            <p:custDataLst>
              <p:tags r:id="rId345"/>
            </p:custDataLst>
          </p:nvPr>
        </p:nvSpPr>
        <p:spPr bwMode="auto">
          <a:xfrm>
            <a:off x="7902576" y="1563589"/>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19" name="Freeform 508"/>
          <p:cNvSpPr>
            <a:spLocks/>
          </p:cNvSpPr>
          <p:nvPr>
            <p:custDataLst>
              <p:tags r:id="rId346"/>
            </p:custDataLst>
          </p:nvPr>
        </p:nvSpPr>
        <p:spPr bwMode="auto">
          <a:xfrm>
            <a:off x="8402638" y="2133501"/>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0" name="Freeform 509"/>
          <p:cNvSpPr>
            <a:spLocks/>
          </p:cNvSpPr>
          <p:nvPr>
            <p:custDataLst>
              <p:tags r:id="rId347"/>
            </p:custDataLst>
          </p:nvPr>
        </p:nvSpPr>
        <p:spPr bwMode="auto">
          <a:xfrm>
            <a:off x="8696326" y="1655665"/>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1" name="Freeform 510"/>
          <p:cNvSpPr>
            <a:spLocks/>
          </p:cNvSpPr>
          <p:nvPr>
            <p:custDataLst>
              <p:tags r:id="rId348"/>
            </p:custDataLst>
          </p:nvPr>
        </p:nvSpPr>
        <p:spPr bwMode="auto">
          <a:xfrm>
            <a:off x="8832850" y="2008089"/>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2" name="Freeform 511"/>
          <p:cNvSpPr>
            <a:spLocks/>
          </p:cNvSpPr>
          <p:nvPr>
            <p:custDataLst>
              <p:tags r:id="rId349"/>
            </p:custDataLst>
          </p:nvPr>
        </p:nvSpPr>
        <p:spPr bwMode="auto">
          <a:xfrm>
            <a:off x="8982076" y="2120802"/>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3" name="Freeform 512"/>
          <p:cNvSpPr>
            <a:spLocks/>
          </p:cNvSpPr>
          <p:nvPr>
            <p:custDataLst>
              <p:tags r:id="rId350"/>
            </p:custDataLst>
          </p:nvPr>
        </p:nvSpPr>
        <p:spPr bwMode="auto">
          <a:xfrm>
            <a:off x="9032875" y="2136676"/>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4" name="Freeform 513"/>
          <p:cNvSpPr>
            <a:spLocks/>
          </p:cNvSpPr>
          <p:nvPr>
            <p:custDataLst>
              <p:tags r:id="rId351"/>
            </p:custDataLst>
          </p:nvPr>
        </p:nvSpPr>
        <p:spPr bwMode="auto">
          <a:xfrm>
            <a:off x="8897939" y="2263676"/>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5" name="Freeform 514"/>
          <p:cNvSpPr>
            <a:spLocks/>
          </p:cNvSpPr>
          <p:nvPr>
            <p:custDataLst>
              <p:tags r:id="rId352"/>
            </p:custDataLst>
          </p:nvPr>
        </p:nvSpPr>
        <p:spPr bwMode="auto">
          <a:xfrm>
            <a:off x="8909051" y="2292252"/>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6" name="Freeform 515"/>
          <p:cNvSpPr>
            <a:spLocks/>
          </p:cNvSpPr>
          <p:nvPr>
            <p:custDataLst>
              <p:tags r:id="rId353"/>
            </p:custDataLst>
          </p:nvPr>
        </p:nvSpPr>
        <p:spPr bwMode="auto">
          <a:xfrm>
            <a:off x="8896351" y="2374802"/>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7" name="Freeform 516"/>
          <p:cNvSpPr>
            <a:spLocks/>
          </p:cNvSpPr>
          <p:nvPr>
            <p:custDataLst>
              <p:tags r:id="rId354"/>
            </p:custDataLst>
          </p:nvPr>
        </p:nvSpPr>
        <p:spPr bwMode="auto">
          <a:xfrm>
            <a:off x="8874125" y="2409726"/>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8" name="Freeform 517"/>
          <p:cNvSpPr>
            <a:spLocks/>
          </p:cNvSpPr>
          <p:nvPr>
            <p:custDataLst>
              <p:tags r:id="rId355"/>
            </p:custDataLst>
          </p:nvPr>
        </p:nvSpPr>
        <p:spPr bwMode="auto">
          <a:xfrm>
            <a:off x="8874125" y="2409726"/>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29" name="Freeform 518"/>
          <p:cNvSpPr>
            <a:spLocks/>
          </p:cNvSpPr>
          <p:nvPr>
            <p:custDataLst>
              <p:tags r:id="rId356"/>
            </p:custDataLst>
          </p:nvPr>
        </p:nvSpPr>
        <p:spPr bwMode="auto">
          <a:xfrm>
            <a:off x="8628063" y="1996977"/>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30" name="Freeform 519"/>
          <p:cNvSpPr>
            <a:spLocks/>
          </p:cNvSpPr>
          <p:nvPr>
            <p:custDataLst>
              <p:tags r:id="rId357"/>
            </p:custDataLst>
          </p:nvPr>
        </p:nvSpPr>
        <p:spPr bwMode="auto">
          <a:xfrm>
            <a:off x="5943601" y="2136676"/>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31" name="Freeform 520"/>
          <p:cNvSpPr>
            <a:spLocks/>
          </p:cNvSpPr>
          <p:nvPr>
            <p:custDataLst>
              <p:tags r:id="rId358"/>
            </p:custDataLst>
          </p:nvPr>
        </p:nvSpPr>
        <p:spPr bwMode="auto">
          <a:xfrm>
            <a:off x="6392863" y="1728690"/>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32" name="Freeform 521"/>
          <p:cNvSpPr>
            <a:spLocks/>
          </p:cNvSpPr>
          <p:nvPr>
            <p:custDataLst>
              <p:tags r:id="rId359"/>
            </p:custDataLst>
          </p:nvPr>
        </p:nvSpPr>
        <p:spPr bwMode="auto">
          <a:xfrm>
            <a:off x="6427788" y="1541364"/>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33" name="Freeform 522"/>
          <p:cNvSpPr>
            <a:spLocks/>
          </p:cNvSpPr>
          <p:nvPr>
            <p:custDataLst>
              <p:tags r:id="rId360"/>
            </p:custDataLst>
          </p:nvPr>
        </p:nvSpPr>
        <p:spPr bwMode="auto">
          <a:xfrm>
            <a:off x="6219825" y="1852514"/>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34" name="Freeform 523"/>
          <p:cNvSpPr>
            <a:spLocks/>
          </p:cNvSpPr>
          <p:nvPr>
            <p:custDataLst>
              <p:tags r:id="rId361"/>
            </p:custDataLst>
          </p:nvPr>
        </p:nvSpPr>
        <p:spPr bwMode="auto">
          <a:xfrm>
            <a:off x="8524875" y="2149376"/>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535" name="Group 524"/>
          <p:cNvGrpSpPr>
            <a:grpSpLocks/>
          </p:cNvGrpSpPr>
          <p:nvPr>
            <p:custDataLst>
              <p:tags r:id="rId362"/>
            </p:custDataLst>
          </p:nvPr>
        </p:nvGrpSpPr>
        <p:grpSpPr bwMode="auto">
          <a:xfrm>
            <a:off x="7315201" y="2104927"/>
            <a:ext cx="671513" cy="384175"/>
            <a:chOff x="4115" y="1551"/>
            <a:chExt cx="504" cy="244"/>
          </a:xfrm>
        </p:grpSpPr>
        <p:sp>
          <p:nvSpPr>
            <p:cNvPr id="536"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37"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sp>
        <p:nvSpPr>
          <p:cNvPr id="538" name="Freeform 527"/>
          <p:cNvSpPr>
            <a:spLocks/>
          </p:cNvSpPr>
          <p:nvPr>
            <p:custDataLst>
              <p:tags r:id="rId363"/>
            </p:custDataLst>
          </p:nvPr>
        </p:nvSpPr>
        <p:spPr bwMode="auto">
          <a:xfrm>
            <a:off x="6372226" y="2854227"/>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39" name="Freeform 528"/>
          <p:cNvSpPr>
            <a:spLocks/>
          </p:cNvSpPr>
          <p:nvPr>
            <p:custDataLst>
              <p:tags r:id="rId364"/>
            </p:custDataLst>
          </p:nvPr>
        </p:nvSpPr>
        <p:spPr bwMode="auto">
          <a:xfrm>
            <a:off x="5846763" y="2398614"/>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40" name="Freeform 529"/>
          <p:cNvSpPr>
            <a:spLocks/>
          </p:cNvSpPr>
          <p:nvPr>
            <p:custDataLst>
              <p:tags r:id="rId365"/>
            </p:custDataLst>
          </p:nvPr>
        </p:nvSpPr>
        <p:spPr bwMode="auto">
          <a:xfrm>
            <a:off x="5586414" y="2611339"/>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41" name="Freeform 530"/>
          <p:cNvSpPr>
            <a:spLocks/>
          </p:cNvSpPr>
          <p:nvPr>
            <p:custDataLst>
              <p:tags r:id="rId366"/>
            </p:custDataLst>
          </p:nvPr>
        </p:nvSpPr>
        <p:spPr bwMode="auto">
          <a:xfrm>
            <a:off x="5178426" y="2957414"/>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42" name="Freeform 531"/>
          <p:cNvSpPr>
            <a:spLocks/>
          </p:cNvSpPr>
          <p:nvPr>
            <p:custDataLst>
              <p:tags r:id="rId367"/>
            </p:custDataLst>
          </p:nvPr>
        </p:nvSpPr>
        <p:spPr bwMode="auto">
          <a:xfrm>
            <a:off x="5119688" y="2973290"/>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43" name="Freeform 532"/>
          <p:cNvSpPr>
            <a:spLocks/>
          </p:cNvSpPr>
          <p:nvPr>
            <p:custDataLst>
              <p:tags r:id="rId368"/>
            </p:custDataLst>
          </p:nvPr>
        </p:nvSpPr>
        <p:spPr bwMode="auto">
          <a:xfrm>
            <a:off x="5094288" y="2966939"/>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44" name="Freeform 533"/>
          <p:cNvSpPr>
            <a:spLocks/>
          </p:cNvSpPr>
          <p:nvPr>
            <p:custDataLst>
              <p:tags r:id="rId369"/>
            </p:custDataLst>
          </p:nvPr>
        </p:nvSpPr>
        <p:spPr bwMode="auto">
          <a:xfrm>
            <a:off x="6365876" y="2695476"/>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45" name="Freeform 534"/>
          <p:cNvSpPr>
            <a:spLocks/>
          </p:cNvSpPr>
          <p:nvPr>
            <p:custDataLst>
              <p:tags r:id="rId370"/>
            </p:custDataLst>
          </p:nvPr>
        </p:nvSpPr>
        <p:spPr bwMode="auto">
          <a:xfrm>
            <a:off x="8459788" y="3076477"/>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546" name="Group 535"/>
          <p:cNvGrpSpPr>
            <a:grpSpLocks/>
          </p:cNvGrpSpPr>
          <p:nvPr>
            <p:custDataLst>
              <p:tags r:id="rId371"/>
            </p:custDataLst>
          </p:nvPr>
        </p:nvGrpSpPr>
        <p:grpSpPr bwMode="auto">
          <a:xfrm>
            <a:off x="6107113" y="2544664"/>
            <a:ext cx="482600" cy="201612"/>
            <a:chOff x="3289" y="1830"/>
            <a:chExt cx="363" cy="128"/>
          </a:xfrm>
        </p:grpSpPr>
        <p:sp>
          <p:nvSpPr>
            <p:cNvPr id="547"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48"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49"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50"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51"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sp>
        <p:nvSpPr>
          <p:cNvPr id="552" name="Freeform 541"/>
          <p:cNvSpPr>
            <a:spLocks/>
          </p:cNvSpPr>
          <p:nvPr>
            <p:custDataLst>
              <p:tags r:id="rId372"/>
            </p:custDataLst>
          </p:nvPr>
        </p:nvSpPr>
        <p:spPr bwMode="auto">
          <a:xfrm>
            <a:off x="4095751" y="3697190"/>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53" name="Freeform 542"/>
          <p:cNvSpPr>
            <a:spLocks/>
          </p:cNvSpPr>
          <p:nvPr>
            <p:custDataLst>
              <p:tags r:id="rId373"/>
            </p:custDataLst>
          </p:nvPr>
        </p:nvSpPr>
        <p:spPr bwMode="auto">
          <a:xfrm>
            <a:off x="8040688" y="3133626"/>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54" name="Freeform 543"/>
          <p:cNvSpPr>
            <a:spLocks/>
          </p:cNvSpPr>
          <p:nvPr>
            <p:custDataLst>
              <p:tags r:id="rId374"/>
            </p:custDataLst>
          </p:nvPr>
        </p:nvSpPr>
        <p:spPr bwMode="auto">
          <a:xfrm>
            <a:off x="8128000" y="3819426"/>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55" name="Freeform 544"/>
          <p:cNvSpPr>
            <a:spLocks/>
          </p:cNvSpPr>
          <p:nvPr>
            <p:custDataLst>
              <p:tags r:id="rId375"/>
            </p:custDataLst>
          </p:nvPr>
        </p:nvSpPr>
        <p:spPr bwMode="auto">
          <a:xfrm>
            <a:off x="6819901" y="3078064"/>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56" name="Freeform 545"/>
          <p:cNvSpPr>
            <a:spLocks/>
          </p:cNvSpPr>
          <p:nvPr>
            <p:custDataLst>
              <p:tags r:id="rId376"/>
            </p:custDataLst>
          </p:nvPr>
        </p:nvSpPr>
        <p:spPr bwMode="auto">
          <a:xfrm>
            <a:off x="5546725" y="3132039"/>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sp>
        <p:nvSpPr>
          <p:cNvPr id="557" name="Freeform 546"/>
          <p:cNvSpPr>
            <a:spLocks/>
          </p:cNvSpPr>
          <p:nvPr>
            <p:custDataLst>
              <p:tags r:id="rId377"/>
            </p:custDataLst>
          </p:nvPr>
        </p:nvSpPr>
        <p:spPr bwMode="auto">
          <a:xfrm>
            <a:off x="5216525" y="2749451"/>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58" name="Freeform 547"/>
          <p:cNvSpPr>
            <a:spLocks/>
          </p:cNvSpPr>
          <p:nvPr>
            <p:custDataLst>
              <p:tags r:id="rId378"/>
            </p:custDataLst>
          </p:nvPr>
        </p:nvSpPr>
        <p:spPr bwMode="auto">
          <a:xfrm>
            <a:off x="5916614" y="1679477"/>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59" name="Freeform 548"/>
          <p:cNvSpPr>
            <a:spLocks/>
          </p:cNvSpPr>
          <p:nvPr>
            <p:custDataLst>
              <p:tags r:id="rId379"/>
            </p:custDataLst>
          </p:nvPr>
        </p:nvSpPr>
        <p:spPr bwMode="auto">
          <a:xfrm>
            <a:off x="6427788" y="1663602"/>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60" name="Freeform 549"/>
          <p:cNvSpPr>
            <a:spLocks/>
          </p:cNvSpPr>
          <p:nvPr>
            <p:custDataLst>
              <p:tags r:id="rId380"/>
            </p:custDataLst>
          </p:nvPr>
        </p:nvSpPr>
        <p:spPr bwMode="auto">
          <a:xfrm>
            <a:off x="6570663" y="1646139"/>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sp>
        <p:nvSpPr>
          <p:cNvPr id="561" name="Freeform 550"/>
          <p:cNvSpPr>
            <a:spLocks/>
          </p:cNvSpPr>
          <p:nvPr>
            <p:custDataLst>
              <p:tags r:id="rId381"/>
            </p:custDataLst>
          </p:nvPr>
        </p:nvSpPr>
        <p:spPr bwMode="auto">
          <a:xfrm>
            <a:off x="6607176" y="1654076"/>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latin typeface="+mn-lt"/>
            </a:endParaRPr>
          </a:p>
        </p:txBody>
      </p:sp>
      <p:grpSp>
        <p:nvGrpSpPr>
          <p:cNvPr id="7" name="Gruppieren 6"/>
          <p:cNvGrpSpPr/>
          <p:nvPr/>
        </p:nvGrpSpPr>
        <p:grpSpPr>
          <a:xfrm>
            <a:off x="537435" y="4923726"/>
            <a:ext cx="130626" cy="199625"/>
            <a:chOff x="5578929" y="5324112"/>
            <a:chExt cx="130626" cy="199625"/>
          </a:xfrm>
        </p:grpSpPr>
        <p:sp>
          <p:nvSpPr>
            <p:cNvPr id="4" name="Ellipse 3"/>
            <p:cNvSpPr/>
            <p:nvPr/>
          </p:nvSpPr>
          <p:spPr bwMode="auto">
            <a:xfrm>
              <a:off x="5600018" y="5324112"/>
              <a:ext cx="109537" cy="108000"/>
            </a:xfrm>
            <a:prstGeom prst="ellipse">
              <a:avLst/>
            </a:prstGeom>
            <a:solidFill>
              <a:srgbClr val="92D050"/>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600" dirty="0" err="1">
                <a:solidFill>
                  <a:schemeClr val="tx1"/>
                </a:solidFill>
                <a:latin typeface="+mn-lt"/>
              </a:endParaRPr>
            </a:p>
          </p:txBody>
        </p:sp>
        <p:cxnSp>
          <p:nvCxnSpPr>
            <p:cNvPr id="6" name="Gerader Verbinder 5"/>
            <p:cNvCxnSpPr/>
            <p:nvPr/>
          </p:nvCxnSpPr>
          <p:spPr bwMode="auto">
            <a:xfrm flipH="1">
              <a:off x="5578929" y="5373216"/>
              <a:ext cx="73191" cy="150521"/>
            </a:xfrm>
            <a:prstGeom prst="line">
              <a:avLst/>
            </a:prstGeom>
            <a:solidFill>
              <a:schemeClr val="accent1"/>
            </a:solidFill>
            <a:ln w="38100" cap="flat" cmpd="sng" algn="ctr">
              <a:solidFill>
                <a:srgbClr val="92D050"/>
              </a:solidFill>
              <a:prstDash val="solid"/>
              <a:round/>
              <a:headEnd type="none" w="med" len="med"/>
              <a:tailEnd type="none" w="med" len="med"/>
            </a:ln>
            <a:effectLst/>
          </p:spPr>
        </p:cxnSp>
      </p:grpSp>
      <p:sp>
        <p:nvSpPr>
          <p:cNvPr id="563" name="Textfeld 562"/>
          <p:cNvSpPr txBox="1"/>
          <p:nvPr/>
        </p:nvSpPr>
        <p:spPr>
          <a:xfrm>
            <a:off x="726809" y="4409322"/>
            <a:ext cx="1186543" cy="415498"/>
          </a:xfrm>
          <a:prstGeom prst="rect">
            <a:avLst/>
          </a:prstGeom>
          <a:noFill/>
        </p:spPr>
        <p:txBody>
          <a:bodyPr wrap="none" rtlCol="0">
            <a:spAutoFit/>
          </a:bodyPr>
          <a:lstStyle/>
          <a:p>
            <a:r>
              <a:rPr lang="de-DE" sz="1050" dirty="0">
                <a:solidFill>
                  <a:schemeClr val="tx1"/>
                </a:solidFill>
                <a:latin typeface="+mn-lt"/>
              </a:rPr>
              <a:t>Unbekannt oder </a:t>
            </a:r>
            <a:br>
              <a:rPr lang="de-DE" sz="1050" dirty="0">
                <a:solidFill>
                  <a:schemeClr val="tx1"/>
                </a:solidFill>
                <a:latin typeface="+mn-lt"/>
              </a:rPr>
            </a:br>
            <a:r>
              <a:rPr lang="de-DE" sz="1050" dirty="0">
                <a:solidFill>
                  <a:schemeClr val="tx1"/>
                </a:solidFill>
                <a:latin typeface="+mn-lt"/>
              </a:rPr>
              <a:t>beim Wettbewerb</a:t>
            </a:r>
          </a:p>
        </p:txBody>
      </p:sp>
      <p:sp>
        <p:nvSpPr>
          <p:cNvPr id="565" name="Textfeld 564"/>
          <p:cNvSpPr txBox="1"/>
          <p:nvPr/>
        </p:nvSpPr>
        <p:spPr>
          <a:xfrm>
            <a:off x="726808" y="4885038"/>
            <a:ext cx="1285929" cy="253916"/>
          </a:xfrm>
          <a:prstGeom prst="rect">
            <a:avLst/>
          </a:prstGeom>
          <a:noFill/>
        </p:spPr>
        <p:txBody>
          <a:bodyPr wrap="none" rtlCol="0">
            <a:spAutoFit/>
          </a:bodyPr>
          <a:lstStyle/>
          <a:p>
            <a:r>
              <a:rPr lang="de-DE" sz="1050" dirty="0">
                <a:solidFill>
                  <a:schemeClr val="tx1"/>
                </a:solidFill>
                <a:latin typeface="+mn-lt"/>
              </a:rPr>
              <a:t>Geschäftsbeziehung</a:t>
            </a:r>
          </a:p>
        </p:txBody>
      </p:sp>
      <p:sp>
        <p:nvSpPr>
          <p:cNvPr id="567" name="Textfeld 566"/>
          <p:cNvSpPr txBox="1"/>
          <p:nvPr/>
        </p:nvSpPr>
        <p:spPr>
          <a:xfrm>
            <a:off x="726808" y="5302155"/>
            <a:ext cx="954107" cy="253916"/>
          </a:xfrm>
          <a:prstGeom prst="rect">
            <a:avLst/>
          </a:prstGeom>
          <a:noFill/>
        </p:spPr>
        <p:txBody>
          <a:bodyPr wrap="none" rtlCol="0">
            <a:spAutoFit/>
          </a:bodyPr>
          <a:lstStyle/>
          <a:p>
            <a:r>
              <a:rPr lang="de-DE" sz="1050" dirty="0">
                <a:solidFill>
                  <a:schemeClr val="tx1"/>
                </a:solidFill>
                <a:latin typeface="+mn-lt"/>
              </a:rPr>
              <a:t>Kein Potenzial</a:t>
            </a:r>
          </a:p>
        </p:txBody>
      </p:sp>
      <p:grpSp>
        <p:nvGrpSpPr>
          <p:cNvPr id="568" name="Gruppieren 567"/>
          <p:cNvGrpSpPr/>
          <p:nvPr/>
        </p:nvGrpSpPr>
        <p:grpSpPr>
          <a:xfrm>
            <a:off x="537435" y="4448010"/>
            <a:ext cx="130626" cy="199625"/>
            <a:chOff x="5578929" y="5324112"/>
            <a:chExt cx="130626" cy="199625"/>
          </a:xfrm>
          <a:solidFill>
            <a:srgbClr val="FF0000"/>
          </a:solidFill>
        </p:grpSpPr>
        <p:sp>
          <p:nvSpPr>
            <p:cNvPr id="569" name="Ellipse 568"/>
            <p:cNvSpPr/>
            <p:nvPr/>
          </p:nvSpPr>
          <p:spPr bwMode="auto">
            <a:xfrm>
              <a:off x="5600018" y="5324112"/>
              <a:ext cx="109537" cy="108000"/>
            </a:xfrm>
            <a:prstGeom prst="ellipse">
              <a:avLst/>
            </a:prstGeom>
            <a:grp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600" dirty="0" err="1">
                <a:solidFill>
                  <a:schemeClr val="tx1"/>
                </a:solidFill>
                <a:latin typeface="+mn-lt"/>
              </a:endParaRPr>
            </a:p>
          </p:txBody>
        </p:sp>
        <p:cxnSp>
          <p:nvCxnSpPr>
            <p:cNvPr id="570" name="Gerader Verbinder 569"/>
            <p:cNvCxnSpPr/>
            <p:nvPr/>
          </p:nvCxnSpPr>
          <p:spPr bwMode="auto">
            <a:xfrm flipH="1">
              <a:off x="5578929" y="5373216"/>
              <a:ext cx="73191" cy="150521"/>
            </a:xfrm>
            <a:prstGeom prst="line">
              <a:avLst/>
            </a:prstGeom>
            <a:grpFill/>
            <a:ln w="38100" cap="flat" cmpd="sng" algn="ctr">
              <a:solidFill>
                <a:srgbClr val="FF0000"/>
              </a:solidFill>
              <a:prstDash val="solid"/>
              <a:round/>
              <a:headEnd type="none" w="med" len="med"/>
              <a:tailEnd type="none" w="med" len="med"/>
            </a:ln>
            <a:effectLst/>
          </p:spPr>
        </p:cxnSp>
      </p:grpSp>
      <p:grpSp>
        <p:nvGrpSpPr>
          <p:cNvPr id="571" name="Gruppieren 570"/>
          <p:cNvGrpSpPr/>
          <p:nvPr/>
        </p:nvGrpSpPr>
        <p:grpSpPr>
          <a:xfrm>
            <a:off x="537435" y="5340843"/>
            <a:ext cx="130626" cy="199625"/>
            <a:chOff x="5578929" y="5324112"/>
            <a:chExt cx="130626" cy="199625"/>
          </a:xfrm>
          <a:solidFill>
            <a:schemeClr val="tx1"/>
          </a:solidFill>
        </p:grpSpPr>
        <p:sp>
          <p:nvSpPr>
            <p:cNvPr id="572" name="Ellipse 571"/>
            <p:cNvSpPr/>
            <p:nvPr/>
          </p:nvSpPr>
          <p:spPr bwMode="auto">
            <a:xfrm>
              <a:off x="5600018" y="5324112"/>
              <a:ext cx="109537" cy="108000"/>
            </a:xfrm>
            <a:prstGeom prst="ellipse">
              <a:avLst/>
            </a:prstGeom>
            <a:grp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600" dirty="0" err="1">
                <a:solidFill>
                  <a:schemeClr val="tx1"/>
                </a:solidFill>
                <a:latin typeface="+mn-lt"/>
              </a:endParaRPr>
            </a:p>
          </p:txBody>
        </p:sp>
        <p:cxnSp>
          <p:nvCxnSpPr>
            <p:cNvPr id="573" name="Gerader Verbinder 572"/>
            <p:cNvCxnSpPr/>
            <p:nvPr/>
          </p:nvCxnSpPr>
          <p:spPr bwMode="auto">
            <a:xfrm flipH="1">
              <a:off x="5578929" y="5373216"/>
              <a:ext cx="73191" cy="150521"/>
            </a:xfrm>
            <a:prstGeom prst="line">
              <a:avLst/>
            </a:prstGeom>
            <a:grpFill/>
            <a:ln w="38100" cap="flat" cmpd="sng" algn="ctr">
              <a:solidFill>
                <a:schemeClr val="tx1"/>
              </a:solidFill>
              <a:prstDash val="solid"/>
              <a:round/>
              <a:headEnd type="none" w="med" len="med"/>
              <a:tailEnd type="none" w="med" len="med"/>
            </a:ln>
            <a:effectLst/>
          </p:spPr>
        </p:cxnSp>
      </p:grpSp>
      <p:grpSp>
        <p:nvGrpSpPr>
          <p:cNvPr id="574" name="Gruppieren 573"/>
          <p:cNvGrpSpPr/>
          <p:nvPr/>
        </p:nvGrpSpPr>
        <p:grpSpPr>
          <a:xfrm>
            <a:off x="8202713" y="2805931"/>
            <a:ext cx="130626" cy="199625"/>
            <a:chOff x="5578929" y="5324112"/>
            <a:chExt cx="130626" cy="199625"/>
          </a:xfrm>
          <a:solidFill>
            <a:srgbClr val="FF0000"/>
          </a:solidFill>
        </p:grpSpPr>
        <p:sp>
          <p:nvSpPr>
            <p:cNvPr id="575" name="Ellipse 574"/>
            <p:cNvSpPr/>
            <p:nvPr/>
          </p:nvSpPr>
          <p:spPr bwMode="auto">
            <a:xfrm>
              <a:off x="5600018" y="5324112"/>
              <a:ext cx="109537" cy="108000"/>
            </a:xfrm>
            <a:prstGeom prst="ellipse">
              <a:avLst/>
            </a:prstGeom>
            <a:grp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600" dirty="0" err="1">
                <a:solidFill>
                  <a:schemeClr val="tx1"/>
                </a:solidFill>
                <a:latin typeface="+mn-lt"/>
              </a:endParaRPr>
            </a:p>
          </p:txBody>
        </p:sp>
        <p:cxnSp>
          <p:nvCxnSpPr>
            <p:cNvPr id="576" name="Gerader Verbinder 575"/>
            <p:cNvCxnSpPr/>
            <p:nvPr/>
          </p:nvCxnSpPr>
          <p:spPr bwMode="auto">
            <a:xfrm flipH="1">
              <a:off x="5578929" y="5373216"/>
              <a:ext cx="73191" cy="150521"/>
            </a:xfrm>
            <a:prstGeom prst="line">
              <a:avLst/>
            </a:prstGeom>
            <a:grpFill/>
            <a:ln w="38100" cap="flat" cmpd="sng" algn="ctr">
              <a:solidFill>
                <a:srgbClr val="FF0000"/>
              </a:solidFill>
              <a:prstDash val="solid"/>
              <a:round/>
              <a:headEnd type="none" w="med" len="med"/>
              <a:tailEnd type="none" w="med" len="med"/>
            </a:ln>
            <a:effectLst/>
          </p:spPr>
        </p:cxnSp>
      </p:grpSp>
      <p:grpSp>
        <p:nvGrpSpPr>
          <p:cNvPr id="578" name="Gruppieren 577"/>
          <p:cNvGrpSpPr/>
          <p:nvPr/>
        </p:nvGrpSpPr>
        <p:grpSpPr>
          <a:xfrm>
            <a:off x="5750063" y="2106915"/>
            <a:ext cx="130626" cy="199625"/>
            <a:chOff x="5578929" y="5324112"/>
            <a:chExt cx="130626" cy="199625"/>
          </a:xfrm>
        </p:grpSpPr>
        <p:sp>
          <p:nvSpPr>
            <p:cNvPr id="579" name="Ellipse 578"/>
            <p:cNvSpPr/>
            <p:nvPr/>
          </p:nvSpPr>
          <p:spPr bwMode="auto">
            <a:xfrm>
              <a:off x="5600018" y="5324112"/>
              <a:ext cx="109537" cy="108000"/>
            </a:xfrm>
            <a:prstGeom prst="ellipse">
              <a:avLst/>
            </a:prstGeom>
            <a:solidFill>
              <a:srgbClr val="92D050"/>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600" dirty="0" err="1">
                <a:solidFill>
                  <a:schemeClr val="tx1"/>
                </a:solidFill>
                <a:latin typeface="+mn-lt"/>
              </a:endParaRPr>
            </a:p>
          </p:txBody>
        </p:sp>
        <p:cxnSp>
          <p:nvCxnSpPr>
            <p:cNvPr id="580" name="Gerader Verbinder 579"/>
            <p:cNvCxnSpPr/>
            <p:nvPr/>
          </p:nvCxnSpPr>
          <p:spPr bwMode="auto">
            <a:xfrm flipH="1">
              <a:off x="5578929" y="5373216"/>
              <a:ext cx="73191" cy="150521"/>
            </a:xfrm>
            <a:prstGeom prst="line">
              <a:avLst/>
            </a:prstGeom>
            <a:solidFill>
              <a:schemeClr val="accent1"/>
            </a:solidFill>
            <a:ln w="38100" cap="flat" cmpd="sng" algn="ctr">
              <a:solidFill>
                <a:srgbClr val="92D050"/>
              </a:solidFill>
              <a:prstDash val="solid"/>
              <a:round/>
              <a:headEnd type="none" w="med" len="med"/>
              <a:tailEnd type="none" w="med" len="med"/>
            </a:ln>
            <a:effectLst/>
          </p:spPr>
        </p:cxnSp>
      </p:grpSp>
      <p:grpSp>
        <p:nvGrpSpPr>
          <p:cNvPr id="581" name="Gruppieren 580"/>
          <p:cNvGrpSpPr/>
          <p:nvPr/>
        </p:nvGrpSpPr>
        <p:grpSpPr>
          <a:xfrm>
            <a:off x="5596199" y="2767242"/>
            <a:ext cx="130626" cy="199625"/>
            <a:chOff x="5578929" y="5324112"/>
            <a:chExt cx="130626" cy="199625"/>
          </a:xfrm>
          <a:solidFill>
            <a:schemeClr val="tx1"/>
          </a:solidFill>
        </p:grpSpPr>
        <p:sp>
          <p:nvSpPr>
            <p:cNvPr id="582" name="Ellipse 581"/>
            <p:cNvSpPr/>
            <p:nvPr/>
          </p:nvSpPr>
          <p:spPr bwMode="auto">
            <a:xfrm>
              <a:off x="5600018" y="5324112"/>
              <a:ext cx="109537" cy="108000"/>
            </a:xfrm>
            <a:prstGeom prst="ellipse">
              <a:avLst/>
            </a:prstGeom>
            <a:grp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600" dirty="0" err="1">
                <a:solidFill>
                  <a:schemeClr val="tx1"/>
                </a:solidFill>
                <a:latin typeface="+mn-lt"/>
              </a:endParaRPr>
            </a:p>
          </p:txBody>
        </p:sp>
        <p:cxnSp>
          <p:nvCxnSpPr>
            <p:cNvPr id="583" name="Gerader Verbinder 582"/>
            <p:cNvCxnSpPr/>
            <p:nvPr/>
          </p:nvCxnSpPr>
          <p:spPr bwMode="auto">
            <a:xfrm flipH="1">
              <a:off x="5578929" y="5373216"/>
              <a:ext cx="73191" cy="150521"/>
            </a:xfrm>
            <a:prstGeom prst="line">
              <a:avLst/>
            </a:prstGeom>
            <a:grpFill/>
            <a:ln w="38100" cap="flat" cmpd="sng" algn="ctr">
              <a:solidFill>
                <a:schemeClr val="tx1"/>
              </a:solidFill>
              <a:prstDash val="solid"/>
              <a:round/>
              <a:headEnd type="none" w="med" len="med"/>
              <a:tailEnd type="none" w="med" len="med"/>
            </a:ln>
            <a:effectLst/>
          </p:spPr>
        </p:cxnSp>
      </p:grpSp>
      <p:sp>
        <p:nvSpPr>
          <p:cNvPr id="584" name="Textfeld 583">
            <a:extLst>
              <a:ext uri="{FF2B5EF4-FFF2-40B4-BE49-F238E27FC236}">
                <a16:creationId xmlns:a16="http://schemas.microsoft.com/office/drawing/2014/main" id="{355A483C-6361-4C11-B144-286C2DB8C666}"/>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400" b="1" kern="1200" dirty="0">
                <a:solidFill>
                  <a:schemeClr val="bg1"/>
                </a:solidFill>
                <a:latin typeface="+mn-lt"/>
                <a:ea typeface="+mn-ea"/>
                <a:cs typeface="+mn-cs"/>
              </a:rPr>
              <a:t>So </a:t>
            </a:r>
            <a:r>
              <a:rPr lang="de-DE" sz="1400" b="1" kern="1200" dirty="0" err="1">
                <a:solidFill>
                  <a:schemeClr val="bg1"/>
                </a:solidFill>
                <a:latin typeface="+mn-lt"/>
                <a:ea typeface="+mn-ea"/>
                <a:cs typeface="+mn-cs"/>
              </a:rPr>
              <a:t>what</a:t>
            </a:r>
            <a:r>
              <a:rPr lang="de-DE" sz="1400" b="1" kern="1200" dirty="0">
                <a:solidFill>
                  <a:schemeClr val="bg1"/>
                </a:solidFill>
                <a:latin typeface="+mn-lt"/>
                <a:ea typeface="+mn-ea"/>
                <a:cs typeface="+mn-cs"/>
              </a:rPr>
              <a:t>? - Chancen / Risiken / Konsequenzen die sich aus der Analyse für uns ergeben! </a:t>
            </a:r>
            <a:endParaRPr lang="de-DE" sz="1400" b="0" kern="1200" dirty="0">
              <a:solidFill>
                <a:schemeClr val="bg1"/>
              </a:solidFill>
              <a:latin typeface="+mn-lt"/>
              <a:ea typeface="+mn-ea"/>
              <a:cs typeface="+mn-cs"/>
            </a:endParaRPr>
          </a:p>
          <a:p>
            <a:r>
              <a:rPr lang="de-DE" sz="1400" dirty="0" err="1">
                <a:solidFill>
                  <a:schemeClr val="bg1"/>
                </a:solidFill>
                <a:latin typeface="+mn-lt"/>
              </a:rPr>
              <a:t>Xx</a:t>
            </a:r>
            <a:endParaRPr lang="de-DE" sz="1400" dirty="0">
              <a:solidFill>
                <a:schemeClr val="bg1"/>
              </a:solidFill>
              <a:latin typeface="+mn-lt"/>
            </a:endParaRPr>
          </a:p>
        </p:txBody>
      </p:sp>
      <p:sp>
        <p:nvSpPr>
          <p:cNvPr id="577" name="Rechteck 576">
            <a:extLst>
              <a:ext uri="{FF2B5EF4-FFF2-40B4-BE49-F238E27FC236}">
                <a16:creationId xmlns:a16="http://schemas.microsoft.com/office/drawing/2014/main" id="{9776B9EF-6127-4B30-B769-A3C5378AA889}"/>
              </a:ext>
            </a:extLst>
          </p:cNvPr>
          <p:cNvSpPr/>
          <p:nvPr/>
        </p:nvSpPr>
        <p:spPr bwMode="auto">
          <a:xfrm>
            <a:off x="12268368" y="1278920"/>
            <a:ext cx="3168352" cy="5596894"/>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 </a:t>
            </a:r>
          </a:p>
        </p:txBody>
      </p:sp>
      <p:sp>
        <p:nvSpPr>
          <p:cNvPr id="5" name="Fußzeilenplatzhalter 4">
            <a:extLst>
              <a:ext uri="{FF2B5EF4-FFF2-40B4-BE49-F238E27FC236}">
                <a16:creationId xmlns:a16="http://schemas.microsoft.com/office/drawing/2014/main" id="{21C4FC77-F9B1-4114-E8F5-45FB540E4C27}"/>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8" name="Foliennummernplatzhalter 7">
            <a:extLst>
              <a:ext uri="{FF2B5EF4-FFF2-40B4-BE49-F238E27FC236}">
                <a16:creationId xmlns:a16="http://schemas.microsoft.com/office/drawing/2014/main" id="{9EBC4961-7A8B-834A-4671-72708B815975}"/>
              </a:ext>
            </a:extLst>
          </p:cNvPr>
          <p:cNvSpPr>
            <a:spLocks noGrp="1"/>
          </p:cNvSpPr>
          <p:nvPr>
            <p:ph type="sldNum" sz="quarter" idx="11"/>
          </p:nvPr>
        </p:nvSpPr>
        <p:spPr/>
        <p:txBody>
          <a:bodyPr/>
          <a:lstStyle/>
          <a:p>
            <a:fld id="{31D0D8A1-E263-4FBF-9BF3-AA3869F8EB11}" type="slidenum">
              <a:rPr lang="de-DE" smtClean="0"/>
              <a:pPr/>
              <a:t>21</a:t>
            </a:fld>
            <a:endParaRPr lang="de-DE" dirty="0">
              <a:latin typeface="+mn-lt"/>
            </a:endParaRPr>
          </a:p>
        </p:txBody>
      </p:sp>
    </p:spTree>
    <p:extLst>
      <p:ext uri="{BB962C8B-B14F-4D97-AF65-F5344CB8AC3E}">
        <p14:creationId xmlns:p14="http://schemas.microsoft.com/office/powerpoint/2010/main" val="342849105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E81B5C-E7C8-486F-AEEB-2DA44C5304B5}"/>
              </a:ext>
            </a:extLst>
          </p:cNvPr>
          <p:cNvSpPr>
            <a:spLocks noGrp="1"/>
          </p:cNvSpPr>
          <p:nvPr>
            <p:ph type="title"/>
          </p:nvPr>
        </p:nvSpPr>
        <p:spPr/>
        <p:txBody>
          <a:bodyPr/>
          <a:lstStyle/>
          <a:p>
            <a:r>
              <a:rPr lang="de-DE" dirty="0"/>
              <a:t>2| Top Ziele und Initiativen des Key Accounts</a:t>
            </a:r>
            <a:endParaRPr lang="en-US" dirty="0"/>
          </a:p>
        </p:txBody>
      </p:sp>
      <p:graphicFrame>
        <p:nvGraphicFramePr>
          <p:cNvPr id="5" name="Tabelle 5">
            <a:extLst>
              <a:ext uri="{FF2B5EF4-FFF2-40B4-BE49-F238E27FC236}">
                <a16:creationId xmlns:a16="http://schemas.microsoft.com/office/drawing/2014/main" id="{4A79B1F0-258A-410B-B584-144750E927C9}"/>
              </a:ext>
            </a:extLst>
          </p:cNvPr>
          <p:cNvGraphicFramePr>
            <a:graphicFrameLocks noGrp="1"/>
          </p:cNvGraphicFramePr>
          <p:nvPr>
            <p:extLst>
              <p:ext uri="{D42A27DB-BD31-4B8C-83A1-F6EECF244321}">
                <p14:modId xmlns:p14="http://schemas.microsoft.com/office/powerpoint/2010/main" val="1816400158"/>
              </p:ext>
            </p:extLst>
          </p:nvPr>
        </p:nvGraphicFramePr>
        <p:xfrm>
          <a:off x="335360" y="1268760"/>
          <a:ext cx="11521281" cy="5040561"/>
        </p:xfrm>
        <a:graphic>
          <a:graphicData uri="http://schemas.openxmlformats.org/drawingml/2006/table">
            <a:tbl>
              <a:tblPr firstRow="1" bandRow="1">
                <a:tableStyleId>{073A0DAA-6AF3-43AB-8588-CEC1D06C72B9}</a:tableStyleId>
              </a:tblPr>
              <a:tblGrid>
                <a:gridCol w="3840427">
                  <a:extLst>
                    <a:ext uri="{9D8B030D-6E8A-4147-A177-3AD203B41FA5}">
                      <a16:colId xmlns:a16="http://schemas.microsoft.com/office/drawing/2014/main" val="2097951506"/>
                    </a:ext>
                  </a:extLst>
                </a:gridCol>
                <a:gridCol w="3840427">
                  <a:extLst>
                    <a:ext uri="{9D8B030D-6E8A-4147-A177-3AD203B41FA5}">
                      <a16:colId xmlns:a16="http://schemas.microsoft.com/office/drawing/2014/main" val="4287178311"/>
                    </a:ext>
                  </a:extLst>
                </a:gridCol>
                <a:gridCol w="3840427">
                  <a:extLst>
                    <a:ext uri="{9D8B030D-6E8A-4147-A177-3AD203B41FA5}">
                      <a16:colId xmlns:a16="http://schemas.microsoft.com/office/drawing/2014/main" val="150953804"/>
                    </a:ext>
                  </a:extLst>
                </a:gridCol>
              </a:tblGrid>
              <a:tr h="797189">
                <a:tc>
                  <a:txBody>
                    <a:bodyPr/>
                    <a:lstStyle/>
                    <a:p>
                      <a:pPr algn="l">
                        <a:spcAft>
                          <a:spcPts val="0"/>
                        </a:spcAft>
                      </a:pPr>
                      <a:r>
                        <a:rPr lang="de-DE" sz="1200" dirty="0">
                          <a:solidFill>
                            <a:schemeClr val="bg1"/>
                          </a:solidFill>
                          <a:effectLst/>
                          <a:latin typeface="+mn-lt"/>
                        </a:rPr>
                        <a:t>Initiative / Ziel / Projekt … des Key Accounts</a:t>
                      </a:r>
                      <a:endParaRPr lang="de-DE" sz="1200" dirty="0">
                        <a:solidFill>
                          <a:schemeClr val="bg1"/>
                        </a:solidFill>
                        <a:effectLst/>
                        <a:latin typeface="+mn-lt"/>
                        <a:ea typeface="Calibri" panose="020F0502020204030204" pitchFamily="34" charset="0"/>
                      </a:endParaRPr>
                    </a:p>
                  </a:txBody>
                  <a:tcPr marL="68580" marR="68580" marT="0" marB="0">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l">
                        <a:spcAft>
                          <a:spcPts val="0"/>
                        </a:spcAft>
                      </a:pPr>
                      <a:r>
                        <a:rPr lang="de-DE" sz="1200" dirty="0">
                          <a:solidFill>
                            <a:schemeClr val="bg1"/>
                          </a:solidFill>
                          <a:effectLst/>
                          <a:latin typeface="+mn-lt"/>
                        </a:rPr>
                        <a:t>Sponsor / Key </a:t>
                      </a:r>
                      <a:r>
                        <a:rPr lang="de-DE" sz="1200" dirty="0" err="1">
                          <a:solidFill>
                            <a:schemeClr val="bg1"/>
                          </a:solidFill>
                          <a:effectLst/>
                          <a:latin typeface="+mn-lt"/>
                        </a:rPr>
                        <a:t>Owner</a:t>
                      </a:r>
                      <a:r>
                        <a:rPr lang="de-DE" sz="1200" dirty="0">
                          <a:solidFill>
                            <a:schemeClr val="bg1"/>
                          </a:solidFill>
                          <a:effectLst/>
                          <a:latin typeface="+mn-lt"/>
                        </a:rPr>
                        <a:t> in der Key Account Organisation</a:t>
                      </a:r>
                      <a:endParaRPr lang="de-DE" sz="1200" dirty="0">
                        <a:solidFill>
                          <a:schemeClr val="bg1"/>
                        </a:solidFill>
                        <a:effectLst/>
                        <a:latin typeface="+mn-lt"/>
                        <a:ea typeface="Calibri" panose="020F050202020403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txBody>
                  <a:tcPr marL="68580" marR="68580" marT="0" marB="0">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81374389"/>
                  </a:ext>
                </a:extLst>
              </a:tr>
              <a:tr h="606196">
                <a:tc>
                  <a:txBody>
                    <a:bodyPr/>
                    <a:lstStyle/>
                    <a:p>
                      <a:endParaRPr lang="en-US" sz="120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4625870"/>
                  </a:ext>
                </a:extLst>
              </a:tr>
              <a:tr h="606196">
                <a:tc>
                  <a:txBody>
                    <a:bodyPr/>
                    <a:lstStyle/>
                    <a:p>
                      <a:endParaRPr lang="en-US" sz="120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629162368"/>
                  </a:ext>
                </a:extLst>
              </a:tr>
              <a:tr h="606196">
                <a:tc>
                  <a:txBody>
                    <a:bodyPr/>
                    <a:lstStyle/>
                    <a:p>
                      <a:endParaRPr lang="en-US" sz="120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946362358"/>
                  </a:ext>
                </a:extLst>
              </a:tr>
              <a:tr h="606196">
                <a:tc>
                  <a:txBody>
                    <a:bodyPr/>
                    <a:lstStyle/>
                    <a:p>
                      <a:endParaRPr lang="en-US" sz="120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924037850"/>
                  </a:ext>
                </a:extLst>
              </a:tr>
              <a:tr h="606196">
                <a:tc>
                  <a:txBody>
                    <a:bodyPr/>
                    <a:lstStyle/>
                    <a:p>
                      <a:endParaRPr lang="en-US" sz="120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194612564"/>
                  </a:ext>
                </a:extLst>
              </a:tr>
              <a:tr h="606196">
                <a:tc>
                  <a:txBody>
                    <a:bodyPr/>
                    <a:lstStyle/>
                    <a:p>
                      <a:endParaRPr lang="en-US" sz="120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293590194"/>
                  </a:ext>
                </a:extLst>
              </a:tr>
              <a:tr h="606196">
                <a:tc>
                  <a:txBody>
                    <a:bodyPr/>
                    <a:lstStyle/>
                    <a:p>
                      <a:endParaRPr lang="en-US" sz="120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200" dirty="0">
                          <a:solidFill>
                            <a:schemeClr val="accent4"/>
                          </a:solidFill>
                          <a:latin typeface="+mn-lt"/>
                        </a:rPr>
                        <a:t>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9468134"/>
                  </a:ext>
                </a:extLst>
              </a:tr>
            </a:tbl>
          </a:graphicData>
        </a:graphic>
      </p:graphicFrame>
      <p:sp>
        <p:nvSpPr>
          <p:cNvPr id="6" name="Rechteck 5">
            <a:extLst>
              <a:ext uri="{FF2B5EF4-FFF2-40B4-BE49-F238E27FC236}">
                <a16:creationId xmlns:a16="http://schemas.microsoft.com/office/drawing/2014/main" id="{2D52A915-5A82-D242-AA54-927A2BC23EE6}"/>
              </a:ext>
            </a:extLst>
          </p:cNvPr>
          <p:cNvSpPr/>
          <p:nvPr/>
        </p:nvSpPr>
        <p:spPr bwMode="auto">
          <a:xfrm>
            <a:off x="12268368" y="1278920"/>
            <a:ext cx="3168352" cy="5596894"/>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Diese Folie wird häufig in Key Account Plänen von Beratungs- oder auch IT-Unternehmen verwendet. </a:t>
            </a:r>
          </a:p>
        </p:txBody>
      </p:sp>
      <p:sp>
        <p:nvSpPr>
          <p:cNvPr id="7" name="Fußzeilenplatzhalter 6">
            <a:extLst>
              <a:ext uri="{FF2B5EF4-FFF2-40B4-BE49-F238E27FC236}">
                <a16:creationId xmlns:a16="http://schemas.microsoft.com/office/drawing/2014/main" id="{A9D90240-D642-D6B2-3372-3BB09FB2595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8" name="Foliennummernplatzhalter 7">
            <a:extLst>
              <a:ext uri="{FF2B5EF4-FFF2-40B4-BE49-F238E27FC236}">
                <a16:creationId xmlns:a16="http://schemas.microsoft.com/office/drawing/2014/main" id="{57D02296-8884-C220-A38D-9EC51C5F97AB}"/>
              </a:ext>
            </a:extLst>
          </p:cNvPr>
          <p:cNvSpPr>
            <a:spLocks noGrp="1"/>
          </p:cNvSpPr>
          <p:nvPr>
            <p:ph type="sldNum" sz="quarter" idx="11"/>
          </p:nvPr>
        </p:nvSpPr>
        <p:spPr/>
        <p:txBody>
          <a:bodyPr/>
          <a:lstStyle/>
          <a:p>
            <a:fld id="{31D0D8A1-E263-4FBF-9BF3-AA3869F8EB11}" type="slidenum">
              <a:rPr lang="de-DE" smtClean="0"/>
              <a:pPr/>
              <a:t>22</a:t>
            </a:fld>
            <a:endParaRPr lang="de-DE" dirty="0">
              <a:latin typeface="+mn-lt"/>
            </a:endParaRPr>
          </a:p>
        </p:txBody>
      </p:sp>
    </p:spTree>
    <p:extLst>
      <p:ext uri="{BB962C8B-B14F-4D97-AF65-F5344CB8AC3E}">
        <p14:creationId xmlns:p14="http://schemas.microsoft.com/office/powerpoint/2010/main" val="1066811556"/>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DE" dirty="0"/>
              <a:t>2| Projektplanung des Key Accounts</a:t>
            </a:r>
          </a:p>
        </p:txBody>
      </p:sp>
      <p:cxnSp>
        <p:nvCxnSpPr>
          <p:cNvPr id="3" name="Gerade Verbindung mit Pfeil 2"/>
          <p:cNvCxnSpPr/>
          <p:nvPr/>
        </p:nvCxnSpPr>
        <p:spPr bwMode="auto">
          <a:xfrm>
            <a:off x="2279576" y="5364930"/>
            <a:ext cx="8136904" cy="0"/>
          </a:xfrm>
          <a:prstGeom prst="straightConnector1">
            <a:avLst/>
          </a:prstGeom>
          <a:solidFill>
            <a:schemeClr val="accent1"/>
          </a:solidFill>
          <a:ln w="38100" cap="flat" cmpd="sng" algn="ctr">
            <a:solidFill>
              <a:srgbClr val="293133"/>
            </a:solidFill>
            <a:prstDash val="solid"/>
            <a:round/>
            <a:headEnd type="none" w="med" len="med"/>
            <a:tailEnd type="triangle"/>
          </a:ln>
          <a:effectLst/>
        </p:spPr>
      </p:cxnSp>
      <p:cxnSp>
        <p:nvCxnSpPr>
          <p:cNvPr id="19" name="Gerade Verbindung mit Pfeil 18"/>
          <p:cNvCxnSpPr/>
          <p:nvPr/>
        </p:nvCxnSpPr>
        <p:spPr bwMode="auto">
          <a:xfrm flipV="1">
            <a:off x="2279576" y="1447767"/>
            <a:ext cx="0" cy="3924000"/>
          </a:xfrm>
          <a:prstGeom prst="straightConnector1">
            <a:avLst/>
          </a:prstGeom>
          <a:solidFill>
            <a:schemeClr val="accent1"/>
          </a:solidFill>
          <a:ln w="38100" cap="flat" cmpd="sng" algn="ctr">
            <a:solidFill>
              <a:srgbClr val="464E51"/>
            </a:solidFill>
            <a:prstDash val="solid"/>
            <a:round/>
            <a:headEnd type="none" w="med" len="med"/>
            <a:tailEnd type="triangle"/>
          </a:ln>
          <a:effectLst/>
        </p:spPr>
      </p:cxnSp>
      <p:cxnSp>
        <p:nvCxnSpPr>
          <p:cNvPr id="6" name="Gerader Verbinder 5"/>
          <p:cNvCxnSpPr/>
          <p:nvPr/>
        </p:nvCxnSpPr>
        <p:spPr bwMode="auto">
          <a:xfrm>
            <a:off x="4158260" y="1412776"/>
            <a:ext cx="0" cy="417646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20" name="Gerader Verbinder 19"/>
          <p:cNvCxnSpPr/>
          <p:nvPr/>
        </p:nvCxnSpPr>
        <p:spPr bwMode="auto">
          <a:xfrm>
            <a:off x="6273662" y="1412776"/>
            <a:ext cx="0" cy="417646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21" name="Gerader Verbinder 20"/>
          <p:cNvCxnSpPr/>
          <p:nvPr/>
        </p:nvCxnSpPr>
        <p:spPr bwMode="auto">
          <a:xfrm>
            <a:off x="8389064" y="1412776"/>
            <a:ext cx="0" cy="417646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8" name="Textfeld 7"/>
          <p:cNvSpPr txBox="1"/>
          <p:nvPr/>
        </p:nvSpPr>
        <p:spPr>
          <a:xfrm>
            <a:off x="2751746" y="5363924"/>
            <a:ext cx="697627" cy="369332"/>
          </a:xfrm>
          <a:prstGeom prst="rect">
            <a:avLst/>
          </a:prstGeom>
          <a:noFill/>
        </p:spPr>
        <p:txBody>
          <a:bodyPr wrap="none" rtlCol="0">
            <a:spAutoFit/>
          </a:bodyPr>
          <a:lstStyle/>
          <a:p>
            <a:r>
              <a:rPr lang="de-DE" sz="1800" dirty="0">
                <a:solidFill>
                  <a:schemeClr val="accent4"/>
                </a:solidFill>
                <a:latin typeface="+mn-lt"/>
              </a:rPr>
              <a:t>2026</a:t>
            </a:r>
          </a:p>
        </p:txBody>
      </p:sp>
      <p:sp>
        <p:nvSpPr>
          <p:cNvPr id="23" name="Textfeld 22"/>
          <p:cNvSpPr txBox="1"/>
          <p:nvPr/>
        </p:nvSpPr>
        <p:spPr>
          <a:xfrm>
            <a:off x="4867149" y="5363924"/>
            <a:ext cx="697627" cy="369332"/>
          </a:xfrm>
          <a:prstGeom prst="rect">
            <a:avLst/>
          </a:prstGeom>
          <a:noFill/>
        </p:spPr>
        <p:txBody>
          <a:bodyPr wrap="none" rtlCol="0">
            <a:spAutoFit/>
          </a:bodyPr>
          <a:lstStyle/>
          <a:p>
            <a:r>
              <a:rPr lang="de-DE" sz="1800" dirty="0">
                <a:solidFill>
                  <a:schemeClr val="accent4"/>
                </a:solidFill>
                <a:latin typeface="+mn-lt"/>
              </a:rPr>
              <a:t>2027</a:t>
            </a:r>
          </a:p>
        </p:txBody>
      </p:sp>
      <p:sp>
        <p:nvSpPr>
          <p:cNvPr id="24" name="Textfeld 23"/>
          <p:cNvSpPr txBox="1"/>
          <p:nvPr/>
        </p:nvSpPr>
        <p:spPr>
          <a:xfrm>
            <a:off x="6982551" y="5363924"/>
            <a:ext cx="697627" cy="369332"/>
          </a:xfrm>
          <a:prstGeom prst="rect">
            <a:avLst/>
          </a:prstGeom>
          <a:noFill/>
        </p:spPr>
        <p:txBody>
          <a:bodyPr wrap="none" rtlCol="0">
            <a:spAutoFit/>
          </a:bodyPr>
          <a:lstStyle/>
          <a:p>
            <a:r>
              <a:rPr lang="de-DE" sz="1800" dirty="0">
                <a:solidFill>
                  <a:schemeClr val="accent4"/>
                </a:solidFill>
                <a:latin typeface="+mn-lt"/>
              </a:rPr>
              <a:t>2028</a:t>
            </a:r>
          </a:p>
        </p:txBody>
      </p:sp>
      <p:sp>
        <p:nvSpPr>
          <p:cNvPr id="9" name="Rechteck 8"/>
          <p:cNvSpPr/>
          <p:nvPr/>
        </p:nvSpPr>
        <p:spPr bwMode="auto">
          <a:xfrm>
            <a:off x="4723084" y="4383626"/>
            <a:ext cx="5328592" cy="432048"/>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600" dirty="0">
                <a:solidFill>
                  <a:schemeClr val="bg1"/>
                </a:solidFill>
                <a:latin typeface="+mn-lt"/>
              </a:rPr>
              <a:t>Neue Möbelserie Wohnen  2</a:t>
            </a:r>
          </a:p>
        </p:txBody>
      </p:sp>
      <p:sp>
        <p:nvSpPr>
          <p:cNvPr id="26" name="Rechteck 25"/>
          <p:cNvSpPr/>
          <p:nvPr/>
        </p:nvSpPr>
        <p:spPr bwMode="auto">
          <a:xfrm>
            <a:off x="6456040" y="3284984"/>
            <a:ext cx="3168352" cy="432048"/>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600" dirty="0">
                <a:solidFill>
                  <a:schemeClr val="bg1"/>
                </a:solidFill>
                <a:latin typeface="+mn-lt"/>
              </a:rPr>
              <a:t>Überarbeitung Serie 3788</a:t>
            </a:r>
          </a:p>
        </p:txBody>
      </p:sp>
      <p:sp>
        <p:nvSpPr>
          <p:cNvPr id="27" name="Rechteck 26"/>
          <p:cNvSpPr/>
          <p:nvPr/>
        </p:nvSpPr>
        <p:spPr bwMode="auto">
          <a:xfrm>
            <a:off x="2924208" y="2188444"/>
            <a:ext cx="1875648" cy="432048"/>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600" dirty="0">
                <a:solidFill>
                  <a:schemeClr val="bg1"/>
                </a:solidFill>
                <a:latin typeface="+mn-lt"/>
              </a:rPr>
              <a:t>Vorstudie Schlafen</a:t>
            </a:r>
          </a:p>
        </p:txBody>
      </p:sp>
      <p:sp>
        <p:nvSpPr>
          <p:cNvPr id="25" name="Textfeld 24"/>
          <p:cNvSpPr txBox="1"/>
          <p:nvPr/>
        </p:nvSpPr>
        <p:spPr>
          <a:xfrm rot="16200000">
            <a:off x="351133" y="3222830"/>
            <a:ext cx="3228769" cy="307777"/>
          </a:xfrm>
          <a:prstGeom prst="rect">
            <a:avLst/>
          </a:prstGeom>
          <a:noFill/>
        </p:spPr>
        <p:txBody>
          <a:bodyPr wrap="none" rtlCol="0">
            <a:spAutoFit/>
          </a:bodyPr>
          <a:lstStyle/>
          <a:p>
            <a:r>
              <a:rPr lang="de-DE" sz="1400" dirty="0">
                <a:solidFill>
                  <a:schemeClr val="accent4"/>
                </a:solidFill>
                <a:latin typeface="+mn-lt"/>
              </a:rPr>
              <a:t>Priorität für den Kunden (falls möglich)</a:t>
            </a:r>
          </a:p>
        </p:txBody>
      </p:sp>
      <p:sp>
        <p:nvSpPr>
          <p:cNvPr id="30" name="Textfeld 29"/>
          <p:cNvSpPr txBox="1"/>
          <p:nvPr/>
        </p:nvSpPr>
        <p:spPr>
          <a:xfrm>
            <a:off x="9097952" y="5363924"/>
            <a:ext cx="697627" cy="369332"/>
          </a:xfrm>
          <a:prstGeom prst="rect">
            <a:avLst/>
          </a:prstGeom>
          <a:noFill/>
        </p:spPr>
        <p:txBody>
          <a:bodyPr wrap="none" rtlCol="0">
            <a:spAutoFit/>
          </a:bodyPr>
          <a:lstStyle/>
          <a:p>
            <a:r>
              <a:rPr lang="de-DE" sz="1800" dirty="0">
                <a:solidFill>
                  <a:schemeClr val="accent4"/>
                </a:solidFill>
                <a:latin typeface="+mn-lt"/>
              </a:rPr>
              <a:t>2029</a:t>
            </a:r>
          </a:p>
        </p:txBody>
      </p:sp>
      <p:sp>
        <p:nvSpPr>
          <p:cNvPr id="31" name="Textfeld 30">
            <a:extLst>
              <a:ext uri="{FF2B5EF4-FFF2-40B4-BE49-F238E27FC236}">
                <a16:creationId xmlns:a16="http://schemas.microsoft.com/office/drawing/2014/main" id="{FBE611AE-0096-4490-ADE5-BDA8B544786E}"/>
              </a:ext>
            </a:extLst>
          </p:cNvPr>
          <p:cNvSpPr txBox="1"/>
          <p:nvPr/>
        </p:nvSpPr>
        <p:spPr>
          <a:xfrm>
            <a:off x="335360" y="6012145"/>
            <a:ext cx="11521280" cy="581785"/>
          </a:xfrm>
          <a:prstGeom prst="rect">
            <a:avLst/>
          </a:prstGeom>
          <a:solidFill>
            <a:srgbClr val="FF5229"/>
          </a:solidFill>
          <a:ln>
            <a:noFill/>
          </a:ln>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39" name="Rechteck 38">
            <a:extLst>
              <a:ext uri="{FF2B5EF4-FFF2-40B4-BE49-F238E27FC236}">
                <a16:creationId xmlns:a16="http://schemas.microsoft.com/office/drawing/2014/main" id="{DC02A96B-FD19-4D8A-B926-95C495A00C19}"/>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Wenn du im </a:t>
            </a:r>
            <a:br>
              <a:rPr lang="de-DE" sz="1200" dirty="0">
                <a:solidFill>
                  <a:srgbClr val="000000"/>
                </a:solidFill>
                <a:latin typeface="+mn-lt"/>
              </a:rPr>
            </a:br>
            <a:r>
              <a:rPr lang="de-DE" sz="1200" dirty="0">
                <a:solidFill>
                  <a:srgbClr val="000000"/>
                </a:solidFill>
                <a:latin typeface="+mn-lt"/>
              </a:rPr>
              <a:t>Projektgeschäft tätig bist:</a:t>
            </a:r>
          </a:p>
          <a:p>
            <a:r>
              <a:rPr lang="de-DE" sz="1200" dirty="0">
                <a:solidFill>
                  <a:srgbClr val="000000"/>
                </a:solidFill>
                <a:latin typeface="+mn-lt"/>
              </a:rPr>
              <a:t>Welche für dich interessanten Projekte hat dein Key Account in der Planung? </a:t>
            </a:r>
          </a:p>
          <a:p>
            <a:endParaRPr lang="de-DE" sz="1200" dirty="0">
              <a:solidFill>
                <a:srgbClr val="000000"/>
              </a:solidFill>
              <a:latin typeface="+mn-lt"/>
            </a:endParaRPr>
          </a:p>
          <a:p>
            <a:endParaRPr lang="de-DE" sz="1200" dirty="0">
              <a:solidFill>
                <a:srgbClr val="000000"/>
              </a:solidFill>
              <a:latin typeface="+mn-lt"/>
            </a:endParaRPr>
          </a:p>
          <a:p>
            <a:r>
              <a:rPr lang="de-DE" sz="1200" dirty="0">
                <a:solidFill>
                  <a:srgbClr val="000000"/>
                </a:solidFill>
                <a:latin typeface="+mn-lt"/>
              </a:rPr>
              <a:t>Falls möglich, kannst du die y-Achse auch nutzen, um die Priorität der Projekte für den Key Account zu berücksichtigen.</a:t>
            </a:r>
          </a:p>
          <a:p>
            <a:endParaRPr lang="de-DE" sz="1200" dirty="0">
              <a:solidFill>
                <a:srgbClr val="000000"/>
              </a:solidFill>
              <a:latin typeface="+mn-lt"/>
            </a:endParaRPr>
          </a:p>
        </p:txBody>
      </p:sp>
      <p:sp>
        <p:nvSpPr>
          <p:cNvPr id="5" name="Fußzeilenplatzhalter 4">
            <a:extLst>
              <a:ext uri="{FF2B5EF4-FFF2-40B4-BE49-F238E27FC236}">
                <a16:creationId xmlns:a16="http://schemas.microsoft.com/office/drawing/2014/main" id="{368B581C-310F-7091-E0F4-4768BCFD720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642AB8CB-DEEF-B5A7-362E-2B664EA96328}"/>
              </a:ext>
            </a:extLst>
          </p:cNvPr>
          <p:cNvSpPr>
            <a:spLocks noGrp="1"/>
          </p:cNvSpPr>
          <p:nvPr>
            <p:ph type="sldNum" sz="quarter" idx="11"/>
          </p:nvPr>
        </p:nvSpPr>
        <p:spPr/>
        <p:txBody>
          <a:bodyPr/>
          <a:lstStyle/>
          <a:p>
            <a:fld id="{31D0D8A1-E263-4FBF-9BF3-AA3869F8EB11}" type="slidenum">
              <a:rPr lang="de-DE" smtClean="0"/>
              <a:pPr/>
              <a:t>23</a:t>
            </a:fld>
            <a:endParaRPr lang="de-DE" dirty="0">
              <a:latin typeface="+mn-lt"/>
            </a:endParaRPr>
          </a:p>
        </p:txBody>
      </p:sp>
    </p:spTree>
    <p:extLst>
      <p:ext uri="{BB962C8B-B14F-4D97-AF65-F5344CB8AC3E}">
        <p14:creationId xmlns:p14="http://schemas.microsoft.com/office/powerpoint/2010/main" val="2669875504"/>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DE" dirty="0"/>
              <a:t>2| Value Chain bis zum Endkunden</a:t>
            </a:r>
          </a:p>
        </p:txBody>
      </p:sp>
      <p:sp>
        <p:nvSpPr>
          <p:cNvPr id="13" name="Pfeil: Chevron 12">
            <a:extLst>
              <a:ext uri="{FF2B5EF4-FFF2-40B4-BE49-F238E27FC236}">
                <a16:creationId xmlns:a16="http://schemas.microsoft.com/office/drawing/2014/main" id="{7F344AA8-C964-4B68-93B6-3C844E3B269D}"/>
              </a:ext>
            </a:extLst>
          </p:cNvPr>
          <p:cNvSpPr/>
          <p:nvPr/>
        </p:nvSpPr>
        <p:spPr bwMode="auto">
          <a:xfrm>
            <a:off x="1786527" y="1797683"/>
            <a:ext cx="2571824" cy="864096"/>
          </a:xfrm>
          <a:prstGeom prst="chevron">
            <a:avLst/>
          </a:prstGeom>
          <a:solidFill>
            <a:srgbClr val="FF5229"/>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de-DE" sz="1400" dirty="0">
                <a:solidFill>
                  <a:schemeClr val="bg1"/>
                </a:solidFill>
                <a:latin typeface="+mn-lt"/>
              </a:rPr>
              <a:t>Wir</a:t>
            </a:r>
          </a:p>
        </p:txBody>
      </p:sp>
      <p:sp>
        <p:nvSpPr>
          <p:cNvPr id="14" name="Pfeil: Chevron 13">
            <a:extLst>
              <a:ext uri="{FF2B5EF4-FFF2-40B4-BE49-F238E27FC236}">
                <a16:creationId xmlns:a16="http://schemas.microsoft.com/office/drawing/2014/main" id="{57190B33-4047-4E10-9135-B2936282E68F}"/>
              </a:ext>
            </a:extLst>
          </p:cNvPr>
          <p:cNvSpPr/>
          <p:nvPr/>
        </p:nvSpPr>
        <p:spPr bwMode="auto">
          <a:xfrm>
            <a:off x="4230872" y="1798637"/>
            <a:ext cx="2571824" cy="864096"/>
          </a:xfrm>
          <a:prstGeom prst="chevron">
            <a:avLst/>
          </a:prstGeom>
          <a:solidFill>
            <a:srgbClr val="293133"/>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de-DE" sz="1400" dirty="0">
                <a:solidFill>
                  <a:schemeClr val="bg1"/>
                </a:solidFill>
                <a:latin typeface="+mn-lt"/>
              </a:rPr>
              <a:t>Integrationspartner /</a:t>
            </a:r>
            <a:br>
              <a:rPr lang="de-DE" sz="1400" dirty="0">
                <a:solidFill>
                  <a:schemeClr val="bg1"/>
                </a:solidFill>
                <a:latin typeface="+mn-lt"/>
              </a:rPr>
            </a:br>
            <a:r>
              <a:rPr lang="de-DE" sz="1400" dirty="0">
                <a:solidFill>
                  <a:schemeClr val="bg1"/>
                </a:solidFill>
                <a:latin typeface="+mn-lt"/>
              </a:rPr>
              <a:t>Verarbeiter /</a:t>
            </a:r>
            <a:br>
              <a:rPr lang="de-DE" sz="1400" dirty="0">
                <a:solidFill>
                  <a:schemeClr val="bg1"/>
                </a:solidFill>
                <a:latin typeface="+mn-lt"/>
              </a:rPr>
            </a:br>
            <a:r>
              <a:rPr lang="de-DE" sz="1400" dirty="0">
                <a:solidFill>
                  <a:schemeClr val="bg1"/>
                </a:solidFill>
                <a:latin typeface="+mn-lt"/>
              </a:rPr>
              <a:t>Händler / …</a:t>
            </a:r>
          </a:p>
        </p:txBody>
      </p:sp>
      <p:sp>
        <p:nvSpPr>
          <p:cNvPr id="15" name="Pfeil: Chevron 14">
            <a:extLst>
              <a:ext uri="{FF2B5EF4-FFF2-40B4-BE49-F238E27FC236}">
                <a16:creationId xmlns:a16="http://schemas.microsoft.com/office/drawing/2014/main" id="{5E67E204-B50D-44BD-81EB-A764FD329B9F}"/>
              </a:ext>
            </a:extLst>
          </p:cNvPr>
          <p:cNvSpPr/>
          <p:nvPr/>
        </p:nvSpPr>
        <p:spPr bwMode="auto">
          <a:xfrm>
            <a:off x="6675217" y="1798637"/>
            <a:ext cx="2571824" cy="864096"/>
          </a:xfrm>
          <a:prstGeom prst="chevron">
            <a:avLst/>
          </a:prstGeom>
          <a:solidFill>
            <a:srgbClr val="293133"/>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de-DE" sz="1400" dirty="0">
                <a:solidFill>
                  <a:schemeClr val="bg1"/>
                </a:solidFill>
                <a:latin typeface="+mn-lt"/>
              </a:rPr>
              <a:t>Key Account</a:t>
            </a:r>
          </a:p>
        </p:txBody>
      </p:sp>
      <p:sp>
        <p:nvSpPr>
          <p:cNvPr id="16" name="Pfeil: Chevron 15">
            <a:extLst>
              <a:ext uri="{FF2B5EF4-FFF2-40B4-BE49-F238E27FC236}">
                <a16:creationId xmlns:a16="http://schemas.microsoft.com/office/drawing/2014/main" id="{EE14C6B6-6E2C-4DD8-AC37-7A9C628676F3}"/>
              </a:ext>
            </a:extLst>
          </p:cNvPr>
          <p:cNvSpPr/>
          <p:nvPr/>
        </p:nvSpPr>
        <p:spPr bwMode="auto">
          <a:xfrm>
            <a:off x="9119562" y="1797683"/>
            <a:ext cx="2571824" cy="864096"/>
          </a:xfrm>
          <a:prstGeom prst="chevron">
            <a:avLst/>
          </a:prstGeom>
          <a:solidFill>
            <a:srgbClr val="293133"/>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de-DE" sz="1400" dirty="0">
                <a:solidFill>
                  <a:schemeClr val="bg1"/>
                </a:solidFill>
                <a:latin typeface="+mn-lt"/>
              </a:rPr>
              <a:t>Kunden vom Key Account</a:t>
            </a:r>
          </a:p>
        </p:txBody>
      </p:sp>
      <p:sp>
        <p:nvSpPr>
          <p:cNvPr id="17" name="Textfeld 16">
            <a:extLst>
              <a:ext uri="{FF2B5EF4-FFF2-40B4-BE49-F238E27FC236}">
                <a16:creationId xmlns:a16="http://schemas.microsoft.com/office/drawing/2014/main" id="{D0FBA565-0B3E-41DE-9CB8-B9D5F3E8109B}"/>
              </a:ext>
            </a:extLst>
          </p:cNvPr>
          <p:cNvSpPr txBox="1"/>
          <p:nvPr/>
        </p:nvSpPr>
        <p:spPr bwMode="auto">
          <a:xfrm>
            <a:off x="184752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23" name="Textfeld 22">
            <a:extLst>
              <a:ext uri="{FF2B5EF4-FFF2-40B4-BE49-F238E27FC236}">
                <a16:creationId xmlns:a16="http://schemas.microsoft.com/office/drawing/2014/main" id="{65A09FF5-4B19-4408-B55F-C0E632EA62F3}"/>
              </a:ext>
            </a:extLst>
          </p:cNvPr>
          <p:cNvSpPr txBox="1"/>
          <p:nvPr/>
        </p:nvSpPr>
        <p:spPr bwMode="auto">
          <a:xfrm>
            <a:off x="119336" y="2898442"/>
            <a:ext cx="16671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de-DE" sz="1200" b="1" dirty="0">
                <a:solidFill>
                  <a:schemeClr val="accent4"/>
                </a:solidFill>
                <a:latin typeface="+mn-lt"/>
                <a:ea typeface="ＭＳ Ｐゴシック" charset="-128"/>
                <a:cs typeface="Arial" charset="0"/>
              </a:rPr>
              <a:t>Wer sind die wichtigsten Unternehmen?</a:t>
            </a:r>
          </a:p>
        </p:txBody>
      </p:sp>
      <p:sp>
        <p:nvSpPr>
          <p:cNvPr id="24" name="Textfeld 23">
            <a:extLst>
              <a:ext uri="{FF2B5EF4-FFF2-40B4-BE49-F238E27FC236}">
                <a16:creationId xmlns:a16="http://schemas.microsoft.com/office/drawing/2014/main" id="{9E3A04A5-5DBE-41BD-AEF7-F879E0BFEE8F}"/>
              </a:ext>
            </a:extLst>
          </p:cNvPr>
          <p:cNvSpPr txBox="1"/>
          <p:nvPr/>
        </p:nvSpPr>
        <p:spPr bwMode="auto">
          <a:xfrm>
            <a:off x="144333" y="4462791"/>
            <a:ext cx="16671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de-DE" sz="1200" b="1" dirty="0">
                <a:solidFill>
                  <a:schemeClr val="accent4"/>
                </a:solidFill>
                <a:latin typeface="+mn-lt"/>
                <a:ea typeface="ＭＳ Ｐゴシック" charset="-128"/>
                <a:cs typeface="Arial" charset="0"/>
              </a:rPr>
              <a:t>Was sind die Haupttreiber / Veränderungen in dieser Stufe der Wertschöpfung?</a:t>
            </a:r>
          </a:p>
        </p:txBody>
      </p:sp>
      <p:sp>
        <p:nvSpPr>
          <p:cNvPr id="25" name="Textfeld 24">
            <a:extLst>
              <a:ext uri="{FF2B5EF4-FFF2-40B4-BE49-F238E27FC236}">
                <a16:creationId xmlns:a16="http://schemas.microsoft.com/office/drawing/2014/main" id="{E3791B52-A58A-481F-B064-5754553C1B44}"/>
              </a:ext>
            </a:extLst>
          </p:cNvPr>
          <p:cNvSpPr txBox="1"/>
          <p:nvPr/>
        </p:nvSpPr>
        <p:spPr bwMode="auto">
          <a:xfrm>
            <a:off x="184759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26" name="Textfeld 25">
            <a:extLst>
              <a:ext uri="{FF2B5EF4-FFF2-40B4-BE49-F238E27FC236}">
                <a16:creationId xmlns:a16="http://schemas.microsoft.com/office/drawing/2014/main" id="{051EB116-45C1-455B-84DF-FA2A4DA6F1A3}"/>
              </a:ext>
            </a:extLst>
          </p:cNvPr>
          <p:cNvSpPr txBox="1"/>
          <p:nvPr/>
        </p:nvSpPr>
        <p:spPr bwMode="auto">
          <a:xfrm>
            <a:off x="429771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27" name="Textfeld 26">
            <a:extLst>
              <a:ext uri="{FF2B5EF4-FFF2-40B4-BE49-F238E27FC236}">
                <a16:creationId xmlns:a16="http://schemas.microsoft.com/office/drawing/2014/main" id="{D64495D7-C545-4F47-9CEC-FD12D619702F}"/>
              </a:ext>
            </a:extLst>
          </p:cNvPr>
          <p:cNvSpPr txBox="1"/>
          <p:nvPr/>
        </p:nvSpPr>
        <p:spPr bwMode="auto">
          <a:xfrm>
            <a:off x="429778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28" name="Textfeld 27">
            <a:extLst>
              <a:ext uri="{FF2B5EF4-FFF2-40B4-BE49-F238E27FC236}">
                <a16:creationId xmlns:a16="http://schemas.microsoft.com/office/drawing/2014/main" id="{8B8F44A9-13A5-4212-B180-7EF4DFC96834}"/>
              </a:ext>
            </a:extLst>
          </p:cNvPr>
          <p:cNvSpPr txBox="1"/>
          <p:nvPr/>
        </p:nvSpPr>
        <p:spPr bwMode="auto">
          <a:xfrm>
            <a:off x="674790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29" name="Textfeld 28">
            <a:extLst>
              <a:ext uri="{FF2B5EF4-FFF2-40B4-BE49-F238E27FC236}">
                <a16:creationId xmlns:a16="http://schemas.microsoft.com/office/drawing/2014/main" id="{78F3560F-6868-4685-8740-F4DDDED5240C}"/>
              </a:ext>
            </a:extLst>
          </p:cNvPr>
          <p:cNvSpPr txBox="1"/>
          <p:nvPr/>
        </p:nvSpPr>
        <p:spPr bwMode="auto">
          <a:xfrm>
            <a:off x="674797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30" name="Textfeld 29">
            <a:extLst>
              <a:ext uri="{FF2B5EF4-FFF2-40B4-BE49-F238E27FC236}">
                <a16:creationId xmlns:a16="http://schemas.microsoft.com/office/drawing/2014/main" id="{93250350-EBC8-4F26-B74F-1B36FDE35E0E}"/>
              </a:ext>
            </a:extLst>
          </p:cNvPr>
          <p:cNvSpPr txBox="1"/>
          <p:nvPr/>
        </p:nvSpPr>
        <p:spPr bwMode="auto">
          <a:xfrm>
            <a:off x="919809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31" name="Textfeld 30">
            <a:extLst>
              <a:ext uri="{FF2B5EF4-FFF2-40B4-BE49-F238E27FC236}">
                <a16:creationId xmlns:a16="http://schemas.microsoft.com/office/drawing/2014/main" id="{ADF1942F-0ACA-4E07-A8CE-E9E8805D72F2}"/>
              </a:ext>
            </a:extLst>
          </p:cNvPr>
          <p:cNvSpPr txBox="1"/>
          <p:nvPr/>
        </p:nvSpPr>
        <p:spPr bwMode="auto">
          <a:xfrm>
            <a:off x="919816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a:p>
            <a:pPr marL="171450" indent="-171450">
              <a:buFont typeface="Arial" panose="020B0604020202020204" pitchFamily="34" charset="0"/>
              <a:buChar char="•"/>
            </a:pPr>
            <a:r>
              <a:rPr lang="de-DE" sz="1200" dirty="0" err="1">
                <a:solidFill>
                  <a:schemeClr val="accent4"/>
                </a:solidFill>
                <a:latin typeface="+mn-lt"/>
                <a:ea typeface="ＭＳ Ｐゴシック" charset="-128"/>
                <a:cs typeface="Arial" charset="0"/>
              </a:rPr>
              <a:t>Xx</a:t>
            </a:r>
            <a:endParaRPr lang="de-DE" sz="1200" dirty="0">
              <a:solidFill>
                <a:schemeClr val="accent4"/>
              </a:solidFill>
              <a:latin typeface="+mn-lt"/>
              <a:ea typeface="ＭＳ Ｐゴシック" charset="-128"/>
              <a:cs typeface="Arial" charset="0"/>
            </a:endParaRPr>
          </a:p>
        </p:txBody>
      </p:sp>
      <p:sp>
        <p:nvSpPr>
          <p:cNvPr id="32" name="Textfeld 31">
            <a:extLst>
              <a:ext uri="{FF2B5EF4-FFF2-40B4-BE49-F238E27FC236}">
                <a16:creationId xmlns:a16="http://schemas.microsoft.com/office/drawing/2014/main" id="{C0A77523-0683-4281-9777-DBA4A6504129}"/>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37" name="Rechteck 36">
            <a:extLst>
              <a:ext uri="{FF2B5EF4-FFF2-40B4-BE49-F238E27FC236}">
                <a16:creationId xmlns:a16="http://schemas.microsoft.com/office/drawing/2014/main" id="{E08BE2CB-4A22-4B59-9CD9-6C69FF89EC71}"/>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Insbesondere wenn du indirekte Kunden als Key Accounts bearbeitest, ist es wichtig, die gesamte Lieferantenkette zu verstehen.</a:t>
            </a:r>
          </a:p>
          <a:p>
            <a:endParaRPr lang="de-DE" sz="1200" dirty="0">
              <a:solidFill>
                <a:schemeClr val="tx1"/>
              </a:solidFill>
              <a:latin typeface="+mn-lt"/>
            </a:endParaRPr>
          </a:p>
        </p:txBody>
      </p:sp>
      <p:sp>
        <p:nvSpPr>
          <p:cNvPr id="4" name="Fußzeilenplatzhalter 3">
            <a:extLst>
              <a:ext uri="{FF2B5EF4-FFF2-40B4-BE49-F238E27FC236}">
                <a16:creationId xmlns:a16="http://schemas.microsoft.com/office/drawing/2014/main" id="{90408218-84E9-226D-B413-C861CDFE30B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1BFAA4D3-9B16-B368-622E-051CFF64055C}"/>
              </a:ext>
            </a:extLst>
          </p:cNvPr>
          <p:cNvSpPr>
            <a:spLocks noGrp="1"/>
          </p:cNvSpPr>
          <p:nvPr>
            <p:ph type="sldNum" sz="quarter" idx="11"/>
          </p:nvPr>
        </p:nvSpPr>
        <p:spPr/>
        <p:txBody>
          <a:bodyPr/>
          <a:lstStyle/>
          <a:p>
            <a:fld id="{31D0D8A1-E263-4FBF-9BF3-AA3869F8EB11}" type="slidenum">
              <a:rPr lang="de-DE" smtClean="0"/>
              <a:pPr/>
              <a:t>24</a:t>
            </a:fld>
            <a:endParaRPr lang="de-DE" dirty="0">
              <a:latin typeface="+mn-lt"/>
            </a:endParaRPr>
          </a:p>
        </p:txBody>
      </p:sp>
    </p:spTree>
    <p:extLst>
      <p:ext uri="{BB962C8B-B14F-4D97-AF65-F5344CB8AC3E}">
        <p14:creationId xmlns:p14="http://schemas.microsoft.com/office/powerpoint/2010/main" val="742400303"/>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de-DE" dirty="0"/>
              <a:t>2| Key Account Anforderungen</a:t>
            </a:r>
          </a:p>
        </p:txBody>
      </p:sp>
      <p:sp>
        <p:nvSpPr>
          <p:cNvPr id="9" name="Textfeld 8">
            <a:extLst>
              <a:ext uri="{FF2B5EF4-FFF2-40B4-BE49-F238E27FC236}">
                <a16:creationId xmlns:a16="http://schemas.microsoft.com/office/drawing/2014/main" id="{0B297737-7B4A-4DE7-9647-1C4BD03B55B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17" name="Rechteck 16">
            <a:extLst>
              <a:ext uri="{FF2B5EF4-FFF2-40B4-BE49-F238E27FC236}">
                <a16:creationId xmlns:a16="http://schemas.microsoft.com/office/drawing/2014/main" id="{0C0247DA-45C0-459E-AB52-CC224834A065}"/>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Hier geht es um eine Beschreibung, welche Anforderungen der Key Account an einen Lieferanten / Partner wie dich stellt.</a:t>
            </a:r>
          </a:p>
          <a:p>
            <a:endParaRPr lang="de-DE" sz="1200" dirty="0">
              <a:solidFill>
                <a:srgbClr val="000000"/>
              </a:solidFill>
              <a:latin typeface="+mn-lt"/>
            </a:endParaRPr>
          </a:p>
          <a:p>
            <a:r>
              <a:rPr lang="de-DE" sz="1200" dirty="0">
                <a:solidFill>
                  <a:srgbClr val="000000"/>
                </a:solidFill>
                <a:latin typeface="+mn-lt"/>
              </a:rPr>
              <a:t>ACHTUNG: Es geht hier nicht darum, was du kannst, sondern ausschließlich um die Anforderungen des Key Accounts!</a:t>
            </a:r>
          </a:p>
          <a:p>
            <a:endParaRPr lang="de-DE" sz="1200" dirty="0">
              <a:solidFill>
                <a:srgbClr val="000000"/>
              </a:solidFill>
              <a:latin typeface="+mn-lt"/>
            </a:endParaRPr>
          </a:p>
          <a:p>
            <a:r>
              <a:rPr lang="de-DE" sz="1200" dirty="0">
                <a:solidFill>
                  <a:srgbClr val="000000"/>
                </a:solidFill>
                <a:highlight>
                  <a:srgbClr val="FFFF00"/>
                </a:highlight>
                <a:latin typeface="+mn-lt"/>
              </a:rPr>
              <a:t>Grafisch wird dieser Aspekt zu einem Großteil auch in der UVP Analyse im Hauptteil bearbeitet.</a:t>
            </a:r>
          </a:p>
        </p:txBody>
      </p:sp>
      <p:graphicFrame>
        <p:nvGraphicFramePr>
          <p:cNvPr id="4" name="Tabelle 4">
            <a:extLst>
              <a:ext uri="{FF2B5EF4-FFF2-40B4-BE49-F238E27FC236}">
                <a16:creationId xmlns:a16="http://schemas.microsoft.com/office/drawing/2014/main" id="{4601B0DD-84E0-4D6A-8954-535A8E66B336}"/>
              </a:ext>
            </a:extLst>
          </p:cNvPr>
          <p:cNvGraphicFramePr>
            <a:graphicFrameLocks noGrp="1"/>
          </p:cNvGraphicFramePr>
          <p:nvPr>
            <p:extLst>
              <p:ext uri="{D42A27DB-BD31-4B8C-83A1-F6EECF244321}">
                <p14:modId xmlns:p14="http://schemas.microsoft.com/office/powerpoint/2010/main" val="4189809293"/>
              </p:ext>
            </p:extLst>
          </p:nvPr>
        </p:nvGraphicFramePr>
        <p:xfrm>
          <a:off x="335360" y="1278920"/>
          <a:ext cx="11521280" cy="459834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2248">
                  <a:extLst>
                    <a:ext uri="{9D8B030D-6E8A-4147-A177-3AD203B41FA5}">
                      <a16:colId xmlns:a16="http://schemas.microsoft.com/office/drawing/2014/main" val="4273652557"/>
                    </a:ext>
                  </a:extLst>
                </a:gridCol>
                <a:gridCol w="9289032">
                  <a:extLst>
                    <a:ext uri="{9D8B030D-6E8A-4147-A177-3AD203B41FA5}">
                      <a16:colId xmlns:a16="http://schemas.microsoft.com/office/drawing/2014/main" val="32026074"/>
                    </a:ext>
                  </a:extLst>
                </a:gridCol>
              </a:tblGrid>
              <a:tr h="656907">
                <a:tc>
                  <a:txBody>
                    <a:bodyPr/>
                    <a:lstStyle/>
                    <a:p>
                      <a:r>
                        <a:rPr lang="de-DE" sz="1600" b="0" dirty="0">
                          <a:solidFill>
                            <a:schemeClr val="bg1"/>
                          </a:solidFill>
                        </a:rPr>
                        <a:t>Technisch</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34910649"/>
                  </a:ext>
                </a:extLst>
              </a:tr>
              <a:tr h="656907">
                <a:tc>
                  <a:txBody>
                    <a:bodyPr/>
                    <a:lstStyle/>
                    <a:p>
                      <a:r>
                        <a:rPr lang="de-DE" sz="1600" b="0" dirty="0">
                          <a:solidFill>
                            <a:schemeClr val="bg1"/>
                          </a:solidFill>
                        </a:rPr>
                        <a:t>Kommerziell</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77173222"/>
                  </a:ext>
                </a:extLst>
              </a:tr>
              <a:tr h="656907">
                <a:tc>
                  <a:txBody>
                    <a:bodyPr/>
                    <a:lstStyle/>
                    <a:p>
                      <a:r>
                        <a:rPr lang="de-DE" sz="1600" b="0" dirty="0">
                          <a:solidFill>
                            <a:schemeClr val="bg1"/>
                          </a:solidFill>
                        </a:rPr>
                        <a:t>Logistisch</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65441663"/>
                  </a:ext>
                </a:extLst>
              </a:tr>
              <a:tr h="656907">
                <a:tc>
                  <a:txBody>
                    <a:bodyPr/>
                    <a:lstStyle/>
                    <a:p>
                      <a:r>
                        <a:rPr lang="de-DE" sz="1600" b="0" dirty="0">
                          <a:solidFill>
                            <a:schemeClr val="bg1"/>
                          </a:solidFill>
                        </a:rPr>
                        <a:t>Service</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923326725"/>
                  </a:ext>
                </a:extLst>
              </a:tr>
              <a:tr h="656907">
                <a:tc>
                  <a:txBody>
                    <a:bodyPr/>
                    <a:lstStyle/>
                    <a:p>
                      <a:r>
                        <a:rPr lang="de-DE" sz="1600" b="0" dirty="0">
                          <a:solidFill>
                            <a:schemeClr val="bg1"/>
                          </a:solidFill>
                        </a:rPr>
                        <a:t>Zusammenarbeit</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93678220"/>
                  </a:ext>
                </a:extLst>
              </a:tr>
              <a:tr h="656907">
                <a:tc>
                  <a:txBody>
                    <a:bodyPr/>
                    <a:lstStyle/>
                    <a:p>
                      <a:r>
                        <a:rPr lang="de-DE" sz="1600" b="0" dirty="0">
                          <a:solidFill>
                            <a:schemeClr val="bg1"/>
                          </a:solidFill>
                        </a:rPr>
                        <a:t>xxx</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081037647"/>
                  </a:ext>
                </a:extLst>
              </a:tr>
              <a:tr h="656907">
                <a:tc>
                  <a:txBody>
                    <a:bodyPr/>
                    <a:lstStyle/>
                    <a:p>
                      <a:endParaRPr lang="de-DE" sz="1600" b="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502484504"/>
                  </a:ext>
                </a:extLst>
              </a:tr>
            </a:tbl>
          </a:graphicData>
        </a:graphic>
      </p:graphicFrame>
      <p:sp>
        <p:nvSpPr>
          <p:cNvPr id="5" name="Fußzeilenplatzhalter 4">
            <a:extLst>
              <a:ext uri="{FF2B5EF4-FFF2-40B4-BE49-F238E27FC236}">
                <a16:creationId xmlns:a16="http://schemas.microsoft.com/office/drawing/2014/main" id="{7144F3D2-8346-6628-6F55-3475BD62C97B}"/>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E279B843-C468-731B-C4F3-18C745E418AA}"/>
              </a:ext>
            </a:extLst>
          </p:cNvPr>
          <p:cNvSpPr>
            <a:spLocks noGrp="1"/>
          </p:cNvSpPr>
          <p:nvPr>
            <p:ph type="sldNum" sz="quarter" idx="11"/>
          </p:nvPr>
        </p:nvSpPr>
        <p:spPr/>
        <p:txBody>
          <a:bodyPr/>
          <a:lstStyle/>
          <a:p>
            <a:fld id="{31D0D8A1-E263-4FBF-9BF3-AA3869F8EB11}" type="slidenum">
              <a:rPr lang="de-DE" smtClean="0"/>
              <a:pPr/>
              <a:t>25</a:t>
            </a:fld>
            <a:endParaRPr lang="de-DE" dirty="0">
              <a:latin typeface="+mn-lt"/>
            </a:endParaRPr>
          </a:p>
        </p:txBody>
      </p:sp>
    </p:spTree>
    <p:extLst>
      <p:ext uri="{BB962C8B-B14F-4D97-AF65-F5344CB8AC3E}">
        <p14:creationId xmlns:p14="http://schemas.microsoft.com/office/powerpoint/2010/main" val="1926275366"/>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hteck 11"/>
          <p:cNvSpPr>
            <a:spLocks noChangeArrowheads="1"/>
          </p:cNvSpPr>
          <p:nvPr/>
        </p:nvSpPr>
        <p:spPr bwMode="auto">
          <a:xfrm rot="-5400000">
            <a:off x="4979361" y="-3365265"/>
            <a:ext cx="2232000" cy="11520000"/>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de-DE" sz="1400" dirty="0">
                <a:solidFill>
                  <a:schemeClr val="bg1"/>
                </a:solidFill>
                <a:latin typeface="+mn-lt"/>
              </a:rPr>
              <a:t>Unternehmens</a:t>
            </a:r>
            <a:br>
              <a:rPr lang="de-DE" sz="1400" dirty="0">
                <a:solidFill>
                  <a:schemeClr val="bg1"/>
                </a:solidFill>
                <a:latin typeface="+mn-lt"/>
              </a:rPr>
            </a:br>
            <a:r>
              <a:rPr lang="de-DE" sz="1400" dirty="0">
                <a:solidFill>
                  <a:schemeClr val="bg1"/>
                </a:solidFill>
                <a:latin typeface="+mn-lt"/>
              </a:rPr>
              <a:t>-intern</a:t>
            </a:r>
          </a:p>
        </p:txBody>
      </p:sp>
      <p:sp>
        <p:nvSpPr>
          <p:cNvPr id="8204" name="Rechteck 12"/>
          <p:cNvSpPr>
            <a:spLocks noChangeArrowheads="1"/>
          </p:cNvSpPr>
          <p:nvPr/>
        </p:nvSpPr>
        <p:spPr bwMode="auto">
          <a:xfrm rot="-5400000">
            <a:off x="4979359" y="-998729"/>
            <a:ext cx="2232000" cy="11520000"/>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de-DE" sz="1400" dirty="0">
                <a:solidFill>
                  <a:schemeClr val="bg1"/>
                </a:solidFill>
                <a:latin typeface="+mn-lt"/>
              </a:rPr>
              <a:t>Externe</a:t>
            </a:r>
            <a:br>
              <a:rPr lang="de-DE" sz="1400" dirty="0">
                <a:solidFill>
                  <a:schemeClr val="bg1"/>
                </a:solidFill>
                <a:latin typeface="+mn-lt"/>
              </a:rPr>
            </a:br>
            <a:r>
              <a:rPr lang="de-DE" sz="1400" dirty="0">
                <a:solidFill>
                  <a:schemeClr val="bg1"/>
                </a:solidFill>
                <a:latin typeface="+mn-lt"/>
              </a:rPr>
              <a:t>Faktoren</a:t>
            </a:r>
          </a:p>
        </p:txBody>
      </p:sp>
      <p:sp>
        <p:nvSpPr>
          <p:cNvPr id="8195" name="Rechteck 3"/>
          <p:cNvSpPr>
            <a:spLocks noChangeArrowheads="1"/>
          </p:cNvSpPr>
          <p:nvPr/>
        </p:nvSpPr>
        <p:spPr bwMode="auto">
          <a:xfrm>
            <a:off x="1233750" y="1346173"/>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Stärken</a:t>
            </a:r>
          </a:p>
          <a:p>
            <a:pPr marL="171450" indent="-171450">
              <a:buFont typeface="Arial" panose="020B0604020202020204" pitchFamily="34" charset="0"/>
              <a:buChar char="•"/>
            </a:pPr>
            <a:r>
              <a:rPr lang="de-DE" sz="1200" dirty="0">
                <a:solidFill>
                  <a:schemeClr val="accent4"/>
                </a:solidFill>
                <a:latin typeface="+mn-lt"/>
              </a:rPr>
              <a:t>Welche unternehmensinternen Stärken hat der Key Account?</a:t>
            </a:r>
          </a:p>
          <a:p>
            <a:pPr marL="171450" indent="-171450">
              <a:buFont typeface="Arial" panose="020B0604020202020204" pitchFamily="34" charset="0"/>
              <a:buChar char="•"/>
            </a:pPr>
            <a:r>
              <a:rPr lang="de-DE" sz="1200" dirty="0">
                <a:solidFill>
                  <a:schemeClr val="accent4"/>
                </a:solidFill>
                <a:latin typeface="+mn-lt"/>
              </a:rPr>
              <a:t>Bitte immer in ganzen Sätzen beschreiben. So stellen Sie sicher, dass jeder im Team auch nach 4 Wochen noch das gleiche Verständnis von den Aussagen hat.</a:t>
            </a:r>
          </a:p>
        </p:txBody>
      </p:sp>
      <p:sp>
        <p:nvSpPr>
          <p:cNvPr id="8197" name="Rechteck 5"/>
          <p:cNvSpPr>
            <a:spLocks noChangeArrowheads="1"/>
          </p:cNvSpPr>
          <p:nvPr/>
        </p:nvSpPr>
        <p:spPr bwMode="auto">
          <a:xfrm>
            <a:off x="6527800" y="1341000"/>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Schwächen</a:t>
            </a:r>
          </a:p>
          <a:p>
            <a:pPr marL="171450" indent="-171450">
              <a:buFont typeface="Arial" panose="020B0604020202020204" pitchFamily="34" charset="0"/>
              <a:buChar char="•"/>
            </a:pPr>
            <a:r>
              <a:rPr lang="de-DE" sz="1200" dirty="0">
                <a:solidFill>
                  <a:schemeClr val="accent4"/>
                </a:solidFill>
                <a:latin typeface="+mn-lt"/>
              </a:rPr>
              <a:t>Welche unternehmensinternen Schwächen hat der Key Account?</a:t>
            </a:r>
          </a:p>
        </p:txBody>
      </p:sp>
      <p:sp>
        <p:nvSpPr>
          <p:cNvPr id="8199" name="Rechteck 7"/>
          <p:cNvSpPr>
            <a:spLocks noChangeArrowheads="1"/>
          </p:cNvSpPr>
          <p:nvPr/>
        </p:nvSpPr>
        <p:spPr bwMode="auto">
          <a:xfrm>
            <a:off x="1233750" y="3717264"/>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Möglichkeiten</a:t>
            </a:r>
          </a:p>
          <a:p>
            <a:pPr marL="171450" indent="-171450">
              <a:buFont typeface="Arial" panose="020B0604020202020204" pitchFamily="34" charset="0"/>
              <a:buChar char="•"/>
            </a:pPr>
            <a:r>
              <a:rPr lang="de-DE" sz="1200" dirty="0">
                <a:solidFill>
                  <a:schemeClr val="accent4"/>
                </a:solidFill>
                <a:latin typeface="+mn-lt"/>
              </a:rPr>
              <a:t>Welche Chancen ergeben sich für den Key Account durch externe Faktoren, wie Marktwachstum, neue gesetzliche Rahmenbedingungen, Schwächen der Wettbewerber, …</a:t>
            </a:r>
          </a:p>
        </p:txBody>
      </p:sp>
      <p:sp>
        <p:nvSpPr>
          <p:cNvPr id="8201" name="Rechteck 9"/>
          <p:cNvSpPr>
            <a:spLocks noChangeArrowheads="1"/>
          </p:cNvSpPr>
          <p:nvPr/>
        </p:nvSpPr>
        <p:spPr bwMode="auto">
          <a:xfrm>
            <a:off x="6527800" y="3717264"/>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Gefahren</a:t>
            </a:r>
          </a:p>
          <a:p>
            <a:pPr marL="171450" indent="-171450">
              <a:buFont typeface="Arial" panose="020B0604020202020204" pitchFamily="34" charset="0"/>
              <a:buChar char="•"/>
            </a:pPr>
            <a:r>
              <a:rPr lang="de-DE" sz="1200" dirty="0">
                <a:solidFill>
                  <a:schemeClr val="accent4"/>
                </a:solidFill>
                <a:latin typeface="+mn-lt"/>
              </a:rPr>
              <a:t>Welche Risiken ergeben sich für den Key Account durch externe Faktoren, wie negatives Marktwachstum, neue gesetzliche Rahmenbedingungen, Stärken der Wettbewerber, neue Technologien, …</a:t>
            </a:r>
          </a:p>
        </p:txBody>
      </p:sp>
      <p:sp>
        <p:nvSpPr>
          <p:cNvPr id="8194" name="Titel 1"/>
          <p:cNvSpPr>
            <a:spLocks noGrp="1"/>
          </p:cNvSpPr>
          <p:nvPr>
            <p:ph type="title"/>
          </p:nvPr>
        </p:nvSpPr>
        <p:spPr/>
        <p:txBody>
          <a:bodyPr/>
          <a:lstStyle/>
          <a:p>
            <a:pPr eaLnBrk="1" hangingPunct="1"/>
            <a:r>
              <a:rPr lang="de-DE" dirty="0"/>
              <a:t>2| Key Account SWOT</a:t>
            </a:r>
          </a:p>
        </p:txBody>
      </p:sp>
      <p:sp>
        <p:nvSpPr>
          <p:cNvPr id="23" name="Textfeld 22">
            <a:extLst>
              <a:ext uri="{FF2B5EF4-FFF2-40B4-BE49-F238E27FC236}">
                <a16:creationId xmlns:a16="http://schemas.microsoft.com/office/drawing/2014/main" id="{39B459A5-351C-4F12-A502-3AED2B020C3D}"/>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28" name="Rechteck 27">
            <a:extLst>
              <a:ext uri="{FF2B5EF4-FFF2-40B4-BE49-F238E27FC236}">
                <a16:creationId xmlns:a16="http://schemas.microsoft.com/office/drawing/2014/main" id="{D90FBC1E-ADF7-4B78-847C-C76008302446}"/>
              </a:ext>
            </a:extLst>
          </p:cNvPr>
          <p:cNvSpPr/>
          <p:nvPr/>
        </p:nvSpPr>
        <p:spPr bwMode="auto">
          <a:xfrm>
            <a:off x="12268368" y="1278920"/>
            <a:ext cx="3168352" cy="5606464"/>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Bitte immer in ganzen Sätzen beschreiben. So stellst du sicher, dass jeder im Team auch nach 4 Wochen noch das gleiche Verständnis von den Aussagen hat.</a:t>
            </a:r>
          </a:p>
          <a:p>
            <a:endParaRPr lang="de-DE" sz="1200" dirty="0">
              <a:solidFill>
                <a:srgbClr val="000000"/>
              </a:solidFill>
              <a:latin typeface="+mn-lt"/>
            </a:endParaRPr>
          </a:p>
          <a:p>
            <a:r>
              <a:rPr lang="de-DE" sz="1200" dirty="0">
                <a:solidFill>
                  <a:srgbClr val="000000"/>
                </a:solidFill>
                <a:latin typeface="+mn-lt"/>
              </a:rPr>
              <a:t>Markiere zum Schluss deiner SWOT-Ausarbeitung die wichtigste Kernaussage pro Feld / Box.</a:t>
            </a:r>
          </a:p>
        </p:txBody>
      </p:sp>
      <p:sp>
        <p:nvSpPr>
          <p:cNvPr id="4" name="Fußzeilenplatzhalter 3">
            <a:extLst>
              <a:ext uri="{FF2B5EF4-FFF2-40B4-BE49-F238E27FC236}">
                <a16:creationId xmlns:a16="http://schemas.microsoft.com/office/drawing/2014/main" id="{9DA78DFE-5A47-47F9-BC08-EDC5B8BD060A}"/>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2E33EAEC-6C48-E505-6C10-B9F6F3F36BBC}"/>
              </a:ext>
            </a:extLst>
          </p:cNvPr>
          <p:cNvSpPr>
            <a:spLocks noGrp="1"/>
          </p:cNvSpPr>
          <p:nvPr>
            <p:ph type="sldNum" sz="quarter" idx="11"/>
          </p:nvPr>
        </p:nvSpPr>
        <p:spPr/>
        <p:txBody>
          <a:bodyPr/>
          <a:lstStyle/>
          <a:p>
            <a:fld id="{31D0D8A1-E263-4FBF-9BF3-AA3869F8EB11}" type="slidenum">
              <a:rPr lang="de-DE" smtClean="0"/>
              <a:pPr/>
              <a:t>26</a:t>
            </a:fld>
            <a:endParaRPr lang="de-DE" dirty="0">
              <a:latin typeface="+mn-lt"/>
            </a:endParaRPr>
          </a:p>
        </p:txBody>
      </p:sp>
    </p:spTree>
    <p:extLst>
      <p:ext uri="{BB962C8B-B14F-4D97-AF65-F5344CB8AC3E}">
        <p14:creationId xmlns:p14="http://schemas.microsoft.com/office/powerpoint/2010/main" val="4197486126"/>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dirty="0"/>
              <a:t>2| Key Account Playbook</a:t>
            </a:r>
          </a:p>
        </p:txBody>
      </p:sp>
      <p:sp>
        <p:nvSpPr>
          <p:cNvPr id="2" name="Inhaltsplatzhalter 1">
            <a:extLst>
              <a:ext uri="{FF2B5EF4-FFF2-40B4-BE49-F238E27FC236}">
                <a16:creationId xmlns:a16="http://schemas.microsoft.com/office/drawing/2014/main" id="{7CEF33A5-262D-49A2-ACA4-7534F860B924}"/>
              </a:ext>
            </a:extLst>
          </p:cNvPr>
          <p:cNvSpPr>
            <a:spLocks noGrp="1"/>
          </p:cNvSpPr>
          <p:nvPr>
            <p:ph idx="1"/>
          </p:nvPr>
        </p:nvSpPr>
        <p:spPr/>
        <p:txBody>
          <a:bodyPr/>
          <a:lstStyle/>
          <a:p>
            <a:r>
              <a:rPr lang="de-DE" dirty="0">
                <a:solidFill>
                  <a:schemeClr val="accent4"/>
                </a:solidFill>
              </a:rPr>
              <a:t>Jedes Kundenunternehmen hat seine eigene Kultur, seine spezifischen Eigenarten. Was sind die 5 wichtigsten Dinge, die Sie im Umgang mit dem Key Account berücksichtigen müssen?</a:t>
            </a:r>
          </a:p>
          <a:p>
            <a:r>
              <a:rPr lang="de-DE" dirty="0">
                <a:solidFill>
                  <a:schemeClr val="accent4"/>
                </a:solidFill>
              </a:rPr>
              <a:t>Beispielthemen:</a:t>
            </a:r>
          </a:p>
          <a:p>
            <a:pPr lvl="1"/>
            <a:r>
              <a:rPr lang="de-DE" dirty="0">
                <a:solidFill>
                  <a:schemeClr val="accent4"/>
                </a:solidFill>
              </a:rPr>
              <a:t>Wie tickt der Key Account bei Preisanpassungen? Wie haben Sie in der Vergangenheit Preisanpassungen erfolgreich durchgesetzt?</a:t>
            </a:r>
          </a:p>
          <a:p>
            <a:pPr lvl="1"/>
            <a:r>
              <a:rPr lang="de-DE" dirty="0">
                <a:solidFill>
                  <a:schemeClr val="accent4"/>
                </a:solidFill>
              </a:rPr>
              <a:t>Gibt es Jahresgespräche, wenn ja, wie müssen Sie diese vorbereiten und durchführen? Auf welcher Ebene in der Key Account Hierarchie erreichen Sie am meisten?</a:t>
            </a:r>
          </a:p>
          <a:p>
            <a:pPr lvl="1"/>
            <a:r>
              <a:rPr lang="de-DE" dirty="0">
                <a:solidFill>
                  <a:schemeClr val="accent4"/>
                </a:solidFill>
              </a:rPr>
              <a:t>Wie können Sie neue Ideen beim Kunden am besten platzieren? </a:t>
            </a:r>
          </a:p>
          <a:p>
            <a:pPr lvl="1"/>
            <a:r>
              <a:rPr lang="de-DE" dirty="0">
                <a:solidFill>
                  <a:schemeClr val="accent4"/>
                </a:solidFill>
              </a:rPr>
              <a:t>Wie tickt der Key Account bei Reklamationen? </a:t>
            </a:r>
          </a:p>
          <a:p>
            <a:pPr lvl="1"/>
            <a:r>
              <a:rPr lang="de-DE" dirty="0">
                <a:solidFill>
                  <a:schemeClr val="accent4"/>
                </a:solidFill>
              </a:rPr>
              <a:t>Wie tickt der Kunde in Bezug auf Compliance, Kommunikation, …?</a:t>
            </a:r>
          </a:p>
          <a:p>
            <a:pPr lvl="1"/>
            <a:r>
              <a:rPr lang="de-DE" dirty="0">
                <a:solidFill>
                  <a:schemeClr val="accent4"/>
                </a:solidFill>
              </a:rPr>
              <a:t>…</a:t>
            </a:r>
          </a:p>
        </p:txBody>
      </p:sp>
      <p:sp>
        <p:nvSpPr>
          <p:cNvPr id="15" name="Textfeld 14">
            <a:extLst>
              <a:ext uri="{FF2B5EF4-FFF2-40B4-BE49-F238E27FC236}">
                <a16:creationId xmlns:a16="http://schemas.microsoft.com/office/drawing/2014/main" id="{46696AF9-804F-4F84-B773-8590E9395AD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5" name="Rechteck 4">
            <a:extLst>
              <a:ext uri="{FF2B5EF4-FFF2-40B4-BE49-F238E27FC236}">
                <a16:creationId xmlns:a16="http://schemas.microsoft.com/office/drawing/2014/main" id="{175C8894-A22D-AF9F-1677-BF0E8EF24B6E}"/>
              </a:ext>
            </a:extLst>
          </p:cNvPr>
          <p:cNvSpPr/>
          <p:nvPr/>
        </p:nvSpPr>
        <p:spPr bwMode="auto">
          <a:xfrm>
            <a:off x="12268368" y="1278920"/>
            <a:ext cx="3168352" cy="5596894"/>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Stelle dir gedanklich vor, dass du den Key Account an einen Nachfolger / eine Nachfolgerin übergibst. Was sind die Punkte, die er / sie auf alle Fälle im Umgang mit dem Key Account kennen muss?</a:t>
            </a:r>
          </a:p>
        </p:txBody>
      </p:sp>
      <p:sp>
        <p:nvSpPr>
          <p:cNvPr id="6" name="Fußzeilenplatzhalter 5">
            <a:extLst>
              <a:ext uri="{FF2B5EF4-FFF2-40B4-BE49-F238E27FC236}">
                <a16:creationId xmlns:a16="http://schemas.microsoft.com/office/drawing/2014/main" id="{CEBCAB08-09F9-39DF-01EC-E189A3601AB0}"/>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8B723FD2-E9FE-567D-46B9-9D5879F2C4DC}"/>
              </a:ext>
            </a:extLst>
          </p:cNvPr>
          <p:cNvSpPr>
            <a:spLocks noGrp="1"/>
          </p:cNvSpPr>
          <p:nvPr>
            <p:ph type="sldNum" sz="quarter" idx="11"/>
          </p:nvPr>
        </p:nvSpPr>
        <p:spPr/>
        <p:txBody>
          <a:bodyPr/>
          <a:lstStyle/>
          <a:p>
            <a:fld id="{31D0D8A1-E263-4FBF-9BF3-AA3869F8EB11}" type="slidenum">
              <a:rPr lang="de-DE" smtClean="0"/>
              <a:pPr/>
              <a:t>27</a:t>
            </a:fld>
            <a:endParaRPr lang="de-DE" dirty="0">
              <a:latin typeface="+mn-lt"/>
            </a:endParaRPr>
          </a:p>
        </p:txBody>
      </p:sp>
    </p:spTree>
    <p:extLst>
      <p:ext uri="{BB962C8B-B14F-4D97-AF65-F5344CB8AC3E}">
        <p14:creationId xmlns:p14="http://schemas.microsoft.com/office/powerpoint/2010/main" val="3675048219"/>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AF73230-DAEF-4544-BB47-D105106EF319}"/>
              </a:ext>
            </a:extLst>
          </p:cNvPr>
          <p:cNvSpPr>
            <a:spLocks noGrp="1"/>
          </p:cNvSpPr>
          <p:nvPr>
            <p:ph type="title"/>
          </p:nvPr>
        </p:nvSpPr>
        <p:spPr/>
        <p:txBody>
          <a:bodyPr/>
          <a:lstStyle/>
          <a:p>
            <a:r>
              <a:rPr lang="de-DE" dirty="0"/>
              <a:t>Beziehungsmanagement</a:t>
            </a:r>
          </a:p>
        </p:txBody>
      </p:sp>
      <p:sp>
        <p:nvSpPr>
          <p:cNvPr id="8" name="Fußzeilenplatzhalter 7">
            <a:extLst>
              <a:ext uri="{FF2B5EF4-FFF2-40B4-BE49-F238E27FC236}">
                <a16:creationId xmlns:a16="http://schemas.microsoft.com/office/drawing/2014/main" id="{406D04E4-073A-AF5B-B042-9DA82F4629D5}"/>
              </a:ext>
            </a:extLst>
          </p:cNvPr>
          <p:cNvSpPr>
            <a:spLocks noGrp="1"/>
          </p:cNvSpPr>
          <p:nvPr>
            <p:ph type="ftr" sz="quarter" idx="10"/>
          </p:nvPr>
        </p:nvSpPr>
        <p:spPr/>
        <p:txBody>
          <a:bodyPr/>
          <a:lstStyle/>
          <a:p>
            <a:r>
              <a:rPr lang="en-US"/>
              <a:t>Key Account Plan Vorlage - Hartmut Sieck - www.sieck-consulting.de</a:t>
            </a:r>
            <a:endParaRPr lang="de-DE" dirty="0"/>
          </a:p>
        </p:txBody>
      </p:sp>
      <p:sp>
        <p:nvSpPr>
          <p:cNvPr id="9" name="Foliennummernplatzhalter 8">
            <a:extLst>
              <a:ext uri="{FF2B5EF4-FFF2-40B4-BE49-F238E27FC236}">
                <a16:creationId xmlns:a16="http://schemas.microsoft.com/office/drawing/2014/main" id="{04E76D82-CB31-6D7F-8C70-CA3575208F4D}"/>
              </a:ext>
            </a:extLst>
          </p:cNvPr>
          <p:cNvSpPr>
            <a:spLocks noGrp="1"/>
          </p:cNvSpPr>
          <p:nvPr>
            <p:ph type="sldNum" sz="quarter" idx="11"/>
          </p:nvPr>
        </p:nvSpPr>
        <p:spPr/>
        <p:txBody>
          <a:bodyPr/>
          <a:lstStyle/>
          <a:p>
            <a:fld id="{31D0D8A1-E263-4FBF-9BF3-AA3869F8EB11}" type="slidenum">
              <a:rPr lang="de-DE" smtClean="0"/>
              <a:pPr/>
              <a:t>28</a:t>
            </a:fld>
            <a:endParaRPr lang="de-DE" dirty="0"/>
          </a:p>
        </p:txBody>
      </p:sp>
    </p:spTree>
    <p:extLst>
      <p:ext uri="{BB962C8B-B14F-4D97-AF65-F5344CB8AC3E}">
        <p14:creationId xmlns:p14="http://schemas.microsoft.com/office/powerpoint/2010/main" val="2582480425"/>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Personen, die wir kennen müssen</a:t>
            </a:r>
          </a:p>
        </p:txBody>
      </p:sp>
      <p:sp>
        <p:nvSpPr>
          <p:cNvPr id="24" name="Textfeld 23">
            <a:extLst>
              <a:ext uri="{FF2B5EF4-FFF2-40B4-BE49-F238E27FC236}">
                <a16:creationId xmlns:a16="http://schemas.microsoft.com/office/drawing/2014/main" id="{CDA9C395-C33D-4DE0-AD34-E0130CD685AB}"/>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400" b="1" kern="1200" dirty="0">
                <a:solidFill>
                  <a:schemeClr val="bg1"/>
                </a:solidFill>
                <a:latin typeface="+mn-lt"/>
                <a:ea typeface="+mn-ea"/>
                <a:cs typeface="+mn-cs"/>
              </a:rPr>
              <a:t>So </a:t>
            </a:r>
            <a:r>
              <a:rPr lang="de-DE" sz="1400" b="1" kern="1200" dirty="0" err="1">
                <a:solidFill>
                  <a:schemeClr val="bg1"/>
                </a:solidFill>
                <a:latin typeface="+mn-lt"/>
                <a:ea typeface="+mn-ea"/>
                <a:cs typeface="+mn-cs"/>
              </a:rPr>
              <a:t>what</a:t>
            </a:r>
            <a:r>
              <a:rPr lang="de-DE" sz="1400" b="1" kern="1200" dirty="0">
                <a:solidFill>
                  <a:schemeClr val="bg1"/>
                </a:solidFill>
                <a:latin typeface="+mn-lt"/>
                <a:ea typeface="+mn-ea"/>
                <a:cs typeface="+mn-cs"/>
              </a:rPr>
              <a:t>? - Chancen / Risiken / Konsequenzen die sich aus der Analyse für uns ergeben! </a:t>
            </a:r>
            <a:endParaRPr lang="de-DE" sz="1400" b="0" kern="1200" dirty="0">
              <a:solidFill>
                <a:schemeClr val="bg1"/>
              </a:solidFill>
              <a:latin typeface="+mn-lt"/>
              <a:ea typeface="+mn-ea"/>
              <a:cs typeface="+mn-cs"/>
            </a:endParaRPr>
          </a:p>
          <a:p>
            <a:r>
              <a:rPr lang="de-DE" sz="1400" dirty="0" err="1">
                <a:solidFill>
                  <a:schemeClr val="bg1"/>
                </a:solidFill>
                <a:latin typeface="+mn-lt"/>
              </a:rPr>
              <a:t>Xx</a:t>
            </a:r>
            <a:endParaRPr lang="de-DE" sz="1400" dirty="0">
              <a:solidFill>
                <a:schemeClr val="bg1"/>
              </a:solidFill>
              <a:latin typeface="+mn-lt"/>
            </a:endParaRPr>
          </a:p>
        </p:txBody>
      </p:sp>
      <p:sp>
        <p:nvSpPr>
          <p:cNvPr id="29" name="Rechteck 28">
            <a:extLst>
              <a:ext uri="{FF2B5EF4-FFF2-40B4-BE49-F238E27FC236}">
                <a16:creationId xmlns:a16="http://schemas.microsoft.com/office/drawing/2014/main" id="{61180D6B-5220-483C-9933-3D1257E0418C}"/>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a:buAutoNum type="arabicPeriod"/>
            </a:pPr>
            <a:r>
              <a:rPr lang="de-DE" sz="1200" dirty="0">
                <a:solidFill>
                  <a:srgbClr val="000000"/>
                </a:solidFill>
                <a:latin typeface="+mn-lt"/>
              </a:rPr>
              <a:t>Definiere zuerst die Funktionen, die für euer Geschäft relevant sind (Tabellenüberschrift)</a:t>
            </a:r>
          </a:p>
          <a:p>
            <a:pPr marL="228600" indent="-228600">
              <a:buAutoNum type="arabicPeriod"/>
            </a:pPr>
            <a:r>
              <a:rPr lang="de-DE" sz="1200" dirty="0">
                <a:solidFill>
                  <a:srgbClr val="000000"/>
                </a:solidFill>
                <a:latin typeface="+mn-lt"/>
              </a:rPr>
              <a:t>Definiere dann die verschiedenen Ebenen (erste Spalte). </a:t>
            </a:r>
          </a:p>
          <a:p>
            <a:pPr marL="685800" lvl="1" indent="-228600">
              <a:buFont typeface="Arial" panose="020B0604020202020204" pitchFamily="34" charset="0"/>
              <a:buChar char="•"/>
            </a:pPr>
            <a:r>
              <a:rPr lang="de-DE" sz="1200" dirty="0">
                <a:solidFill>
                  <a:srgbClr val="000000"/>
                </a:solidFill>
                <a:latin typeface="+mn-lt"/>
              </a:rPr>
              <a:t>Wenn der Key Account nur einen Standort hat, würde ich die Hierarchieebene (z.B. Management, Abteilungsleiter, Teamleiter, Mitarbeiter) darstellen.</a:t>
            </a:r>
          </a:p>
          <a:p>
            <a:pPr marL="685800" lvl="1" indent="-228600">
              <a:buFont typeface="Arial" panose="020B0604020202020204" pitchFamily="34" charset="0"/>
              <a:buChar char="•"/>
            </a:pPr>
            <a:r>
              <a:rPr lang="de-DE" sz="1200" dirty="0">
                <a:solidFill>
                  <a:srgbClr val="000000"/>
                </a:solidFill>
                <a:latin typeface="+mn-lt"/>
              </a:rPr>
              <a:t>Wenn der Kunde über verschiedene Standorte verfügt, würde ich die Darstellung (wie in der Vorlage links) verwenden.</a:t>
            </a:r>
          </a:p>
          <a:p>
            <a:pPr marL="228600" indent="-228600">
              <a:buFont typeface="+mj-lt"/>
              <a:buAutoNum type="arabicPeriod"/>
            </a:pPr>
            <a:r>
              <a:rPr lang="de-DE" sz="1200" dirty="0">
                <a:solidFill>
                  <a:srgbClr val="000000"/>
                </a:solidFill>
                <a:latin typeface="+mn-lt"/>
              </a:rPr>
              <a:t>Ergänze jetzt die Namen in den einzelnen Zellen. Wenn du etwas nicht weißt oder dir unsicher bist, nutze das „?“. Sollte eine Ebene bzw. eine Funktion nicht relevant sein, kannst du das direkt als Kommentar vermerken („nicht relevant“ oder „gibt es nicht“)</a:t>
            </a:r>
          </a:p>
        </p:txBody>
      </p:sp>
      <p:sp>
        <p:nvSpPr>
          <p:cNvPr id="6" name="Fußzeilenplatzhalter 5">
            <a:extLst>
              <a:ext uri="{FF2B5EF4-FFF2-40B4-BE49-F238E27FC236}">
                <a16:creationId xmlns:a16="http://schemas.microsoft.com/office/drawing/2014/main" id="{F3B33C58-93A3-C77A-102E-978833093800}"/>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CF7F2B83-E1AA-5E0D-DB84-26E2C5DA844D}"/>
              </a:ext>
            </a:extLst>
          </p:cNvPr>
          <p:cNvSpPr>
            <a:spLocks noGrp="1"/>
          </p:cNvSpPr>
          <p:nvPr>
            <p:ph type="sldNum" sz="quarter" idx="11"/>
          </p:nvPr>
        </p:nvSpPr>
        <p:spPr/>
        <p:txBody>
          <a:bodyPr/>
          <a:lstStyle/>
          <a:p>
            <a:fld id="{31D0D8A1-E263-4FBF-9BF3-AA3869F8EB11}" type="slidenum">
              <a:rPr lang="de-DE" smtClean="0"/>
              <a:pPr/>
              <a:t>29</a:t>
            </a:fld>
            <a:endParaRPr lang="de-DE" dirty="0">
              <a:latin typeface="+mn-lt"/>
            </a:endParaRPr>
          </a:p>
        </p:txBody>
      </p:sp>
      <p:graphicFrame>
        <p:nvGraphicFramePr>
          <p:cNvPr id="3" name="Tabelle 2">
            <a:extLst>
              <a:ext uri="{FF2B5EF4-FFF2-40B4-BE49-F238E27FC236}">
                <a16:creationId xmlns:a16="http://schemas.microsoft.com/office/drawing/2014/main" id="{8E5F31F1-7D45-5C5F-35A1-934C210F5327}"/>
              </a:ext>
            </a:extLst>
          </p:cNvPr>
          <p:cNvGraphicFramePr>
            <a:graphicFrameLocks noGrp="1"/>
          </p:cNvGraphicFramePr>
          <p:nvPr>
            <p:extLst>
              <p:ext uri="{D42A27DB-BD31-4B8C-83A1-F6EECF244321}">
                <p14:modId xmlns:p14="http://schemas.microsoft.com/office/powerpoint/2010/main" val="3978198542"/>
              </p:ext>
            </p:extLst>
          </p:nvPr>
        </p:nvGraphicFramePr>
        <p:xfrm>
          <a:off x="335360" y="1256912"/>
          <a:ext cx="11521278" cy="3215640"/>
        </p:xfrm>
        <a:graphic>
          <a:graphicData uri="http://schemas.openxmlformats.org/drawingml/2006/table">
            <a:tbl>
              <a:tblPr firstRow="1" bandRow="1">
                <a:tableStyleId>{5C22544A-7EE6-4342-B048-85BDC9FD1C3A}</a:tableStyleId>
              </a:tblPr>
              <a:tblGrid>
                <a:gridCol w="1920213">
                  <a:extLst>
                    <a:ext uri="{9D8B030D-6E8A-4147-A177-3AD203B41FA5}">
                      <a16:colId xmlns:a16="http://schemas.microsoft.com/office/drawing/2014/main" val="407865891"/>
                    </a:ext>
                  </a:extLst>
                </a:gridCol>
                <a:gridCol w="1920213">
                  <a:extLst>
                    <a:ext uri="{9D8B030D-6E8A-4147-A177-3AD203B41FA5}">
                      <a16:colId xmlns:a16="http://schemas.microsoft.com/office/drawing/2014/main" val="838782567"/>
                    </a:ext>
                  </a:extLst>
                </a:gridCol>
                <a:gridCol w="1920213">
                  <a:extLst>
                    <a:ext uri="{9D8B030D-6E8A-4147-A177-3AD203B41FA5}">
                      <a16:colId xmlns:a16="http://schemas.microsoft.com/office/drawing/2014/main" val="2914017960"/>
                    </a:ext>
                  </a:extLst>
                </a:gridCol>
                <a:gridCol w="1920213">
                  <a:extLst>
                    <a:ext uri="{9D8B030D-6E8A-4147-A177-3AD203B41FA5}">
                      <a16:colId xmlns:a16="http://schemas.microsoft.com/office/drawing/2014/main" val="106906702"/>
                    </a:ext>
                  </a:extLst>
                </a:gridCol>
                <a:gridCol w="1920213">
                  <a:extLst>
                    <a:ext uri="{9D8B030D-6E8A-4147-A177-3AD203B41FA5}">
                      <a16:colId xmlns:a16="http://schemas.microsoft.com/office/drawing/2014/main" val="3999625609"/>
                    </a:ext>
                  </a:extLst>
                </a:gridCol>
                <a:gridCol w="1920213">
                  <a:extLst>
                    <a:ext uri="{9D8B030D-6E8A-4147-A177-3AD203B41FA5}">
                      <a16:colId xmlns:a16="http://schemas.microsoft.com/office/drawing/2014/main" val="4050889944"/>
                    </a:ext>
                  </a:extLst>
                </a:gridCol>
              </a:tblGrid>
              <a:tr h="370840">
                <a:tc>
                  <a:txBody>
                    <a:bodyPr/>
                    <a:lstStyle/>
                    <a:p>
                      <a:endParaRPr lang="de-DE" dirty="0"/>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dirty="0"/>
                        <a:t>Top Management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400" dirty="0"/>
                        <a:t>Einkauf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400" dirty="0"/>
                        <a:t>Entwicklung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400" dirty="0"/>
                        <a:t>Marketing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400" dirty="0"/>
                        <a:t>…</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2453503436"/>
                  </a:ext>
                </a:extLst>
              </a:tr>
              <a:tr h="370840">
                <a:tc>
                  <a:txBody>
                    <a:bodyPr/>
                    <a:lstStyle/>
                    <a:p>
                      <a:r>
                        <a:rPr lang="de-DE" sz="1400" dirty="0">
                          <a:solidFill>
                            <a:schemeClr val="bg1"/>
                          </a:solidFill>
                        </a:rPr>
                        <a:t>Firmenzentrale (global)</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rgbClr val="000000"/>
                          </a:solidFill>
                        </a:rPr>
                        <a:t>George Miller (CTO)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err="1">
                          <a:solidFill>
                            <a:srgbClr val="000000"/>
                          </a:solidFill>
                        </a:rPr>
                        <a:t>Jeffroy</a:t>
                      </a:r>
                      <a:r>
                        <a:rPr lang="de-DE" sz="1200" dirty="0">
                          <a:solidFill>
                            <a:srgbClr val="000000"/>
                          </a:solidFill>
                        </a:rPr>
                        <a:t> </a:t>
                      </a:r>
                      <a:r>
                        <a:rPr lang="de-DE" sz="1200" dirty="0" err="1">
                          <a:solidFill>
                            <a:srgbClr val="000000"/>
                          </a:solidFill>
                        </a:rPr>
                        <a:t>Cloney</a:t>
                      </a:r>
                      <a:r>
                        <a:rPr lang="de-DE" sz="1200" dirty="0">
                          <a:solidFill>
                            <a:srgbClr val="000000"/>
                          </a:solidFill>
                        </a:rPr>
                        <a:t> (Head of </a:t>
                      </a:r>
                      <a:r>
                        <a:rPr lang="de-DE" sz="1200" dirty="0" err="1">
                          <a:solidFill>
                            <a:srgbClr val="000000"/>
                          </a:solidFill>
                        </a:rPr>
                        <a:t>Procurement</a:t>
                      </a:r>
                      <a:r>
                        <a:rPr lang="de-DE" sz="1200" dirty="0">
                          <a:solidFill>
                            <a:srgbClr val="000000"/>
                          </a:solidFill>
                        </a:rPr>
                        <a:t>)</a:t>
                      </a:r>
                    </a:p>
                    <a:p>
                      <a:endParaRPr lang="de-DE" sz="1200" dirty="0">
                        <a:solidFill>
                          <a:srgbClr val="000000"/>
                        </a:solidFill>
                      </a:endParaRPr>
                    </a:p>
                    <a:p>
                      <a:r>
                        <a:rPr lang="de-DE" sz="1200" dirty="0">
                          <a:solidFill>
                            <a:srgbClr val="000000"/>
                          </a:solidFill>
                        </a:rPr>
                        <a:t>Cindy </a:t>
                      </a:r>
                      <a:r>
                        <a:rPr lang="de-DE" sz="1200" dirty="0" err="1">
                          <a:solidFill>
                            <a:srgbClr val="000000"/>
                          </a:solidFill>
                        </a:rPr>
                        <a:t>Pramme</a:t>
                      </a:r>
                      <a:r>
                        <a:rPr lang="de-DE" sz="1200" dirty="0">
                          <a:solidFill>
                            <a:srgbClr val="000000"/>
                          </a:solidFill>
                        </a:rPr>
                        <a:t> (</a:t>
                      </a:r>
                      <a:r>
                        <a:rPr lang="de-DE" sz="1200" dirty="0" err="1">
                          <a:solidFill>
                            <a:srgbClr val="000000"/>
                          </a:solidFill>
                        </a:rPr>
                        <a:t>Buyer</a:t>
                      </a:r>
                      <a:r>
                        <a:rPr lang="de-DE" sz="1200" dirty="0">
                          <a:solidFill>
                            <a:srgbClr val="000000"/>
                          </a:solidFill>
                        </a:rPr>
                        <a:t> xxx)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30642332"/>
                  </a:ext>
                </a:extLst>
              </a:tr>
              <a:tr h="370840">
                <a:tc>
                  <a:txBody>
                    <a:bodyPr/>
                    <a:lstStyle/>
                    <a:p>
                      <a:r>
                        <a:rPr lang="de-DE" sz="1400" dirty="0">
                          <a:solidFill>
                            <a:schemeClr val="bg1"/>
                          </a:solidFill>
                        </a:rPr>
                        <a:t>Zentrale Europa</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952304183"/>
                  </a:ext>
                </a:extLst>
              </a:tr>
              <a:tr h="370840">
                <a:tc>
                  <a:txBody>
                    <a:bodyPr/>
                    <a:lstStyle/>
                    <a:p>
                      <a:r>
                        <a:rPr lang="de-DE" sz="1400" dirty="0">
                          <a:solidFill>
                            <a:schemeClr val="bg1"/>
                          </a:solidFill>
                        </a:rPr>
                        <a:t>Standort / Werk 1</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rgbClr val="000000"/>
                          </a:solidFill>
                        </a:rPr>
                        <a:t>Max Meier (Standortleiter)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Gibt es nicht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Nicht relevant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a:solidFill>
                          <a:srgbClr val="000000"/>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439425480"/>
                  </a:ext>
                </a:extLst>
              </a:tr>
              <a:tr h="370840">
                <a:tc>
                  <a:txBody>
                    <a:bodyPr/>
                    <a:lstStyle/>
                    <a:p>
                      <a:r>
                        <a:rPr lang="de-DE" sz="1400" dirty="0">
                          <a:solidFill>
                            <a:schemeClr val="bg1"/>
                          </a:solidFill>
                        </a:rPr>
                        <a:t>Standort / Werk 2</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Luise Müller (Standortleiterin)</a:t>
                      </a:r>
                    </a:p>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rgbClr val="000000"/>
                          </a:solidFill>
                        </a:rPr>
                        <a:t>Gibt es nicht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22492820"/>
                  </a:ext>
                </a:extLst>
              </a:tr>
              <a:tr h="370840">
                <a:tc>
                  <a:txBody>
                    <a:bodyPr/>
                    <a:lstStyle/>
                    <a:p>
                      <a:r>
                        <a:rPr lang="de-DE" sz="1400" dirty="0">
                          <a:solidFill>
                            <a:schemeClr val="bg1"/>
                          </a:solidFill>
                        </a:rPr>
                        <a:t>…</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27490251"/>
                  </a:ext>
                </a:extLst>
              </a:tr>
            </a:tbl>
          </a:graphicData>
        </a:graphic>
      </p:graphicFrame>
    </p:spTree>
    <p:extLst>
      <p:ext uri="{BB962C8B-B14F-4D97-AF65-F5344CB8AC3E}">
        <p14:creationId xmlns:p14="http://schemas.microsoft.com/office/powerpoint/2010/main" val="411490959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0000"/>
                </a:solidFill>
              </a:rPr>
              <a:t>1| Management Zusammenfassung</a:t>
            </a:r>
          </a:p>
        </p:txBody>
      </p:sp>
      <p:graphicFrame>
        <p:nvGraphicFramePr>
          <p:cNvPr id="3" name="Tabelle 2">
            <a:extLst>
              <a:ext uri="{FF2B5EF4-FFF2-40B4-BE49-F238E27FC236}">
                <a16:creationId xmlns:a16="http://schemas.microsoft.com/office/drawing/2014/main" id="{4205AB9D-73FB-49E5-811E-DD3B12BCED6E}"/>
              </a:ext>
            </a:extLst>
          </p:cNvPr>
          <p:cNvGraphicFramePr>
            <a:graphicFrameLocks noGrp="1"/>
          </p:cNvGraphicFramePr>
          <p:nvPr>
            <p:extLst>
              <p:ext uri="{D42A27DB-BD31-4B8C-83A1-F6EECF244321}">
                <p14:modId xmlns:p14="http://schemas.microsoft.com/office/powerpoint/2010/main" val="3015129459"/>
              </p:ext>
            </p:extLst>
          </p:nvPr>
        </p:nvGraphicFramePr>
        <p:xfrm>
          <a:off x="344596" y="2819203"/>
          <a:ext cx="4167228" cy="3509793"/>
        </p:xfrm>
        <a:graphic>
          <a:graphicData uri="http://schemas.openxmlformats.org/drawingml/2006/table">
            <a:tbl>
              <a:tblPr firstRow="1" bandRow="1">
                <a:effectLst>
                  <a:outerShdw blurRad="50800" dist="38100" dir="2700000" algn="tl" rotWithShape="0">
                    <a:prstClr val="black">
                      <a:alpha val="40000"/>
                    </a:prstClr>
                  </a:outerShdw>
                </a:effectLst>
                <a:tableStyleId>{C083E6E3-FA7D-4D7B-A595-EF9225AFEA82}</a:tableStyleId>
              </a:tblPr>
              <a:tblGrid>
                <a:gridCol w="2083614">
                  <a:extLst>
                    <a:ext uri="{9D8B030D-6E8A-4147-A177-3AD203B41FA5}">
                      <a16:colId xmlns:a16="http://schemas.microsoft.com/office/drawing/2014/main" val="3129818168"/>
                    </a:ext>
                  </a:extLst>
                </a:gridCol>
                <a:gridCol w="2083614">
                  <a:extLst>
                    <a:ext uri="{9D8B030D-6E8A-4147-A177-3AD203B41FA5}">
                      <a16:colId xmlns:a16="http://schemas.microsoft.com/office/drawing/2014/main" val="1612535357"/>
                    </a:ext>
                  </a:extLst>
                </a:gridCol>
              </a:tblGrid>
              <a:tr h="465781">
                <a:tc gridSpan="2">
                  <a:txBody>
                    <a:bodyPr/>
                    <a:lstStyle/>
                    <a:p>
                      <a:r>
                        <a:rPr lang="de-DE" sz="1200" b="1" noProof="0" dirty="0">
                          <a:solidFill>
                            <a:schemeClr val="bg1"/>
                          </a:solidFill>
                        </a:rPr>
                        <a:t>Kennzahlen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sz="1200" b="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9350553"/>
                  </a:ext>
                </a:extLst>
              </a:tr>
              <a:tr h="781152">
                <a:tc>
                  <a:txBody>
                    <a:bodyPr/>
                    <a:lstStyle/>
                    <a:p>
                      <a:r>
                        <a:rPr lang="de-DE" sz="1200" b="0" noProof="0" dirty="0">
                          <a:solidFill>
                            <a:schemeClr val="bg1"/>
                          </a:solidFill>
                        </a:rPr>
                        <a:t>Adressierbares Einkaufsvolumen des </a:t>
                      </a:r>
                      <a:br>
                        <a:rPr lang="de-DE" sz="1200" b="0" noProof="0" dirty="0">
                          <a:solidFill>
                            <a:schemeClr val="bg1"/>
                          </a:solidFill>
                          <a:highlight>
                            <a:srgbClr val="293133"/>
                          </a:highlight>
                        </a:rPr>
                      </a:br>
                      <a:r>
                        <a:rPr lang="de-DE" sz="1200" b="0" noProof="0" dirty="0">
                          <a:solidFill>
                            <a:schemeClr val="bg1"/>
                          </a:solidFill>
                        </a:rPr>
                        <a:t>Key Accounts (2026)</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b="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703379007"/>
                  </a:ext>
                </a:extLst>
              </a:tr>
              <a:tr h="452572">
                <a:tc>
                  <a:txBody>
                    <a:bodyPr/>
                    <a:lstStyle/>
                    <a:p>
                      <a:r>
                        <a:rPr lang="de-DE" sz="1200" b="0" dirty="0">
                          <a:solidFill>
                            <a:schemeClr val="bg1"/>
                          </a:solidFill>
                        </a:rPr>
                        <a:t>Budget (2026)</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b="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709374538"/>
                  </a:ext>
                </a:extLst>
              </a:tr>
              <a:tr h="452572">
                <a:tc>
                  <a:txBody>
                    <a:bodyPr/>
                    <a:lstStyle/>
                    <a:p>
                      <a:r>
                        <a:rPr lang="de-DE" sz="1200" b="0" dirty="0">
                          <a:solidFill>
                            <a:schemeClr val="bg1"/>
                          </a:solidFill>
                        </a:rPr>
                        <a:t>Umsatz </a:t>
                      </a:r>
                      <a:r>
                        <a:rPr lang="de-DE" sz="1200" b="0" dirty="0" err="1">
                          <a:solidFill>
                            <a:schemeClr val="bg1"/>
                          </a:solidFill>
                        </a:rPr>
                        <a:t>ytd</a:t>
                      </a:r>
                      <a:r>
                        <a:rPr lang="de-DE" sz="1200" b="0" dirty="0">
                          <a:solidFill>
                            <a:schemeClr val="bg1"/>
                          </a:solidFill>
                        </a:rPr>
                        <a:t> </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b="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514748939"/>
                  </a:ext>
                </a:extLst>
              </a:tr>
              <a:tr h="452572">
                <a:tc rowSpan="2">
                  <a:txBody>
                    <a:bodyPr/>
                    <a:lstStyle/>
                    <a:p>
                      <a:r>
                        <a:rPr lang="de-DE" sz="1200" b="0" dirty="0">
                          <a:solidFill>
                            <a:schemeClr val="bg1"/>
                          </a:solidFill>
                        </a:rPr>
                        <a:t>Abweichung Budget (%)</a:t>
                      </a:r>
                    </a:p>
                    <a:p>
                      <a:r>
                        <a:rPr lang="de-DE" sz="1200" b="0" dirty="0" err="1">
                          <a:solidFill>
                            <a:schemeClr val="bg1"/>
                          </a:solidFill>
                        </a:rPr>
                        <a:t>DBx</a:t>
                      </a:r>
                      <a:endParaRPr lang="de-DE" sz="12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b="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075956391"/>
                  </a:ext>
                </a:extLst>
              </a:tr>
              <a:tr h="452572">
                <a:tc vMerge="1">
                  <a:txBody>
                    <a:bodyPr/>
                    <a:lstStyle/>
                    <a:p>
                      <a:endParaRPr lang="de-DE" sz="1200" b="0" dirty="0">
                        <a:solidFill>
                          <a:schemeClr val="bg1"/>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de-DE" sz="1200" b="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389121"/>
                  </a:ext>
                </a:extLst>
              </a:tr>
              <a:tr h="452572">
                <a:tc>
                  <a:txBody>
                    <a:bodyPr/>
                    <a:lstStyle/>
                    <a:p>
                      <a:r>
                        <a:rPr lang="de-DE" sz="1200" b="0" dirty="0">
                          <a:solidFill>
                            <a:schemeClr val="bg1"/>
                          </a:solidFill>
                        </a:rPr>
                        <a:t>Menge</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b="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457663206"/>
                  </a:ext>
                </a:extLst>
              </a:tr>
            </a:tbl>
          </a:graphicData>
        </a:graphic>
      </p:graphicFrame>
      <p:graphicFrame>
        <p:nvGraphicFramePr>
          <p:cNvPr id="15" name="Tabelle 14">
            <a:extLst>
              <a:ext uri="{FF2B5EF4-FFF2-40B4-BE49-F238E27FC236}">
                <a16:creationId xmlns:a16="http://schemas.microsoft.com/office/drawing/2014/main" id="{A4C5EF98-53A8-4CA4-A26C-699019C922AA}"/>
              </a:ext>
            </a:extLst>
          </p:cNvPr>
          <p:cNvGraphicFramePr>
            <a:graphicFrameLocks noGrp="1"/>
          </p:cNvGraphicFramePr>
          <p:nvPr>
            <p:extLst>
              <p:ext uri="{D42A27DB-BD31-4B8C-83A1-F6EECF244321}">
                <p14:modId xmlns:p14="http://schemas.microsoft.com/office/powerpoint/2010/main" val="1175455401"/>
              </p:ext>
            </p:extLst>
          </p:nvPr>
        </p:nvGraphicFramePr>
        <p:xfrm>
          <a:off x="4709093" y="2819203"/>
          <a:ext cx="7120322" cy="201437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16986">
                  <a:extLst>
                    <a:ext uri="{9D8B030D-6E8A-4147-A177-3AD203B41FA5}">
                      <a16:colId xmlns:a16="http://schemas.microsoft.com/office/drawing/2014/main" val="2944355379"/>
                    </a:ext>
                  </a:extLst>
                </a:gridCol>
                <a:gridCol w="1118193">
                  <a:extLst>
                    <a:ext uri="{9D8B030D-6E8A-4147-A177-3AD203B41FA5}">
                      <a16:colId xmlns:a16="http://schemas.microsoft.com/office/drawing/2014/main" val="2828989881"/>
                    </a:ext>
                  </a:extLst>
                </a:gridCol>
                <a:gridCol w="1579802">
                  <a:extLst>
                    <a:ext uri="{9D8B030D-6E8A-4147-A177-3AD203B41FA5}">
                      <a16:colId xmlns:a16="http://schemas.microsoft.com/office/drawing/2014/main" val="766372278"/>
                    </a:ext>
                  </a:extLst>
                </a:gridCol>
                <a:gridCol w="1705341">
                  <a:extLst>
                    <a:ext uri="{9D8B030D-6E8A-4147-A177-3AD203B41FA5}">
                      <a16:colId xmlns:a16="http://schemas.microsoft.com/office/drawing/2014/main" val="1371015074"/>
                    </a:ext>
                  </a:extLst>
                </a:gridCol>
              </a:tblGrid>
              <a:tr h="387043">
                <a:tc>
                  <a:txBody>
                    <a:bodyPr/>
                    <a:lstStyle/>
                    <a:p>
                      <a:r>
                        <a:rPr lang="de-DE" sz="1200" dirty="0">
                          <a:solidFill>
                            <a:schemeClr val="bg1"/>
                          </a:solidFill>
                        </a:rPr>
                        <a:t>Top 5 Opportunity</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chemeClr val="bg1"/>
                          </a:solidFill>
                        </a:rPr>
                        <a:t>Volumen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chemeClr val="bg1"/>
                          </a:solidFill>
                        </a:rPr>
                        <a:t>Entscheidungs-termin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dirty="0">
                          <a:solidFill>
                            <a:schemeClr val="bg1"/>
                          </a:solidFill>
                        </a:rPr>
                        <a:t>Status</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159050561"/>
                  </a:ext>
                </a:extLst>
              </a:tr>
              <a:tr h="311434">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920492154"/>
                  </a:ext>
                </a:extLst>
              </a:tr>
              <a:tr h="311434">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969170105"/>
                  </a:ext>
                </a:extLst>
              </a:tr>
              <a:tr h="311434">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169396443"/>
                  </a:ext>
                </a:extLst>
              </a:tr>
              <a:tr h="311434">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28424025"/>
                  </a:ext>
                </a:extLst>
              </a:tr>
              <a:tr h="311434">
                <a:tc>
                  <a:txBody>
                    <a:bodyPr/>
                    <a:lstStyle/>
                    <a:p>
                      <a:endParaRPr lang="de-DE" sz="1200" dirty="0">
                        <a:solidFill>
                          <a:schemeClr val="accent4"/>
                        </a:solidFill>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10146607"/>
                  </a:ext>
                </a:extLst>
              </a:tr>
            </a:tbl>
          </a:graphicData>
        </a:graphic>
      </p:graphicFrame>
      <p:sp>
        <p:nvSpPr>
          <p:cNvPr id="16" name="Rechteck 15">
            <a:extLst>
              <a:ext uri="{FF2B5EF4-FFF2-40B4-BE49-F238E27FC236}">
                <a16:creationId xmlns:a16="http://schemas.microsoft.com/office/drawing/2014/main" id="{1B152178-7DAC-4F27-8EDC-0251F238AD52}"/>
              </a:ext>
            </a:extLst>
          </p:cNvPr>
          <p:cNvSpPr/>
          <p:nvPr/>
        </p:nvSpPr>
        <p:spPr bwMode="auto">
          <a:xfrm>
            <a:off x="12268368" y="1278920"/>
            <a:ext cx="3168352" cy="473400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Wenn du die Opportunities in deinem CRM System pflegst, nutzen viele Anwender einen Hyperlink bei der Opportunity Bezeichnung, um ins CRM für weitere Details zu springen.</a:t>
            </a:r>
          </a:p>
          <a:p>
            <a:endParaRPr lang="de-DE" sz="1200" dirty="0">
              <a:solidFill>
                <a:schemeClr val="tx1"/>
              </a:solidFill>
              <a:latin typeface="+mn-lt"/>
            </a:endParaRPr>
          </a:p>
          <a:p>
            <a:endParaRPr lang="de-DE" sz="1200" dirty="0">
              <a:solidFill>
                <a:schemeClr val="tx1"/>
              </a:solidFill>
              <a:latin typeface="+mn-lt"/>
            </a:endParaRPr>
          </a:p>
          <a:p>
            <a:r>
              <a:rPr lang="de-DE" sz="1200" dirty="0">
                <a:solidFill>
                  <a:schemeClr val="tx1"/>
                </a:solidFill>
                <a:highlight>
                  <a:srgbClr val="FFFF00"/>
                </a:highlight>
                <a:latin typeface="+mn-lt"/>
              </a:rPr>
              <a:t>Einige Unternehmen schieben die Management Summary bewusst ans Ende vom KAP, da sie eine Zusammenfassung vom gesamten Plan bildet. </a:t>
            </a:r>
          </a:p>
        </p:txBody>
      </p:sp>
      <p:graphicFrame>
        <p:nvGraphicFramePr>
          <p:cNvPr id="19" name="Tabelle 4">
            <a:extLst>
              <a:ext uri="{FF2B5EF4-FFF2-40B4-BE49-F238E27FC236}">
                <a16:creationId xmlns:a16="http://schemas.microsoft.com/office/drawing/2014/main" id="{36AECE5A-E6BB-49DD-BDE8-8D18C94B4528}"/>
              </a:ext>
            </a:extLst>
          </p:cNvPr>
          <p:cNvGraphicFramePr>
            <a:graphicFrameLocks noGrp="1"/>
          </p:cNvGraphicFramePr>
          <p:nvPr>
            <p:extLst>
              <p:ext uri="{D42A27DB-BD31-4B8C-83A1-F6EECF244321}">
                <p14:modId xmlns:p14="http://schemas.microsoft.com/office/powerpoint/2010/main" val="1897023878"/>
              </p:ext>
            </p:extLst>
          </p:nvPr>
        </p:nvGraphicFramePr>
        <p:xfrm>
          <a:off x="335359" y="1277997"/>
          <a:ext cx="4176465" cy="1404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76465">
                  <a:extLst>
                    <a:ext uri="{9D8B030D-6E8A-4147-A177-3AD203B41FA5}">
                      <a16:colId xmlns:a16="http://schemas.microsoft.com/office/drawing/2014/main" val="2518314371"/>
                    </a:ext>
                  </a:extLst>
                </a:gridCol>
              </a:tblGrid>
              <a:tr h="360000">
                <a:tc>
                  <a:txBody>
                    <a:bodyPr/>
                    <a:lstStyle/>
                    <a:p>
                      <a:r>
                        <a:rPr lang="de-DE" sz="1200" b="1" dirty="0">
                          <a:solidFill>
                            <a:schemeClr val="bg1"/>
                          </a:solidFill>
                          <a:latin typeface="+mn-lt"/>
                        </a:rPr>
                        <a:t>Neuigkeiten vom Key Account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044000">
                <a:tc>
                  <a:txBody>
                    <a:bodyPr/>
                    <a:lstStyle/>
                    <a:p>
                      <a:r>
                        <a:rPr lang="de-DE" sz="1200" dirty="0">
                          <a:solidFill>
                            <a:schemeClr val="accent4"/>
                          </a:solidFill>
                          <a:latin typeface="+mn-lt"/>
                        </a:rPr>
                        <a:t>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graphicFrame>
        <p:nvGraphicFramePr>
          <p:cNvPr id="20" name="Tabelle 4">
            <a:extLst>
              <a:ext uri="{FF2B5EF4-FFF2-40B4-BE49-F238E27FC236}">
                <a16:creationId xmlns:a16="http://schemas.microsoft.com/office/drawing/2014/main" id="{6E1C7805-CDE1-4405-B3BD-E4FC1ED1A54F}"/>
              </a:ext>
            </a:extLst>
          </p:cNvPr>
          <p:cNvGraphicFramePr>
            <a:graphicFrameLocks noGrp="1"/>
          </p:cNvGraphicFramePr>
          <p:nvPr>
            <p:extLst>
              <p:ext uri="{D42A27DB-BD31-4B8C-83A1-F6EECF244321}">
                <p14:modId xmlns:p14="http://schemas.microsoft.com/office/powerpoint/2010/main" val="1638609482"/>
              </p:ext>
            </p:extLst>
          </p:nvPr>
        </p:nvGraphicFramePr>
        <p:xfrm>
          <a:off x="4717823" y="1277998"/>
          <a:ext cx="7111592" cy="1404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111592">
                  <a:extLst>
                    <a:ext uri="{9D8B030D-6E8A-4147-A177-3AD203B41FA5}">
                      <a16:colId xmlns:a16="http://schemas.microsoft.com/office/drawing/2014/main" val="2518314371"/>
                    </a:ext>
                  </a:extLst>
                </a:gridCol>
              </a:tblGrid>
              <a:tr h="360000">
                <a:tc>
                  <a:txBody>
                    <a:bodyPr/>
                    <a:lstStyle/>
                    <a:p>
                      <a:r>
                        <a:rPr lang="de-DE" sz="1200" b="1" noProof="0" dirty="0">
                          <a:solidFill>
                            <a:schemeClr val="bg1"/>
                          </a:solidFill>
                          <a:latin typeface="+mn-lt"/>
                        </a:rPr>
                        <a:t>Unsere Top 3 Ziele beim Key Account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044000">
                <a:tc>
                  <a:txBody>
                    <a:bodyPr/>
                    <a:lstStyle/>
                    <a:p>
                      <a:r>
                        <a:rPr lang="de-DE" sz="1200" dirty="0">
                          <a:solidFill>
                            <a:schemeClr val="accent4"/>
                          </a:solidFill>
                          <a:latin typeface="+mn-lt"/>
                        </a:rPr>
                        <a:t>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graphicFrame>
        <p:nvGraphicFramePr>
          <p:cNvPr id="21" name="Tabelle 4">
            <a:extLst>
              <a:ext uri="{FF2B5EF4-FFF2-40B4-BE49-F238E27FC236}">
                <a16:creationId xmlns:a16="http://schemas.microsoft.com/office/drawing/2014/main" id="{1E0025F5-B820-40D2-B033-09B905B8D881}"/>
              </a:ext>
            </a:extLst>
          </p:cNvPr>
          <p:cNvGraphicFramePr>
            <a:graphicFrameLocks noGrp="1"/>
          </p:cNvGraphicFramePr>
          <p:nvPr>
            <p:extLst>
              <p:ext uri="{D42A27DB-BD31-4B8C-83A1-F6EECF244321}">
                <p14:modId xmlns:p14="http://schemas.microsoft.com/office/powerpoint/2010/main" val="4117447227"/>
              </p:ext>
            </p:extLst>
          </p:nvPr>
        </p:nvGraphicFramePr>
        <p:xfrm>
          <a:off x="4709093" y="5013176"/>
          <a:ext cx="7120322" cy="130261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60161">
                  <a:extLst>
                    <a:ext uri="{9D8B030D-6E8A-4147-A177-3AD203B41FA5}">
                      <a16:colId xmlns:a16="http://schemas.microsoft.com/office/drawing/2014/main" val="2518314371"/>
                    </a:ext>
                  </a:extLst>
                </a:gridCol>
                <a:gridCol w="3560161">
                  <a:extLst>
                    <a:ext uri="{9D8B030D-6E8A-4147-A177-3AD203B41FA5}">
                      <a16:colId xmlns:a16="http://schemas.microsoft.com/office/drawing/2014/main" val="2463187209"/>
                    </a:ext>
                  </a:extLst>
                </a:gridCol>
              </a:tblGrid>
              <a:tr h="345364">
                <a:tc>
                  <a:txBody>
                    <a:bodyPr/>
                    <a:lstStyle/>
                    <a:p>
                      <a:r>
                        <a:rPr lang="de-DE" sz="1200" b="1" dirty="0">
                          <a:solidFill>
                            <a:schemeClr val="bg1"/>
                          </a:solidFill>
                          <a:latin typeface="+mn-lt"/>
                        </a:rPr>
                        <a:t>Was läuft gut?</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b="1" dirty="0">
                          <a:solidFill>
                            <a:schemeClr val="bg1"/>
                          </a:solidFill>
                          <a:latin typeface="+mn-lt"/>
                        </a:rPr>
                        <a:t>Kritische Punkte / Risiken</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957247">
                <a:tc>
                  <a:txBody>
                    <a:bodyPr/>
                    <a:lstStyle/>
                    <a:p>
                      <a:r>
                        <a:rPr lang="de-DE" sz="1200" dirty="0">
                          <a:solidFill>
                            <a:schemeClr val="accent4"/>
                          </a:solidFill>
                          <a:latin typeface="+mn-lt"/>
                        </a:rPr>
                        <a:t>xx</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latin typeface="+mn-lt"/>
                        </a:rPr>
                        <a:t>xx</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4" name="Fußzeilenplatzhalter 3">
            <a:extLst>
              <a:ext uri="{FF2B5EF4-FFF2-40B4-BE49-F238E27FC236}">
                <a16:creationId xmlns:a16="http://schemas.microsoft.com/office/drawing/2014/main" id="{2522753C-B0BD-3FE1-8FBE-4001DEFE5EE8}"/>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EB638CF6-314E-77D4-E28A-A2439D7AE31B}"/>
              </a:ext>
            </a:extLst>
          </p:cNvPr>
          <p:cNvSpPr>
            <a:spLocks noGrp="1"/>
          </p:cNvSpPr>
          <p:nvPr>
            <p:ph type="sldNum" sz="quarter" idx="11"/>
          </p:nvPr>
        </p:nvSpPr>
        <p:spPr/>
        <p:txBody>
          <a:bodyPr/>
          <a:lstStyle/>
          <a:p>
            <a:fld id="{31D0D8A1-E263-4FBF-9BF3-AA3869F8EB11}" type="slidenum">
              <a:rPr lang="de-DE" smtClean="0"/>
              <a:pPr/>
              <a:t>3</a:t>
            </a:fld>
            <a:endParaRPr lang="de-DE" dirty="0">
              <a:latin typeface="+mn-lt"/>
            </a:endParaRPr>
          </a:p>
        </p:txBody>
      </p:sp>
    </p:spTree>
    <p:extLst>
      <p:ext uri="{BB962C8B-B14F-4D97-AF65-F5344CB8AC3E}">
        <p14:creationId xmlns:p14="http://schemas.microsoft.com/office/powerpoint/2010/main" val="3617226378"/>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Wichtige Personen mit Buying Center Analyse</a:t>
            </a:r>
          </a:p>
        </p:txBody>
      </p:sp>
      <p:graphicFrame>
        <p:nvGraphicFramePr>
          <p:cNvPr id="4" name="Objekt 3"/>
          <p:cNvGraphicFramePr>
            <a:graphicFrameLocks noChangeAspect="1"/>
          </p:cNvGraphicFramePr>
          <p:nvPr/>
        </p:nvGraphicFramePr>
        <p:xfrm>
          <a:off x="4303713" y="1644650"/>
          <a:ext cx="3582987" cy="3730625"/>
        </p:xfrm>
        <a:graphic>
          <a:graphicData uri="http://schemas.openxmlformats.org/presentationml/2006/ole">
            <mc:AlternateContent xmlns:mc="http://schemas.openxmlformats.org/markup-compatibility/2006">
              <mc:Choice xmlns:v="urn:schemas-microsoft-com:vml" Requires="v">
                <p:oleObj name="Organization Chart" r:id="rId2" imgW="5029200" imgH="5238720" progId="OrgPlusWOPX.4">
                  <p:embed followColorScheme="full"/>
                </p:oleObj>
              </mc:Choice>
              <mc:Fallback>
                <p:oleObj name="Organization Chart" r:id="rId2" imgW="5029200" imgH="5238720" progId="OrgPlusWOPX.4">
                  <p:embed followColorScheme="full"/>
                  <p:pic>
                    <p:nvPicPr>
                      <p:cNvPr id="4" name="Objekt 3"/>
                      <p:cNvPicPr/>
                      <p:nvPr/>
                    </p:nvPicPr>
                    <p:blipFill>
                      <a:blip r:embed="rId3"/>
                      <a:stretch>
                        <a:fillRect/>
                      </a:stretch>
                    </p:blipFill>
                    <p:spPr>
                      <a:xfrm>
                        <a:off x="4303713" y="1644650"/>
                        <a:ext cx="3582987" cy="3730625"/>
                      </a:xfrm>
                      <a:prstGeom prst="rect">
                        <a:avLst/>
                      </a:prstGeom>
                    </p:spPr>
                  </p:pic>
                </p:oleObj>
              </mc:Fallback>
            </mc:AlternateContent>
          </a:graphicData>
        </a:graphic>
      </p:graphicFrame>
      <p:sp>
        <p:nvSpPr>
          <p:cNvPr id="24" name="Textfeld 23">
            <a:extLst>
              <a:ext uri="{FF2B5EF4-FFF2-40B4-BE49-F238E27FC236}">
                <a16:creationId xmlns:a16="http://schemas.microsoft.com/office/drawing/2014/main" id="{CDA9C395-C33D-4DE0-AD34-E0130CD685AB}"/>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400" b="1" kern="1200" dirty="0">
                <a:solidFill>
                  <a:schemeClr val="bg1"/>
                </a:solidFill>
                <a:latin typeface="+mn-lt"/>
                <a:ea typeface="+mn-ea"/>
                <a:cs typeface="+mn-cs"/>
              </a:rPr>
              <a:t>So </a:t>
            </a:r>
            <a:r>
              <a:rPr lang="de-DE" sz="1400" b="1" kern="1200" dirty="0" err="1">
                <a:solidFill>
                  <a:schemeClr val="bg1"/>
                </a:solidFill>
                <a:latin typeface="+mn-lt"/>
                <a:ea typeface="+mn-ea"/>
                <a:cs typeface="+mn-cs"/>
              </a:rPr>
              <a:t>what</a:t>
            </a:r>
            <a:r>
              <a:rPr lang="de-DE" sz="1400" b="1" kern="1200" dirty="0">
                <a:solidFill>
                  <a:schemeClr val="bg1"/>
                </a:solidFill>
                <a:latin typeface="+mn-lt"/>
                <a:ea typeface="+mn-ea"/>
                <a:cs typeface="+mn-cs"/>
              </a:rPr>
              <a:t>? - Chancen / Risiken / Konsequenzen die sich aus der Analyse für uns ergeben! </a:t>
            </a:r>
            <a:endParaRPr lang="de-DE" sz="1400" b="0" kern="1200" dirty="0">
              <a:solidFill>
                <a:schemeClr val="bg1"/>
              </a:solidFill>
              <a:latin typeface="+mn-lt"/>
              <a:ea typeface="+mn-ea"/>
              <a:cs typeface="+mn-cs"/>
            </a:endParaRPr>
          </a:p>
          <a:p>
            <a:r>
              <a:rPr lang="de-DE" sz="1400" dirty="0" err="1">
                <a:solidFill>
                  <a:schemeClr val="bg1"/>
                </a:solidFill>
                <a:latin typeface="+mn-lt"/>
              </a:rPr>
              <a:t>Xx</a:t>
            </a:r>
            <a:endParaRPr lang="de-DE" sz="1400" dirty="0">
              <a:solidFill>
                <a:schemeClr val="bg1"/>
              </a:solidFill>
              <a:latin typeface="+mn-lt"/>
            </a:endParaRPr>
          </a:p>
        </p:txBody>
      </p:sp>
      <p:sp>
        <p:nvSpPr>
          <p:cNvPr id="29" name="Rechteck 28">
            <a:extLst>
              <a:ext uri="{FF2B5EF4-FFF2-40B4-BE49-F238E27FC236}">
                <a16:creationId xmlns:a16="http://schemas.microsoft.com/office/drawing/2014/main" id="{61180D6B-5220-483C-9933-3D1257E0418C}"/>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Mit einem Doppelklick auf das Organigramm startest du die Office Applikation, um das Organigramm bearbeiten zu können.</a:t>
            </a:r>
          </a:p>
          <a:p>
            <a:endParaRPr lang="de-DE" sz="1200" dirty="0">
              <a:solidFill>
                <a:schemeClr val="tx1"/>
              </a:solidFill>
              <a:latin typeface="+mn-lt"/>
            </a:endParaRPr>
          </a:p>
          <a:p>
            <a:endParaRPr lang="de-DE" sz="1200" dirty="0">
              <a:solidFill>
                <a:schemeClr val="tx1"/>
              </a:solidFill>
              <a:latin typeface="+mn-lt"/>
            </a:endParaRPr>
          </a:p>
          <a:p>
            <a:r>
              <a:rPr lang="de-DE" sz="1200" dirty="0">
                <a:solidFill>
                  <a:schemeClr val="tx1"/>
                </a:solidFill>
                <a:latin typeface="+mn-lt"/>
              </a:rPr>
              <a:t>Die Legende zur Analyse findest du auf der nächsten Seite.</a:t>
            </a:r>
          </a:p>
          <a:p>
            <a:endParaRPr lang="de-DE" sz="1200" dirty="0">
              <a:solidFill>
                <a:schemeClr val="tx1"/>
              </a:solidFill>
              <a:latin typeface="+mn-lt"/>
            </a:endParaRPr>
          </a:p>
          <a:p>
            <a:r>
              <a:rPr lang="de-DE" sz="1200" b="1" dirty="0">
                <a:solidFill>
                  <a:schemeClr val="tx1"/>
                </a:solidFill>
                <a:highlight>
                  <a:srgbClr val="FFFF00"/>
                </a:highlight>
                <a:latin typeface="+mn-lt"/>
              </a:rPr>
              <a:t>WICHTIG!</a:t>
            </a:r>
            <a:endParaRPr lang="de-DE" sz="1200" dirty="0">
              <a:solidFill>
                <a:schemeClr val="tx1"/>
              </a:solidFill>
              <a:highlight>
                <a:srgbClr val="FFFF00"/>
              </a:highlight>
              <a:latin typeface="+mn-lt"/>
            </a:endParaRPr>
          </a:p>
          <a:p>
            <a:r>
              <a:rPr lang="de-DE" sz="1200" dirty="0">
                <a:solidFill>
                  <a:schemeClr val="tx1"/>
                </a:solidFill>
                <a:latin typeface="+mn-lt"/>
              </a:rPr>
              <a:t>Eine Buying Center Analyse kannst du immer nur für eine spezifische (Kauf-)Entscheidung des Key Accounts erstellen.</a:t>
            </a:r>
          </a:p>
          <a:p>
            <a:r>
              <a:rPr lang="de-DE" sz="1200" dirty="0">
                <a:solidFill>
                  <a:schemeClr val="tx1"/>
                </a:solidFill>
                <a:latin typeface="+mn-lt"/>
              </a:rPr>
              <a:t>Beispiele:</a:t>
            </a:r>
          </a:p>
          <a:p>
            <a:pPr marL="171450" indent="-171450">
              <a:buFont typeface="Arial" panose="020B0604020202020204" pitchFamily="34" charset="0"/>
              <a:buChar char="•"/>
            </a:pPr>
            <a:r>
              <a:rPr lang="de-DE" sz="1200" dirty="0">
                <a:solidFill>
                  <a:schemeClr val="tx1"/>
                </a:solidFill>
                <a:latin typeface="+mn-lt"/>
              </a:rPr>
              <a:t>Listung vom Produkt a</a:t>
            </a:r>
          </a:p>
          <a:p>
            <a:pPr marL="171450" indent="-171450">
              <a:buFont typeface="Arial" panose="020B0604020202020204" pitchFamily="34" charset="0"/>
              <a:buChar char="•"/>
            </a:pPr>
            <a:r>
              <a:rPr lang="de-DE" sz="1200" dirty="0">
                <a:solidFill>
                  <a:schemeClr val="tx1"/>
                </a:solidFill>
                <a:latin typeface="+mn-lt"/>
              </a:rPr>
              <a:t>Kaufentscheidung Produkt a am Standort</a:t>
            </a:r>
          </a:p>
          <a:p>
            <a:pPr marL="171450" indent="-171450">
              <a:buFont typeface="Arial" panose="020B0604020202020204" pitchFamily="34" charset="0"/>
              <a:buChar char="•"/>
            </a:pPr>
            <a:r>
              <a:rPr lang="de-DE" sz="1200" dirty="0">
                <a:solidFill>
                  <a:schemeClr val="tx1"/>
                </a:solidFill>
                <a:latin typeface="+mn-lt"/>
              </a:rPr>
              <a:t>Entscheidung für die Lieferantenauswahl im spezifischen Kundenprojekt x</a:t>
            </a:r>
          </a:p>
        </p:txBody>
      </p:sp>
      <p:sp>
        <p:nvSpPr>
          <p:cNvPr id="6" name="Fußzeilenplatzhalter 5">
            <a:extLst>
              <a:ext uri="{FF2B5EF4-FFF2-40B4-BE49-F238E27FC236}">
                <a16:creationId xmlns:a16="http://schemas.microsoft.com/office/drawing/2014/main" id="{F3B33C58-93A3-C77A-102E-978833093800}"/>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CF7F2B83-E1AA-5E0D-DB84-26E2C5DA844D}"/>
              </a:ext>
            </a:extLst>
          </p:cNvPr>
          <p:cNvSpPr>
            <a:spLocks noGrp="1"/>
          </p:cNvSpPr>
          <p:nvPr>
            <p:ph type="sldNum" sz="quarter" idx="11"/>
          </p:nvPr>
        </p:nvSpPr>
        <p:spPr/>
        <p:txBody>
          <a:bodyPr/>
          <a:lstStyle/>
          <a:p>
            <a:fld id="{31D0D8A1-E263-4FBF-9BF3-AA3869F8EB11}" type="slidenum">
              <a:rPr lang="de-DE" smtClean="0"/>
              <a:pPr/>
              <a:t>30</a:t>
            </a:fld>
            <a:endParaRPr lang="de-DE" dirty="0">
              <a:latin typeface="+mn-lt"/>
            </a:endParaRPr>
          </a:p>
        </p:txBody>
      </p:sp>
    </p:spTree>
    <p:extLst>
      <p:ext uri="{BB962C8B-B14F-4D97-AF65-F5344CB8AC3E}">
        <p14:creationId xmlns:p14="http://schemas.microsoft.com/office/powerpoint/2010/main" val="191479588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Legende Buying Center / Power </a:t>
            </a:r>
            <a:r>
              <a:rPr lang="de-DE" dirty="0" err="1"/>
              <a:t>Map</a:t>
            </a:r>
            <a:endParaRPr lang="de-DE" dirty="0"/>
          </a:p>
        </p:txBody>
      </p:sp>
      <p:sp>
        <p:nvSpPr>
          <p:cNvPr id="15" name="Textfeld 14"/>
          <p:cNvSpPr txBox="1"/>
          <p:nvPr/>
        </p:nvSpPr>
        <p:spPr>
          <a:xfrm>
            <a:off x="3802503" y="3516086"/>
            <a:ext cx="1199367"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Coach / Coach</a:t>
            </a:r>
          </a:p>
        </p:txBody>
      </p:sp>
      <p:sp>
        <p:nvSpPr>
          <p:cNvPr id="16" name="Textfeld 15"/>
          <p:cNvSpPr txBox="1"/>
          <p:nvPr/>
        </p:nvSpPr>
        <p:spPr>
          <a:xfrm>
            <a:off x="3802503" y="3850615"/>
            <a:ext cx="1303562"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Positive / Positiv</a:t>
            </a:r>
          </a:p>
        </p:txBody>
      </p:sp>
      <p:sp>
        <p:nvSpPr>
          <p:cNvPr id="17" name="Textfeld 16"/>
          <p:cNvSpPr txBox="1"/>
          <p:nvPr/>
        </p:nvSpPr>
        <p:spPr>
          <a:xfrm>
            <a:off x="3802503" y="4173136"/>
            <a:ext cx="1301959"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Neutral / Neutral</a:t>
            </a:r>
          </a:p>
        </p:txBody>
      </p:sp>
      <p:sp>
        <p:nvSpPr>
          <p:cNvPr id="18" name="Textfeld 17"/>
          <p:cNvSpPr txBox="1"/>
          <p:nvPr/>
        </p:nvSpPr>
        <p:spPr>
          <a:xfrm>
            <a:off x="3802503" y="4489634"/>
            <a:ext cx="1438214"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Negative / Negativ</a:t>
            </a:r>
          </a:p>
        </p:txBody>
      </p:sp>
      <p:sp>
        <p:nvSpPr>
          <p:cNvPr id="19" name="Textfeld 18"/>
          <p:cNvSpPr txBox="1"/>
          <p:nvPr/>
        </p:nvSpPr>
        <p:spPr>
          <a:xfrm>
            <a:off x="3802502" y="4823981"/>
            <a:ext cx="1175322"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Enemy / Feind</a:t>
            </a:r>
          </a:p>
        </p:txBody>
      </p:sp>
      <p:sp>
        <p:nvSpPr>
          <p:cNvPr id="20" name="Textfeld 19"/>
          <p:cNvSpPr txBox="1"/>
          <p:nvPr/>
        </p:nvSpPr>
        <p:spPr>
          <a:xfrm>
            <a:off x="3802503" y="5171927"/>
            <a:ext cx="925253"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Unbekannt</a:t>
            </a:r>
          </a:p>
        </p:txBody>
      </p:sp>
      <p:sp>
        <p:nvSpPr>
          <p:cNvPr id="21" name="Rechteck 20"/>
          <p:cNvSpPr/>
          <p:nvPr/>
        </p:nvSpPr>
        <p:spPr>
          <a:xfrm>
            <a:off x="3335633"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C</a:t>
            </a:r>
          </a:p>
        </p:txBody>
      </p:sp>
      <p:sp>
        <p:nvSpPr>
          <p:cNvPr id="22" name="Rechteck 21"/>
          <p:cNvSpPr/>
          <p:nvPr/>
        </p:nvSpPr>
        <p:spPr>
          <a:xfrm>
            <a:off x="3335633"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a:t>
            </a:r>
          </a:p>
        </p:txBody>
      </p:sp>
      <p:sp>
        <p:nvSpPr>
          <p:cNvPr id="23" name="Rechteck 22"/>
          <p:cNvSpPr/>
          <p:nvPr/>
        </p:nvSpPr>
        <p:spPr>
          <a:xfrm>
            <a:off x="3335633"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a:t>
            </a:r>
          </a:p>
        </p:txBody>
      </p:sp>
      <p:sp>
        <p:nvSpPr>
          <p:cNvPr id="24" name="Rechteck 23"/>
          <p:cNvSpPr/>
          <p:nvPr/>
        </p:nvSpPr>
        <p:spPr>
          <a:xfrm>
            <a:off x="3335633"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a:t>
            </a:r>
          </a:p>
        </p:txBody>
      </p:sp>
      <p:sp>
        <p:nvSpPr>
          <p:cNvPr id="25" name="Rechteck 24"/>
          <p:cNvSpPr/>
          <p:nvPr/>
        </p:nvSpPr>
        <p:spPr>
          <a:xfrm>
            <a:off x="3335633" y="4823981"/>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E</a:t>
            </a:r>
          </a:p>
        </p:txBody>
      </p:sp>
      <p:sp>
        <p:nvSpPr>
          <p:cNvPr id="26" name="Rechteck 25"/>
          <p:cNvSpPr/>
          <p:nvPr/>
        </p:nvSpPr>
        <p:spPr>
          <a:xfrm>
            <a:off x="3335633" y="5171927"/>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a:t>
            </a:r>
          </a:p>
        </p:txBody>
      </p:sp>
      <p:sp>
        <p:nvSpPr>
          <p:cNvPr id="33" name="Textfeld 32"/>
          <p:cNvSpPr txBox="1"/>
          <p:nvPr/>
        </p:nvSpPr>
        <p:spPr>
          <a:xfrm>
            <a:off x="9817831" y="3516086"/>
            <a:ext cx="1055097"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Low / Gering</a:t>
            </a:r>
          </a:p>
        </p:txBody>
      </p:sp>
      <p:sp>
        <p:nvSpPr>
          <p:cNvPr id="34" name="Textfeld 33"/>
          <p:cNvSpPr txBox="1"/>
          <p:nvPr/>
        </p:nvSpPr>
        <p:spPr>
          <a:xfrm>
            <a:off x="9817831" y="3850615"/>
            <a:ext cx="1226618"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Medium / Mittel</a:t>
            </a:r>
          </a:p>
        </p:txBody>
      </p:sp>
      <p:sp>
        <p:nvSpPr>
          <p:cNvPr id="35" name="Textfeld 34"/>
          <p:cNvSpPr txBox="1"/>
          <p:nvPr/>
        </p:nvSpPr>
        <p:spPr>
          <a:xfrm>
            <a:off x="9817831" y="4173136"/>
            <a:ext cx="986167"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High / Hoch</a:t>
            </a:r>
          </a:p>
        </p:txBody>
      </p:sp>
      <p:sp>
        <p:nvSpPr>
          <p:cNvPr id="36" name="Rechteck 35"/>
          <p:cNvSpPr/>
          <p:nvPr/>
        </p:nvSpPr>
        <p:spPr>
          <a:xfrm>
            <a:off x="9346466"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L</a:t>
            </a:r>
          </a:p>
        </p:txBody>
      </p:sp>
      <p:sp>
        <p:nvSpPr>
          <p:cNvPr id="37" name="Rechteck 36"/>
          <p:cNvSpPr/>
          <p:nvPr/>
        </p:nvSpPr>
        <p:spPr>
          <a:xfrm>
            <a:off x="9346466"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M</a:t>
            </a:r>
          </a:p>
        </p:txBody>
      </p:sp>
      <p:sp>
        <p:nvSpPr>
          <p:cNvPr id="38" name="Rechteck 37"/>
          <p:cNvSpPr/>
          <p:nvPr/>
        </p:nvSpPr>
        <p:spPr>
          <a:xfrm>
            <a:off x="9346466"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H</a:t>
            </a:r>
          </a:p>
        </p:txBody>
      </p:sp>
      <p:sp>
        <p:nvSpPr>
          <p:cNvPr id="39" name="Textfeld 38"/>
          <p:cNvSpPr txBox="1"/>
          <p:nvPr/>
        </p:nvSpPr>
        <p:spPr>
          <a:xfrm>
            <a:off x="9817832" y="4489634"/>
            <a:ext cx="925253"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Unbekannt</a:t>
            </a:r>
          </a:p>
        </p:txBody>
      </p:sp>
      <p:sp>
        <p:nvSpPr>
          <p:cNvPr id="40" name="Rechteck 39"/>
          <p:cNvSpPr/>
          <p:nvPr/>
        </p:nvSpPr>
        <p:spPr>
          <a:xfrm>
            <a:off x="9346466"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a:solidFill>
                  <a:schemeClr val="accent4"/>
                </a:solidFill>
                <a:cs typeface="Arial" panose="020B0604020202020204" pitchFamily="34" charset="0"/>
              </a:rPr>
              <a:t>?</a:t>
            </a:r>
            <a:endParaRPr lang="de-DE" sz="1050" dirty="0">
              <a:solidFill>
                <a:schemeClr val="accent4"/>
              </a:solidFill>
              <a:cs typeface="Arial" panose="020B0604020202020204" pitchFamily="34" charset="0"/>
            </a:endParaRPr>
          </a:p>
        </p:txBody>
      </p:sp>
      <p:sp>
        <p:nvSpPr>
          <p:cNvPr id="41" name="Rechteck 40"/>
          <p:cNvSpPr/>
          <p:nvPr/>
        </p:nvSpPr>
        <p:spPr bwMode="auto">
          <a:xfrm>
            <a:off x="335360" y="1556792"/>
            <a:ext cx="11521280" cy="122413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de-DE" sz="1800" dirty="0">
                <a:solidFill>
                  <a:schemeClr val="accent4"/>
                </a:solidFill>
                <a:latin typeface="+mn-lt"/>
              </a:rPr>
              <a:t>Name des Ansprechpartners</a:t>
            </a:r>
          </a:p>
          <a:p>
            <a:pPr algn="ctr"/>
            <a:r>
              <a:rPr lang="de-DE" sz="1800" dirty="0">
                <a:solidFill>
                  <a:schemeClr val="accent4"/>
                </a:solidFill>
                <a:latin typeface="+mn-lt"/>
              </a:rPr>
              <a:t>Funktion im Unternehmen</a:t>
            </a:r>
          </a:p>
          <a:p>
            <a:pPr algn="ctr"/>
            <a:r>
              <a:rPr lang="de-DE" sz="1800" dirty="0">
                <a:solidFill>
                  <a:schemeClr val="accent4"/>
                </a:solidFill>
                <a:latin typeface="+mn-lt"/>
              </a:rPr>
              <a:t>Primärer Ansprechpartner in Ihrem Unternehmen</a:t>
            </a:r>
          </a:p>
          <a:p>
            <a:pPr algn="ctr"/>
            <a:r>
              <a:rPr lang="de-DE" sz="1800" dirty="0">
                <a:solidFill>
                  <a:schemeClr val="accent4"/>
                </a:solidFill>
                <a:latin typeface="+mn-lt"/>
              </a:rPr>
              <a:t>Rolle  |  Einstellung zu Ihnen |  Kontaktintensität  |  Einfluss auf Kaufentscheidung</a:t>
            </a:r>
          </a:p>
        </p:txBody>
      </p:sp>
      <p:sp>
        <p:nvSpPr>
          <p:cNvPr id="42" name="Rechteck 41"/>
          <p:cNvSpPr/>
          <p:nvPr/>
        </p:nvSpPr>
        <p:spPr bwMode="auto">
          <a:xfrm>
            <a:off x="330217"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de-DE" sz="1600" b="1" dirty="0">
                <a:solidFill>
                  <a:schemeClr val="bg1"/>
                </a:solidFill>
                <a:latin typeface="+mn-lt"/>
              </a:rPr>
              <a:t>Rolle</a:t>
            </a:r>
          </a:p>
        </p:txBody>
      </p:sp>
      <p:sp>
        <p:nvSpPr>
          <p:cNvPr id="43" name="Rechteck 42"/>
          <p:cNvSpPr/>
          <p:nvPr/>
        </p:nvSpPr>
        <p:spPr bwMode="auto">
          <a:xfrm>
            <a:off x="3335633"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de-DE" sz="1600" b="1" dirty="0">
                <a:solidFill>
                  <a:schemeClr val="bg1"/>
                </a:solidFill>
                <a:latin typeface="+mn-lt"/>
              </a:rPr>
              <a:t>Einstellung</a:t>
            </a:r>
          </a:p>
        </p:txBody>
      </p:sp>
      <p:sp>
        <p:nvSpPr>
          <p:cNvPr id="44" name="Rechteck 43"/>
          <p:cNvSpPr/>
          <p:nvPr/>
        </p:nvSpPr>
        <p:spPr bwMode="auto">
          <a:xfrm>
            <a:off x="6341049"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de-DE" sz="1600" b="1" dirty="0">
                <a:solidFill>
                  <a:schemeClr val="bg1"/>
                </a:solidFill>
                <a:latin typeface="+mn-lt"/>
              </a:rPr>
              <a:t>Kontaktintensität</a:t>
            </a:r>
          </a:p>
        </p:txBody>
      </p:sp>
      <p:sp>
        <p:nvSpPr>
          <p:cNvPr id="45" name="Rechteck 44"/>
          <p:cNvSpPr/>
          <p:nvPr/>
        </p:nvSpPr>
        <p:spPr bwMode="auto">
          <a:xfrm>
            <a:off x="9346466"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de-DE" sz="1600" b="1" dirty="0">
                <a:solidFill>
                  <a:schemeClr val="bg1"/>
                </a:solidFill>
                <a:latin typeface="+mn-lt"/>
              </a:rPr>
              <a:t>Einfluss</a:t>
            </a:r>
          </a:p>
        </p:txBody>
      </p:sp>
      <p:sp>
        <p:nvSpPr>
          <p:cNvPr id="46" name="Textfeld 45"/>
          <p:cNvSpPr txBox="1"/>
          <p:nvPr/>
        </p:nvSpPr>
        <p:spPr>
          <a:xfrm>
            <a:off x="6735031" y="3516086"/>
            <a:ext cx="1055097"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Kein Kontakt</a:t>
            </a:r>
          </a:p>
        </p:txBody>
      </p:sp>
      <p:sp>
        <p:nvSpPr>
          <p:cNvPr id="47" name="Textfeld 46"/>
          <p:cNvSpPr txBox="1"/>
          <p:nvPr/>
        </p:nvSpPr>
        <p:spPr>
          <a:xfrm>
            <a:off x="6735031" y="4173136"/>
            <a:ext cx="1675459"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Regular / Regelmäßig</a:t>
            </a:r>
          </a:p>
        </p:txBody>
      </p:sp>
      <p:sp>
        <p:nvSpPr>
          <p:cNvPr id="48" name="Textfeld 47"/>
          <p:cNvSpPr txBox="1"/>
          <p:nvPr/>
        </p:nvSpPr>
        <p:spPr>
          <a:xfrm>
            <a:off x="6735031" y="4489634"/>
            <a:ext cx="1372492" cy="276999"/>
          </a:xfrm>
          <a:prstGeom prst="rect">
            <a:avLst/>
          </a:prstGeom>
          <a:noFill/>
        </p:spPr>
        <p:txBody>
          <a:bodyPr wrap="none" rtlCol="0">
            <a:spAutoFit/>
          </a:bodyPr>
          <a:lstStyle/>
          <a:p>
            <a:r>
              <a:rPr lang="de-DE" sz="1200" dirty="0">
                <a:solidFill>
                  <a:schemeClr val="accent4"/>
                </a:solidFill>
                <a:latin typeface="+mn-lt"/>
                <a:cs typeface="Arial" panose="020B0604020202020204" pitchFamily="34" charset="0"/>
              </a:rPr>
              <a:t>Intensiv / Intensiv</a:t>
            </a:r>
          </a:p>
        </p:txBody>
      </p:sp>
      <p:sp>
        <p:nvSpPr>
          <p:cNvPr id="49" name="Rechteck 48"/>
          <p:cNvSpPr/>
          <p:nvPr/>
        </p:nvSpPr>
        <p:spPr>
          <a:xfrm>
            <a:off x="6341049"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0</a:t>
            </a:r>
          </a:p>
        </p:txBody>
      </p:sp>
      <p:sp>
        <p:nvSpPr>
          <p:cNvPr id="50" name="Rechteck 49"/>
          <p:cNvSpPr/>
          <p:nvPr/>
        </p:nvSpPr>
        <p:spPr>
          <a:xfrm>
            <a:off x="6341049"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R</a:t>
            </a:r>
          </a:p>
        </p:txBody>
      </p:sp>
      <p:sp>
        <p:nvSpPr>
          <p:cNvPr id="51" name="Rechteck 50"/>
          <p:cNvSpPr/>
          <p:nvPr/>
        </p:nvSpPr>
        <p:spPr>
          <a:xfrm>
            <a:off x="6341049"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I</a:t>
            </a:r>
          </a:p>
        </p:txBody>
      </p:sp>
      <p:sp>
        <p:nvSpPr>
          <p:cNvPr id="52" name="Textfeld 51"/>
          <p:cNvSpPr txBox="1"/>
          <p:nvPr/>
        </p:nvSpPr>
        <p:spPr>
          <a:xfrm>
            <a:off x="6730801" y="3850615"/>
            <a:ext cx="1268296" cy="276999"/>
          </a:xfrm>
          <a:prstGeom prst="rect">
            <a:avLst/>
          </a:prstGeom>
          <a:noFill/>
        </p:spPr>
        <p:txBody>
          <a:bodyPr wrap="none" rtlCol="0">
            <a:spAutoFit/>
          </a:bodyPr>
          <a:lstStyle/>
          <a:p>
            <a:r>
              <a:rPr lang="en-US" sz="1200" dirty="0">
                <a:solidFill>
                  <a:schemeClr val="accent4"/>
                </a:solidFill>
                <a:latin typeface="+mn-lt"/>
                <a:cs typeface="Arial" panose="020B0604020202020204" pitchFamily="34" charset="0"/>
              </a:rPr>
              <a:t>Seldom</a:t>
            </a:r>
            <a:r>
              <a:rPr lang="de-DE" sz="1200" dirty="0">
                <a:solidFill>
                  <a:schemeClr val="accent4"/>
                </a:solidFill>
                <a:latin typeface="+mn-lt"/>
                <a:cs typeface="Arial" panose="020B0604020202020204" pitchFamily="34" charset="0"/>
              </a:rPr>
              <a:t> / Selten</a:t>
            </a:r>
          </a:p>
        </p:txBody>
      </p:sp>
      <p:sp>
        <p:nvSpPr>
          <p:cNvPr id="53" name="Rechteck 52"/>
          <p:cNvSpPr/>
          <p:nvPr/>
        </p:nvSpPr>
        <p:spPr>
          <a:xfrm>
            <a:off x="6341049"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S</a:t>
            </a:r>
          </a:p>
        </p:txBody>
      </p:sp>
      <p:sp>
        <p:nvSpPr>
          <p:cNvPr id="54" name="Rechteck 53">
            <a:extLst>
              <a:ext uri="{FF2B5EF4-FFF2-40B4-BE49-F238E27FC236}">
                <a16:creationId xmlns:a16="http://schemas.microsoft.com/office/drawing/2014/main" id="{F438F192-7096-44B5-9462-510979F84F58}"/>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 </a:t>
            </a:r>
          </a:p>
        </p:txBody>
      </p:sp>
      <p:sp>
        <p:nvSpPr>
          <p:cNvPr id="55" name="Textfeld 54">
            <a:extLst>
              <a:ext uri="{FF2B5EF4-FFF2-40B4-BE49-F238E27FC236}">
                <a16:creationId xmlns:a16="http://schemas.microsoft.com/office/drawing/2014/main" id="{0F33EA44-4319-4DC5-B23D-24859CBEB232}"/>
              </a:ext>
            </a:extLst>
          </p:cNvPr>
          <p:cNvSpPr txBox="1"/>
          <p:nvPr/>
        </p:nvSpPr>
        <p:spPr>
          <a:xfrm>
            <a:off x="740528" y="3516086"/>
            <a:ext cx="1651414" cy="276999"/>
          </a:xfrm>
          <a:prstGeom prst="rect">
            <a:avLst/>
          </a:prstGeom>
          <a:noFill/>
        </p:spPr>
        <p:txBody>
          <a:bodyPr wrap="none" rtlCol="0">
            <a:spAutoFit/>
          </a:bodyPr>
          <a:lstStyle/>
          <a:p>
            <a:r>
              <a:rPr lang="en-US" sz="1200" dirty="0">
                <a:solidFill>
                  <a:schemeClr val="accent4"/>
                </a:solidFill>
                <a:latin typeface="+mn-lt"/>
                <a:cs typeface="Arial" panose="020B0604020202020204" pitchFamily="34" charset="0"/>
              </a:rPr>
              <a:t>Decider</a:t>
            </a:r>
            <a:r>
              <a:rPr lang="de-DE" sz="1200" dirty="0">
                <a:solidFill>
                  <a:schemeClr val="accent4"/>
                </a:solidFill>
                <a:latin typeface="+mn-lt"/>
                <a:cs typeface="Arial" panose="020B0604020202020204" pitchFamily="34" charset="0"/>
              </a:rPr>
              <a:t> / Entscheider</a:t>
            </a:r>
          </a:p>
        </p:txBody>
      </p:sp>
      <p:sp>
        <p:nvSpPr>
          <p:cNvPr id="56" name="Textfeld 55">
            <a:extLst>
              <a:ext uri="{FF2B5EF4-FFF2-40B4-BE49-F238E27FC236}">
                <a16:creationId xmlns:a16="http://schemas.microsoft.com/office/drawing/2014/main" id="{1179F2E9-135E-4DD4-9113-D20573F471E1}"/>
              </a:ext>
            </a:extLst>
          </p:cNvPr>
          <p:cNvSpPr txBox="1"/>
          <p:nvPr/>
        </p:nvSpPr>
        <p:spPr>
          <a:xfrm>
            <a:off x="740528" y="3850615"/>
            <a:ext cx="1830950" cy="276999"/>
          </a:xfrm>
          <a:prstGeom prst="rect">
            <a:avLst/>
          </a:prstGeom>
          <a:noFill/>
        </p:spPr>
        <p:txBody>
          <a:bodyPr wrap="none" rtlCol="0">
            <a:spAutoFit/>
          </a:bodyPr>
          <a:lstStyle/>
          <a:p>
            <a:r>
              <a:rPr lang="en-US" sz="1200" dirty="0">
                <a:solidFill>
                  <a:schemeClr val="accent4"/>
                </a:solidFill>
                <a:latin typeface="+mn-lt"/>
                <a:cs typeface="Arial" panose="020B0604020202020204" pitchFamily="34" charset="0"/>
              </a:rPr>
              <a:t>Influencer</a:t>
            </a:r>
            <a:r>
              <a:rPr lang="de-DE" sz="1200" dirty="0">
                <a:solidFill>
                  <a:schemeClr val="accent4"/>
                </a:solidFill>
                <a:latin typeface="+mn-lt"/>
                <a:cs typeface="Arial" panose="020B0604020202020204" pitchFamily="34" charset="0"/>
              </a:rPr>
              <a:t> / Beeinflusser</a:t>
            </a:r>
          </a:p>
        </p:txBody>
      </p:sp>
      <p:sp>
        <p:nvSpPr>
          <p:cNvPr id="57" name="Textfeld 56">
            <a:extLst>
              <a:ext uri="{FF2B5EF4-FFF2-40B4-BE49-F238E27FC236}">
                <a16:creationId xmlns:a16="http://schemas.microsoft.com/office/drawing/2014/main" id="{418A4F87-099D-4620-8A61-10D4007C852B}"/>
              </a:ext>
            </a:extLst>
          </p:cNvPr>
          <p:cNvSpPr txBox="1"/>
          <p:nvPr/>
        </p:nvSpPr>
        <p:spPr>
          <a:xfrm>
            <a:off x="740527" y="4173136"/>
            <a:ext cx="1319144" cy="276999"/>
          </a:xfrm>
          <a:prstGeom prst="rect">
            <a:avLst/>
          </a:prstGeom>
          <a:noFill/>
        </p:spPr>
        <p:txBody>
          <a:bodyPr wrap="none" rtlCol="0">
            <a:spAutoFit/>
          </a:bodyPr>
          <a:lstStyle/>
          <a:p>
            <a:r>
              <a:rPr lang="en-US" sz="1200" dirty="0">
                <a:solidFill>
                  <a:schemeClr val="accent4"/>
                </a:solidFill>
                <a:latin typeface="+mn-lt"/>
                <a:cs typeface="Arial" panose="020B0604020202020204" pitchFamily="34" charset="0"/>
              </a:rPr>
              <a:t>User</a:t>
            </a:r>
            <a:r>
              <a:rPr lang="de-DE" sz="1200" dirty="0">
                <a:solidFill>
                  <a:schemeClr val="accent4"/>
                </a:solidFill>
                <a:latin typeface="+mn-lt"/>
                <a:cs typeface="Arial" panose="020B0604020202020204" pitchFamily="34" charset="0"/>
              </a:rPr>
              <a:t> / Anwender</a:t>
            </a:r>
          </a:p>
        </p:txBody>
      </p:sp>
      <p:sp>
        <p:nvSpPr>
          <p:cNvPr id="60" name="Textfeld 59">
            <a:extLst>
              <a:ext uri="{FF2B5EF4-FFF2-40B4-BE49-F238E27FC236}">
                <a16:creationId xmlns:a16="http://schemas.microsoft.com/office/drawing/2014/main" id="{268BA3F0-16F9-4A5A-AE1A-6CEED17FA249}"/>
              </a:ext>
            </a:extLst>
          </p:cNvPr>
          <p:cNvSpPr txBox="1"/>
          <p:nvPr/>
        </p:nvSpPr>
        <p:spPr>
          <a:xfrm>
            <a:off x="748237" y="5171927"/>
            <a:ext cx="1693092" cy="276999"/>
          </a:xfrm>
          <a:prstGeom prst="rect">
            <a:avLst/>
          </a:prstGeom>
          <a:noFill/>
        </p:spPr>
        <p:txBody>
          <a:bodyPr wrap="none" rtlCol="0">
            <a:spAutoFit/>
          </a:bodyPr>
          <a:lstStyle/>
          <a:p>
            <a:r>
              <a:rPr lang="en-US" sz="1200" dirty="0">
                <a:solidFill>
                  <a:schemeClr val="accent4"/>
                </a:solidFill>
                <a:latin typeface="+mn-lt"/>
                <a:cs typeface="Arial" panose="020B0604020202020204" pitchFamily="34" charset="0"/>
              </a:rPr>
              <a:t>Unknown</a:t>
            </a:r>
            <a:r>
              <a:rPr lang="de-DE" sz="1200" dirty="0">
                <a:solidFill>
                  <a:schemeClr val="accent4"/>
                </a:solidFill>
                <a:latin typeface="+mn-lt"/>
                <a:cs typeface="Arial" panose="020B0604020202020204" pitchFamily="34" charset="0"/>
              </a:rPr>
              <a:t> / Unbekannt</a:t>
            </a:r>
          </a:p>
        </p:txBody>
      </p:sp>
      <p:sp>
        <p:nvSpPr>
          <p:cNvPr id="61" name="Rechteck 60">
            <a:extLst>
              <a:ext uri="{FF2B5EF4-FFF2-40B4-BE49-F238E27FC236}">
                <a16:creationId xmlns:a16="http://schemas.microsoft.com/office/drawing/2014/main" id="{1E67B930-E42D-4C6C-939D-37E1E02DA104}"/>
              </a:ext>
            </a:extLst>
          </p:cNvPr>
          <p:cNvSpPr/>
          <p:nvPr/>
        </p:nvSpPr>
        <p:spPr>
          <a:xfrm>
            <a:off x="330217"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D</a:t>
            </a:r>
          </a:p>
        </p:txBody>
      </p:sp>
      <p:sp>
        <p:nvSpPr>
          <p:cNvPr id="62" name="Rechteck 61">
            <a:extLst>
              <a:ext uri="{FF2B5EF4-FFF2-40B4-BE49-F238E27FC236}">
                <a16:creationId xmlns:a16="http://schemas.microsoft.com/office/drawing/2014/main" id="{A62FC686-F7C6-4EDD-9636-B9E2921CDD2F}"/>
              </a:ext>
            </a:extLst>
          </p:cNvPr>
          <p:cNvSpPr/>
          <p:nvPr/>
        </p:nvSpPr>
        <p:spPr>
          <a:xfrm>
            <a:off x="330217"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I</a:t>
            </a:r>
          </a:p>
        </p:txBody>
      </p:sp>
      <p:sp>
        <p:nvSpPr>
          <p:cNvPr id="63" name="Rechteck 62">
            <a:extLst>
              <a:ext uri="{FF2B5EF4-FFF2-40B4-BE49-F238E27FC236}">
                <a16:creationId xmlns:a16="http://schemas.microsoft.com/office/drawing/2014/main" id="{E4DAB8CC-1B82-4BC6-A063-4C007F57E555}"/>
              </a:ext>
            </a:extLst>
          </p:cNvPr>
          <p:cNvSpPr/>
          <p:nvPr/>
        </p:nvSpPr>
        <p:spPr>
          <a:xfrm>
            <a:off x="330217"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U</a:t>
            </a:r>
          </a:p>
        </p:txBody>
      </p:sp>
      <p:sp>
        <p:nvSpPr>
          <p:cNvPr id="66" name="Rechteck 65">
            <a:extLst>
              <a:ext uri="{FF2B5EF4-FFF2-40B4-BE49-F238E27FC236}">
                <a16:creationId xmlns:a16="http://schemas.microsoft.com/office/drawing/2014/main" id="{0EF5731E-1F8D-4F5B-A074-67FC42FE79E6}"/>
              </a:ext>
            </a:extLst>
          </p:cNvPr>
          <p:cNvSpPr/>
          <p:nvPr/>
        </p:nvSpPr>
        <p:spPr>
          <a:xfrm>
            <a:off x="330217" y="5171927"/>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a:t>
            </a:r>
          </a:p>
        </p:txBody>
      </p:sp>
      <p:sp>
        <p:nvSpPr>
          <p:cNvPr id="67" name="Textfeld 66">
            <a:extLst>
              <a:ext uri="{FF2B5EF4-FFF2-40B4-BE49-F238E27FC236}">
                <a16:creationId xmlns:a16="http://schemas.microsoft.com/office/drawing/2014/main" id="{54721E41-B768-43BC-8BBC-EB5CA0E13A40}"/>
              </a:ext>
            </a:extLst>
          </p:cNvPr>
          <p:cNvSpPr txBox="1"/>
          <p:nvPr/>
        </p:nvSpPr>
        <p:spPr>
          <a:xfrm>
            <a:off x="748237" y="4823981"/>
            <a:ext cx="1754006" cy="276999"/>
          </a:xfrm>
          <a:prstGeom prst="rect">
            <a:avLst/>
          </a:prstGeom>
          <a:noFill/>
        </p:spPr>
        <p:txBody>
          <a:bodyPr wrap="none" rtlCol="0">
            <a:spAutoFit/>
          </a:bodyPr>
          <a:lstStyle/>
          <a:p>
            <a:r>
              <a:rPr lang="en-US" sz="1200" dirty="0">
                <a:solidFill>
                  <a:schemeClr val="accent4"/>
                </a:solidFill>
                <a:latin typeface="+mn-lt"/>
                <a:cs typeface="Arial" panose="020B0604020202020204" pitchFamily="34" charset="0"/>
              </a:rPr>
              <a:t>Specifier</a:t>
            </a:r>
            <a:r>
              <a:rPr lang="de-DE" sz="1200" dirty="0">
                <a:solidFill>
                  <a:schemeClr val="accent4"/>
                </a:solidFill>
                <a:latin typeface="+mn-lt"/>
                <a:cs typeface="Arial" panose="020B0604020202020204" pitchFamily="34" charset="0"/>
              </a:rPr>
              <a:t> / </a:t>
            </a:r>
            <a:r>
              <a:rPr lang="de-DE" sz="1200" dirty="0" err="1">
                <a:solidFill>
                  <a:schemeClr val="accent4"/>
                </a:solidFill>
                <a:latin typeface="+mn-lt"/>
                <a:cs typeface="Arial" panose="020B0604020202020204" pitchFamily="34" charset="0"/>
              </a:rPr>
              <a:t>Spezifizierer</a:t>
            </a:r>
            <a:endParaRPr lang="de-DE" sz="1200" dirty="0">
              <a:solidFill>
                <a:schemeClr val="accent4"/>
              </a:solidFill>
              <a:latin typeface="+mn-lt"/>
              <a:cs typeface="Arial" panose="020B0604020202020204" pitchFamily="34" charset="0"/>
            </a:endParaRPr>
          </a:p>
        </p:txBody>
      </p:sp>
      <p:sp>
        <p:nvSpPr>
          <p:cNvPr id="68" name="Rechteck 67">
            <a:extLst>
              <a:ext uri="{FF2B5EF4-FFF2-40B4-BE49-F238E27FC236}">
                <a16:creationId xmlns:a16="http://schemas.microsoft.com/office/drawing/2014/main" id="{21B0B141-2F06-4EAA-B52F-C49AF21066CB}"/>
              </a:ext>
            </a:extLst>
          </p:cNvPr>
          <p:cNvSpPr/>
          <p:nvPr/>
        </p:nvSpPr>
        <p:spPr>
          <a:xfrm>
            <a:off x="330217" y="4823981"/>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S</a:t>
            </a:r>
          </a:p>
        </p:txBody>
      </p:sp>
      <p:sp>
        <p:nvSpPr>
          <p:cNvPr id="69" name="Textfeld 68">
            <a:extLst>
              <a:ext uri="{FF2B5EF4-FFF2-40B4-BE49-F238E27FC236}">
                <a16:creationId xmlns:a16="http://schemas.microsoft.com/office/drawing/2014/main" id="{009085C8-85B9-4BC4-A06C-EE986A7552DA}"/>
              </a:ext>
            </a:extLst>
          </p:cNvPr>
          <p:cNvSpPr txBox="1"/>
          <p:nvPr/>
        </p:nvSpPr>
        <p:spPr>
          <a:xfrm>
            <a:off x="742146" y="4489634"/>
            <a:ext cx="1362874" cy="276999"/>
          </a:xfrm>
          <a:prstGeom prst="rect">
            <a:avLst/>
          </a:prstGeom>
          <a:noFill/>
        </p:spPr>
        <p:txBody>
          <a:bodyPr wrap="none" rtlCol="0">
            <a:spAutoFit/>
          </a:bodyPr>
          <a:lstStyle/>
          <a:p>
            <a:r>
              <a:rPr lang="en-US" sz="1200" dirty="0">
                <a:solidFill>
                  <a:schemeClr val="accent4"/>
                </a:solidFill>
                <a:latin typeface="+mn-lt"/>
                <a:cs typeface="Arial" panose="020B0604020202020204" pitchFamily="34" charset="0"/>
              </a:rPr>
              <a:t>Buyer</a:t>
            </a:r>
            <a:r>
              <a:rPr lang="de-DE" sz="1200" dirty="0">
                <a:solidFill>
                  <a:schemeClr val="accent4"/>
                </a:solidFill>
                <a:latin typeface="+mn-lt"/>
                <a:cs typeface="Arial" panose="020B0604020202020204" pitchFamily="34" charset="0"/>
              </a:rPr>
              <a:t> / Einkäufer</a:t>
            </a:r>
          </a:p>
        </p:txBody>
      </p:sp>
      <p:sp>
        <p:nvSpPr>
          <p:cNvPr id="70" name="Rechteck 69">
            <a:extLst>
              <a:ext uri="{FF2B5EF4-FFF2-40B4-BE49-F238E27FC236}">
                <a16:creationId xmlns:a16="http://schemas.microsoft.com/office/drawing/2014/main" id="{EA357FEE-1509-430C-A9D6-A1CCDC492A4D}"/>
              </a:ext>
            </a:extLst>
          </p:cNvPr>
          <p:cNvSpPr/>
          <p:nvPr/>
        </p:nvSpPr>
        <p:spPr>
          <a:xfrm>
            <a:off x="330217"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dirty="0">
                <a:solidFill>
                  <a:schemeClr val="accent4"/>
                </a:solidFill>
                <a:cs typeface="Arial" panose="020B0604020202020204" pitchFamily="34" charset="0"/>
              </a:rPr>
              <a:t>B</a:t>
            </a:r>
          </a:p>
        </p:txBody>
      </p:sp>
      <p:sp>
        <p:nvSpPr>
          <p:cNvPr id="3" name="Fußzeilenplatzhalter 2">
            <a:extLst>
              <a:ext uri="{FF2B5EF4-FFF2-40B4-BE49-F238E27FC236}">
                <a16:creationId xmlns:a16="http://schemas.microsoft.com/office/drawing/2014/main" id="{EC40C936-43F2-9DC3-4460-AA7C92C2BADA}"/>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7EBCAE21-C737-4EE4-D4B0-93DD7691E9D2}"/>
              </a:ext>
            </a:extLst>
          </p:cNvPr>
          <p:cNvSpPr>
            <a:spLocks noGrp="1"/>
          </p:cNvSpPr>
          <p:nvPr>
            <p:ph type="sldNum" sz="quarter" idx="11"/>
          </p:nvPr>
        </p:nvSpPr>
        <p:spPr/>
        <p:txBody>
          <a:bodyPr/>
          <a:lstStyle/>
          <a:p>
            <a:fld id="{31D0D8A1-E263-4FBF-9BF3-AA3869F8EB11}" type="slidenum">
              <a:rPr lang="de-DE" smtClean="0"/>
              <a:pPr/>
              <a:t>31</a:t>
            </a:fld>
            <a:endParaRPr lang="de-DE" dirty="0">
              <a:latin typeface="+mn-lt"/>
            </a:endParaRPr>
          </a:p>
        </p:txBody>
      </p:sp>
    </p:spTree>
    <p:extLst>
      <p:ext uri="{BB962C8B-B14F-4D97-AF65-F5344CB8AC3E}">
        <p14:creationId xmlns:p14="http://schemas.microsoft.com/office/powerpoint/2010/main" val="1291705726"/>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5F52C-4D62-4641-A047-E7A85209E0BB}"/>
              </a:ext>
            </a:extLst>
          </p:cNvPr>
          <p:cNvSpPr>
            <a:spLocks noGrp="1"/>
          </p:cNvSpPr>
          <p:nvPr>
            <p:ph type="title"/>
          </p:nvPr>
        </p:nvSpPr>
        <p:spPr/>
        <p:txBody>
          <a:bodyPr/>
          <a:lstStyle/>
          <a:p>
            <a:r>
              <a:rPr lang="de-DE" dirty="0"/>
              <a:t>3| Beziehungsmatrix</a:t>
            </a:r>
          </a:p>
        </p:txBody>
      </p:sp>
      <p:sp>
        <p:nvSpPr>
          <p:cNvPr id="6" name="Rechteck 5">
            <a:extLst>
              <a:ext uri="{FF2B5EF4-FFF2-40B4-BE49-F238E27FC236}">
                <a16:creationId xmlns:a16="http://schemas.microsoft.com/office/drawing/2014/main" id="{CB157D5B-9A1E-4CEB-A756-9EF84C1798D0}"/>
              </a:ext>
            </a:extLst>
          </p:cNvPr>
          <p:cNvSpPr/>
          <p:nvPr/>
        </p:nvSpPr>
        <p:spPr bwMode="auto">
          <a:xfrm>
            <a:off x="6826064" y="1495226"/>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(Key Account Manager)</a:t>
            </a:r>
          </a:p>
        </p:txBody>
      </p:sp>
      <p:sp>
        <p:nvSpPr>
          <p:cNvPr id="14" name="Rechteck 13">
            <a:extLst>
              <a:ext uri="{FF2B5EF4-FFF2-40B4-BE49-F238E27FC236}">
                <a16:creationId xmlns:a16="http://schemas.microsoft.com/office/drawing/2014/main" id="{D3A74FEC-0C7B-4E26-8E45-9553E5ACB09F}"/>
              </a:ext>
            </a:extLst>
          </p:cNvPr>
          <p:cNvSpPr/>
          <p:nvPr/>
        </p:nvSpPr>
        <p:spPr bwMode="auto">
          <a:xfrm>
            <a:off x="1075410" y="2346449"/>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(CEO)</a:t>
            </a:r>
          </a:p>
        </p:txBody>
      </p:sp>
      <p:sp>
        <p:nvSpPr>
          <p:cNvPr id="16" name="Rechteck 15">
            <a:extLst>
              <a:ext uri="{FF2B5EF4-FFF2-40B4-BE49-F238E27FC236}">
                <a16:creationId xmlns:a16="http://schemas.microsoft.com/office/drawing/2014/main" id="{79A2408F-A449-4A15-A951-D875D2028F8B}"/>
              </a:ext>
            </a:extLst>
          </p:cNvPr>
          <p:cNvSpPr/>
          <p:nvPr/>
        </p:nvSpPr>
        <p:spPr bwMode="auto">
          <a:xfrm>
            <a:off x="1075410" y="3197673"/>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(Leiter xy)</a:t>
            </a:r>
          </a:p>
        </p:txBody>
      </p:sp>
      <p:sp>
        <p:nvSpPr>
          <p:cNvPr id="18" name="Rechteck 17">
            <a:extLst>
              <a:ext uri="{FF2B5EF4-FFF2-40B4-BE49-F238E27FC236}">
                <a16:creationId xmlns:a16="http://schemas.microsoft.com/office/drawing/2014/main" id="{8B3C7167-5250-4AC6-9CAC-DCEB2B5B8EAD}"/>
              </a:ext>
            </a:extLst>
          </p:cNvPr>
          <p:cNvSpPr/>
          <p:nvPr/>
        </p:nvSpPr>
        <p:spPr bwMode="auto">
          <a:xfrm>
            <a:off x="1075410" y="4048897"/>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(xx)</a:t>
            </a:r>
          </a:p>
        </p:txBody>
      </p:sp>
      <p:sp>
        <p:nvSpPr>
          <p:cNvPr id="20" name="Rechteck 19">
            <a:extLst>
              <a:ext uri="{FF2B5EF4-FFF2-40B4-BE49-F238E27FC236}">
                <a16:creationId xmlns:a16="http://schemas.microsoft.com/office/drawing/2014/main" id="{8A606482-E539-43AC-A9FB-3C285BDBE33D}"/>
              </a:ext>
            </a:extLst>
          </p:cNvPr>
          <p:cNvSpPr/>
          <p:nvPr/>
        </p:nvSpPr>
        <p:spPr bwMode="auto">
          <a:xfrm>
            <a:off x="1075410" y="4900121"/>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(xx)</a:t>
            </a:r>
          </a:p>
        </p:txBody>
      </p:sp>
      <p:sp>
        <p:nvSpPr>
          <p:cNvPr id="22" name="Rechteck 21">
            <a:extLst>
              <a:ext uri="{FF2B5EF4-FFF2-40B4-BE49-F238E27FC236}">
                <a16:creationId xmlns:a16="http://schemas.microsoft.com/office/drawing/2014/main" id="{58A36C71-EF2A-4256-89BA-FFEEC3AB7C66}"/>
              </a:ext>
            </a:extLst>
          </p:cNvPr>
          <p:cNvSpPr/>
          <p:nvPr/>
        </p:nvSpPr>
        <p:spPr bwMode="auto">
          <a:xfrm>
            <a:off x="1075410" y="5751345"/>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(xx)</a:t>
            </a:r>
          </a:p>
        </p:txBody>
      </p:sp>
      <p:sp>
        <p:nvSpPr>
          <p:cNvPr id="24" name="Rechteck 23">
            <a:extLst>
              <a:ext uri="{FF2B5EF4-FFF2-40B4-BE49-F238E27FC236}">
                <a16:creationId xmlns:a16="http://schemas.microsoft.com/office/drawing/2014/main" id="{2A35C468-1FDF-4CAC-A28A-D36878D1B90A}"/>
              </a:ext>
            </a:extLst>
          </p:cNvPr>
          <p:cNvSpPr/>
          <p:nvPr/>
        </p:nvSpPr>
        <p:spPr bwMode="auto">
          <a:xfrm>
            <a:off x="6826065" y="2346449"/>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(CEO)</a:t>
            </a:r>
          </a:p>
        </p:txBody>
      </p:sp>
      <p:sp>
        <p:nvSpPr>
          <p:cNvPr id="25" name="Rechteck 24">
            <a:extLst>
              <a:ext uri="{FF2B5EF4-FFF2-40B4-BE49-F238E27FC236}">
                <a16:creationId xmlns:a16="http://schemas.microsoft.com/office/drawing/2014/main" id="{BD66FF1D-8F9F-4E93-B846-477F44803FC0}"/>
              </a:ext>
            </a:extLst>
          </p:cNvPr>
          <p:cNvSpPr/>
          <p:nvPr/>
        </p:nvSpPr>
        <p:spPr bwMode="auto">
          <a:xfrm>
            <a:off x="6826065" y="3197673"/>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(Leiter xy)</a:t>
            </a:r>
          </a:p>
        </p:txBody>
      </p:sp>
      <p:sp>
        <p:nvSpPr>
          <p:cNvPr id="26" name="Rechteck 25">
            <a:extLst>
              <a:ext uri="{FF2B5EF4-FFF2-40B4-BE49-F238E27FC236}">
                <a16:creationId xmlns:a16="http://schemas.microsoft.com/office/drawing/2014/main" id="{0E1984D4-EEFB-4F06-ADE0-D5E125523D14}"/>
              </a:ext>
            </a:extLst>
          </p:cNvPr>
          <p:cNvSpPr/>
          <p:nvPr/>
        </p:nvSpPr>
        <p:spPr bwMode="auto">
          <a:xfrm>
            <a:off x="6826065" y="4048897"/>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(xx)</a:t>
            </a:r>
          </a:p>
        </p:txBody>
      </p:sp>
      <p:sp>
        <p:nvSpPr>
          <p:cNvPr id="27" name="Rechteck 26">
            <a:extLst>
              <a:ext uri="{FF2B5EF4-FFF2-40B4-BE49-F238E27FC236}">
                <a16:creationId xmlns:a16="http://schemas.microsoft.com/office/drawing/2014/main" id="{EC0990EE-68FA-4924-8E0E-017A2FFE6AA1}"/>
              </a:ext>
            </a:extLst>
          </p:cNvPr>
          <p:cNvSpPr/>
          <p:nvPr/>
        </p:nvSpPr>
        <p:spPr bwMode="auto">
          <a:xfrm>
            <a:off x="6826065" y="4900121"/>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(xx)</a:t>
            </a:r>
          </a:p>
        </p:txBody>
      </p:sp>
      <p:sp>
        <p:nvSpPr>
          <p:cNvPr id="28" name="Rechteck 27">
            <a:extLst>
              <a:ext uri="{FF2B5EF4-FFF2-40B4-BE49-F238E27FC236}">
                <a16:creationId xmlns:a16="http://schemas.microsoft.com/office/drawing/2014/main" id="{0B6ABD68-A819-45D8-A819-CA5CD9721EAB}"/>
              </a:ext>
            </a:extLst>
          </p:cNvPr>
          <p:cNvSpPr/>
          <p:nvPr/>
        </p:nvSpPr>
        <p:spPr bwMode="auto">
          <a:xfrm>
            <a:off x="6826065" y="5751345"/>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chemeClr val="accent4"/>
                </a:solidFill>
                <a:effectLst/>
                <a:latin typeface="Arial" charset="0"/>
              </a:rPr>
              <a:t>Max Mustermann (xx)</a:t>
            </a:r>
          </a:p>
        </p:txBody>
      </p:sp>
      <p:cxnSp>
        <p:nvCxnSpPr>
          <p:cNvPr id="30" name="Gerader Verbinder 29">
            <a:extLst>
              <a:ext uri="{FF2B5EF4-FFF2-40B4-BE49-F238E27FC236}">
                <a16:creationId xmlns:a16="http://schemas.microsoft.com/office/drawing/2014/main" id="{4A10BC42-D17B-46BB-B654-D9CAB92ACD20}"/>
              </a:ext>
            </a:extLst>
          </p:cNvPr>
          <p:cNvCxnSpPr/>
          <p:nvPr/>
        </p:nvCxnSpPr>
        <p:spPr bwMode="auto">
          <a:xfrm>
            <a:off x="5169881" y="2598477"/>
            <a:ext cx="1656184" cy="0"/>
          </a:xfrm>
          <a:prstGeom prst="line">
            <a:avLst/>
          </a:prstGeom>
          <a:solidFill>
            <a:schemeClr val="accent1"/>
          </a:solidFill>
          <a:ln w="57150" cap="flat" cmpd="sng" algn="ctr">
            <a:solidFill>
              <a:srgbClr val="F1EFED"/>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1" name="Gerader Verbinder 30">
            <a:extLst>
              <a:ext uri="{FF2B5EF4-FFF2-40B4-BE49-F238E27FC236}">
                <a16:creationId xmlns:a16="http://schemas.microsoft.com/office/drawing/2014/main" id="{CAD369DD-C84F-499B-8775-72C37D4965FB}"/>
              </a:ext>
            </a:extLst>
          </p:cNvPr>
          <p:cNvCxnSpPr/>
          <p:nvPr/>
        </p:nvCxnSpPr>
        <p:spPr bwMode="auto">
          <a:xfrm>
            <a:off x="5169881" y="3449701"/>
            <a:ext cx="1656184" cy="0"/>
          </a:xfrm>
          <a:prstGeom prst="line">
            <a:avLst/>
          </a:prstGeom>
          <a:solidFill>
            <a:schemeClr val="accent1"/>
          </a:solidFill>
          <a:ln w="57150" cap="flat" cmpd="sng" algn="ctr">
            <a:solidFill>
              <a:srgbClr val="F1EFED"/>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2" name="Gerader Verbinder 31">
            <a:extLst>
              <a:ext uri="{FF2B5EF4-FFF2-40B4-BE49-F238E27FC236}">
                <a16:creationId xmlns:a16="http://schemas.microsoft.com/office/drawing/2014/main" id="{63E6B21F-DE53-49D7-B709-4C1657CDA84B}"/>
              </a:ext>
            </a:extLst>
          </p:cNvPr>
          <p:cNvCxnSpPr/>
          <p:nvPr/>
        </p:nvCxnSpPr>
        <p:spPr bwMode="auto">
          <a:xfrm>
            <a:off x="5169881" y="4300925"/>
            <a:ext cx="1656184" cy="0"/>
          </a:xfrm>
          <a:prstGeom prst="line">
            <a:avLst/>
          </a:prstGeom>
          <a:solidFill>
            <a:schemeClr val="accent1"/>
          </a:solidFill>
          <a:ln w="57150" cap="flat" cmpd="sng" algn="ctr">
            <a:solidFill>
              <a:srgbClr val="F1EFED"/>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3" name="Gerader Verbinder 32">
            <a:extLst>
              <a:ext uri="{FF2B5EF4-FFF2-40B4-BE49-F238E27FC236}">
                <a16:creationId xmlns:a16="http://schemas.microsoft.com/office/drawing/2014/main" id="{82AC0980-C2E2-4912-9A12-C0E957EBCF99}"/>
              </a:ext>
            </a:extLst>
          </p:cNvPr>
          <p:cNvCxnSpPr/>
          <p:nvPr/>
        </p:nvCxnSpPr>
        <p:spPr bwMode="auto">
          <a:xfrm>
            <a:off x="5169881" y="5152149"/>
            <a:ext cx="1656184" cy="0"/>
          </a:xfrm>
          <a:prstGeom prst="line">
            <a:avLst/>
          </a:prstGeom>
          <a:solidFill>
            <a:schemeClr val="accent1"/>
          </a:solidFill>
          <a:ln w="57150" cap="flat" cmpd="sng" algn="ctr">
            <a:solidFill>
              <a:srgbClr val="F1EFED"/>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4" name="Gerader Verbinder 33">
            <a:extLst>
              <a:ext uri="{FF2B5EF4-FFF2-40B4-BE49-F238E27FC236}">
                <a16:creationId xmlns:a16="http://schemas.microsoft.com/office/drawing/2014/main" id="{91ADDCF8-90DE-4613-90A0-77F60EA29D39}"/>
              </a:ext>
            </a:extLst>
          </p:cNvPr>
          <p:cNvCxnSpPr/>
          <p:nvPr/>
        </p:nvCxnSpPr>
        <p:spPr bwMode="auto">
          <a:xfrm>
            <a:off x="5169881" y="6003373"/>
            <a:ext cx="1656184" cy="0"/>
          </a:xfrm>
          <a:prstGeom prst="line">
            <a:avLst/>
          </a:prstGeom>
          <a:solidFill>
            <a:schemeClr val="accent1"/>
          </a:solidFill>
          <a:ln w="57150" cap="flat" cmpd="sng" algn="ctr">
            <a:solidFill>
              <a:srgbClr val="F1EFED"/>
            </a:solidFill>
            <a:prstDash val="solid"/>
            <a:round/>
            <a:headEnd type="none" w="med" len="med"/>
            <a:tailEnd type="none" w="med" len="med"/>
          </a:ln>
          <a:effectLst>
            <a:outerShdw blurRad="50800" dist="38100" dir="2700000" algn="tl" rotWithShape="0">
              <a:prstClr val="black">
                <a:alpha val="40000"/>
              </a:prstClr>
            </a:outerShdw>
          </a:effectLst>
        </p:spPr>
      </p:cxnSp>
      <p:sp>
        <p:nvSpPr>
          <p:cNvPr id="40" name="Rechteck 39">
            <a:extLst>
              <a:ext uri="{FF2B5EF4-FFF2-40B4-BE49-F238E27FC236}">
                <a16:creationId xmlns:a16="http://schemas.microsoft.com/office/drawing/2014/main" id="{75898002-39C3-429B-BEFD-34DDAF751B25}"/>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 </a:t>
            </a:r>
          </a:p>
          <a:p>
            <a:r>
              <a:rPr lang="de-DE" sz="1200" dirty="0">
                <a:solidFill>
                  <a:schemeClr val="tx1"/>
                </a:solidFill>
                <a:latin typeface="+mn-lt"/>
              </a:rPr>
              <a:t> </a:t>
            </a:r>
          </a:p>
          <a:p>
            <a:endParaRPr lang="de-DE" sz="1200" dirty="0">
              <a:solidFill>
                <a:schemeClr val="tx1"/>
              </a:solidFill>
              <a:latin typeface="+mn-lt"/>
            </a:endParaRPr>
          </a:p>
          <a:p>
            <a:endParaRPr lang="de-DE" sz="1200" dirty="0">
              <a:solidFill>
                <a:schemeClr val="tx1"/>
              </a:solidFill>
              <a:latin typeface="+mn-lt"/>
            </a:endParaRPr>
          </a:p>
        </p:txBody>
      </p:sp>
      <p:sp>
        <p:nvSpPr>
          <p:cNvPr id="7" name="Rechteck 6">
            <a:extLst>
              <a:ext uri="{FF2B5EF4-FFF2-40B4-BE49-F238E27FC236}">
                <a16:creationId xmlns:a16="http://schemas.microsoft.com/office/drawing/2014/main" id="{A0AD2051-0EC4-492F-9054-EC323BCF9C0B}"/>
              </a:ext>
            </a:extLst>
          </p:cNvPr>
          <p:cNvSpPr/>
          <p:nvPr/>
        </p:nvSpPr>
        <p:spPr bwMode="auto">
          <a:xfrm>
            <a:off x="10560496" y="1106654"/>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Bild</a:t>
            </a:r>
          </a:p>
        </p:txBody>
      </p:sp>
      <p:sp>
        <p:nvSpPr>
          <p:cNvPr id="15" name="Rechteck 14">
            <a:extLst>
              <a:ext uri="{FF2B5EF4-FFF2-40B4-BE49-F238E27FC236}">
                <a16:creationId xmlns:a16="http://schemas.microsoft.com/office/drawing/2014/main" id="{DED61ABB-BAA5-4461-9B9C-66B96AF55B8F}"/>
              </a:ext>
            </a:extLst>
          </p:cNvPr>
          <p:cNvSpPr/>
          <p:nvPr/>
        </p:nvSpPr>
        <p:spPr bwMode="auto">
          <a:xfrm>
            <a:off x="10560496" y="1957878"/>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Bild</a:t>
            </a:r>
          </a:p>
        </p:txBody>
      </p:sp>
      <p:sp>
        <p:nvSpPr>
          <p:cNvPr id="17" name="Rechteck 16">
            <a:extLst>
              <a:ext uri="{FF2B5EF4-FFF2-40B4-BE49-F238E27FC236}">
                <a16:creationId xmlns:a16="http://schemas.microsoft.com/office/drawing/2014/main" id="{27A4FB01-A3DD-4C1F-9452-85B57E129BDE}"/>
              </a:ext>
            </a:extLst>
          </p:cNvPr>
          <p:cNvSpPr/>
          <p:nvPr/>
        </p:nvSpPr>
        <p:spPr bwMode="auto">
          <a:xfrm>
            <a:off x="10560496" y="2809102"/>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Bild</a:t>
            </a:r>
          </a:p>
        </p:txBody>
      </p:sp>
      <p:sp>
        <p:nvSpPr>
          <p:cNvPr id="19" name="Rechteck 18">
            <a:extLst>
              <a:ext uri="{FF2B5EF4-FFF2-40B4-BE49-F238E27FC236}">
                <a16:creationId xmlns:a16="http://schemas.microsoft.com/office/drawing/2014/main" id="{34167068-5A39-449D-BA27-335C2D323BAC}"/>
              </a:ext>
            </a:extLst>
          </p:cNvPr>
          <p:cNvSpPr/>
          <p:nvPr/>
        </p:nvSpPr>
        <p:spPr bwMode="auto">
          <a:xfrm>
            <a:off x="10560496" y="3660326"/>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Bild</a:t>
            </a:r>
          </a:p>
        </p:txBody>
      </p:sp>
      <p:sp>
        <p:nvSpPr>
          <p:cNvPr id="21" name="Rechteck 20">
            <a:extLst>
              <a:ext uri="{FF2B5EF4-FFF2-40B4-BE49-F238E27FC236}">
                <a16:creationId xmlns:a16="http://schemas.microsoft.com/office/drawing/2014/main" id="{CF6EC415-577B-4D99-8D4A-99DAB107FA13}"/>
              </a:ext>
            </a:extLst>
          </p:cNvPr>
          <p:cNvSpPr/>
          <p:nvPr/>
        </p:nvSpPr>
        <p:spPr bwMode="auto">
          <a:xfrm>
            <a:off x="10560496" y="4511550"/>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Bild</a:t>
            </a:r>
          </a:p>
        </p:txBody>
      </p:sp>
      <p:sp>
        <p:nvSpPr>
          <p:cNvPr id="23" name="Rechteck 22">
            <a:extLst>
              <a:ext uri="{FF2B5EF4-FFF2-40B4-BE49-F238E27FC236}">
                <a16:creationId xmlns:a16="http://schemas.microsoft.com/office/drawing/2014/main" id="{B22B5CDB-9C32-4C80-B22E-D35521C116C4}"/>
              </a:ext>
            </a:extLst>
          </p:cNvPr>
          <p:cNvSpPr/>
          <p:nvPr/>
        </p:nvSpPr>
        <p:spPr bwMode="auto">
          <a:xfrm>
            <a:off x="10560496" y="5362774"/>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Bild</a:t>
            </a:r>
          </a:p>
        </p:txBody>
      </p:sp>
      <p:sp>
        <p:nvSpPr>
          <p:cNvPr id="5" name="Fußzeilenplatzhalter 4">
            <a:extLst>
              <a:ext uri="{FF2B5EF4-FFF2-40B4-BE49-F238E27FC236}">
                <a16:creationId xmlns:a16="http://schemas.microsoft.com/office/drawing/2014/main" id="{17106D72-B933-67DA-8D09-1DD7913774D5}"/>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8" name="Foliennummernplatzhalter 7">
            <a:extLst>
              <a:ext uri="{FF2B5EF4-FFF2-40B4-BE49-F238E27FC236}">
                <a16:creationId xmlns:a16="http://schemas.microsoft.com/office/drawing/2014/main" id="{A303640F-EBD7-C03E-A494-F57745CA499F}"/>
              </a:ext>
            </a:extLst>
          </p:cNvPr>
          <p:cNvSpPr>
            <a:spLocks noGrp="1"/>
          </p:cNvSpPr>
          <p:nvPr>
            <p:ph type="sldNum" sz="quarter" idx="11"/>
          </p:nvPr>
        </p:nvSpPr>
        <p:spPr/>
        <p:txBody>
          <a:bodyPr/>
          <a:lstStyle/>
          <a:p>
            <a:fld id="{31D0D8A1-E263-4FBF-9BF3-AA3869F8EB11}" type="slidenum">
              <a:rPr lang="de-DE" smtClean="0"/>
              <a:pPr/>
              <a:t>32</a:t>
            </a:fld>
            <a:endParaRPr lang="de-DE" dirty="0">
              <a:latin typeface="+mn-lt"/>
            </a:endParaRPr>
          </a:p>
        </p:txBody>
      </p:sp>
      <p:sp>
        <p:nvSpPr>
          <p:cNvPr id="3" name="Rechteck 2">
            <a:extLst>
              <a:ext uri="{FF2B5EF4-FFF2-40B4-BE49-F238E27FC236}">
                <a16:creationId xmlns:a16="http://schemas.microsoft.com/office/drawing/2014/main" id="{8800F479-24B3-93E4-E763-815716895ABE}"/>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Im Kundengespräch nutzen</a:t>
            </a:r>
          </a:p>
          <a:p>
            <a:r>
              <a:rPr lang="de-DE" sz="1200" dirty="0">
                <a:solidFill>
                  <a:schemeClr val="tx1"/>
                </a:solidFill>
                <a:highlight>
                  <a:srgbClr val="FFFF00"/>
                </a:highlight>
                <a:latin typeface="+mn-lt"/>
              </a:rPr>
              <a:t>Mit dieser Folie kannst du dem Kunden die Verantwortlichkeiten im Team sowie die Vernetzung zwischen den Unternehmen aufzeigen.</a:t>
            </a:r>
          </a:p>
        </p:txBody>
      </p:sp>
    </p:spTree>
    <p:extLst>
      <p:ext uri="{BB962C8B-B14F-4D97-AF65-F5344CB8AC3E}">
        <p14:creationId xmlns:p14="http://schemas.microsoft.com/office/powerpoint/2010/main" val="3723297629"/>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2A662F8-B716-4D48-A58A-E9ADB13BE584}"/>
              </a:ext>
            </a:extLst>
          </p:cNvPr>
          <p:cNvSpPr>
            <a:spLocks noGrp="1"/>
          </p:cNvSpPr>
          <p:nvPr>
            <p:ph type="title"/>
          </p:nvPr>
        </p:nvSpPr>
        <p:spPr/>
        <p:txBody>
          <a:bodyPr/>
          <a:lstStyle/>
          <a:p>
            <a:r>
              <a:rPr lang="de-DE" dirty="0"/>
              <a:t>Analyse der eigenen Position</a:t>
            </a:r>
          </a:p>
        </p:txBody>
      </p:sp>
      <p:sp>
        <p:nvSpPr>
          <p:cNvPr id="8" name="Fußzeilenplatzhalter 7">
            <a:extLst>
              <a:ext uri="{FF2B5EF4-FFF2-40B4-BE49-F238E27FC236}">
                <a16:creationId xmlns:a16="http://schemas.microsoft.com/office/drawing/2014/main" id="{FE5F3330-A26C-16EA-5F16-431385E6C3E0}"/>
              </a:ext>
            </a:extLst>
          </p:cNvPr>
          <p:cNvSpPr>
            <a:spLocks noGrp="1"/>
          </p:cNvSpPr>
          <p:nvPr>
            <p:ph type="ftr" sz="quarter" idx="10"/>
          </p:nvPr>
        </p:nvSpPr>
        <p:spPr/>
        <p:txBody>
          <a:bodyPr/>
          <a:lstStyle/>
          <a:p>
            <a:r>
              <a:rPr lang="en-US"/>
              <a:t>Key Account Plan Vorlage - Hartmut Sieck - www.sieck-consulting.de</a:t>
            </a:r>
            <a:endParaRPr lang="de-DE" dirty="0"/>
          </a:p>
        </p:txBody>
      </p:sp>
      <p:sp>
        <p:nvSpPr>
          <p:cNvPr id="9" name="Foliennummernplatzhalter 8">
            <a:extLst>
              <a:ext uri="{FF2B5EF4-FFF2-40B4-BE49-F238E27FC236}">
                <a16:creationId xmlns:a16="http://schemas.microsoft.com/office/drawing/2014/main" id="{84769F42-B5F3-F7B5-1426-83B46E843F55}"/>
              </a:ext>
            </a:extLst>
          </p:cNvPr>
          <p:cNvSpPr>
            <a:spLocks noGrp="1"/>
          </p:cNvSpPr>
          <p:nvPr>
            <p:ph type="sldNum" sz="quarter" idx="11"/>
          </p:nvPr>
        </p:nvSpPr>
        <p:spPr/>
        <p:txBody>
          <a:bodyPr/>
          <a:lstStyle/>
          <a:p>
            <a:fld id="{31D0D8A1-E263-4FBF-9BF3-AA3869F8EB11}" type="slidenum">
              <a:rPr lang="de-DE" smtClean="0"/>
              <a:pPr/>
              <a:t>33</a:t>
            </a:fld>
            <a:endParaRPr lang="de-DE" dirty="0"/>
          </a:p>
        </p:txBody>
      </p:sp>
    </p:spTree>
    <p:extLst>
      <p:ext uri="{BB962C8B-B14F-4D97-AF65-F5344CB8AC3E}">
        <p14:creationId xmlns:p14="http://schemas.microsoft.com/office/powerpoint/2010/main" val="4294942903"/>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E81B5C-E7C8-486F-AEEB-2DA44C5304B5}"/>
              </a:ext>
            </a:extLst>
          </p:cNvPr>
          <p:cNvSpPr>
            <a:spLocks noGrp="1"/>
          </p:cNvSpPr>
          <p:nvPr>
            <p:ph type="title"/>
          </p:nvPr>
        </p:nvSpPr>
        <p:spPr/>
        <p:txBody>
          <a:bodyPr/>
          <a:lstStyle/>
          <a:p>
            <a:r>
              <a:rPr lang="de-DE" dirty="0"/>
              <a:t>2| Top Ziele und Initiativen unseres Unternehmens</a:t>
            </a:r>
            <a:endParaRPr lang="en-US" dirty="0"/>
          </a:p>
        </p:txBody>
      </p:sp>
      <p:graphicFrame>
        <p:nvGraphicFramePr>
          <p:cNvPr id="5" name="Tabelle 5">
            <a:extLst>
              <a:ext uri="{FF2B5EF4-FFF2-40B4-BE49-F238E27FC236}">
                <a16:creationId xmlns:a16="http://schemas.microsoft.com/office/drawing/2014/main" id="{4A79B1F0-258A-410B-B584-144750E927C9}"/>
              </a:ext>
            </a:extLst>
          </p:cNvPr>
          <p:cNvGraphicFramePr>
            <a:graphicFrameLocks noGrp="1"/>
          </p:cNvGraphicFramePr>
          <p:nvPr>
            <p:extLst>
              <p:ext uri="{D42A27DB-BD31-4B8C-83A1-F6EECF244321}">
                <p14:modId xmlns:p14="http://schemas.microsoft.com/office/powerpoint/2010/main" val="515829235"/>
              </p:ext>
            </p:extLst>
          </p:nvPr>
        </p:nvGraphicFramePr>
        <p:xfrm>
          <a:off x="335360" y="1269648"/>
          <a:ext cx="11521280" cy="5040561"/>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880320">
                  <a:extLst>
                    <a:ext uri="{9D8B030D-6E8A-4147-A177-3AD203B41FA5}">
                      <a16:colId xmlns:a16="http://schemas.microsoft.com/office/drawing/2014/main" val="2097951506"/>
                    </a:ext>
                  </a:extLst>
                </a:gridCol>
                <a:gridCol w="2880320">
                  <a:extLst>
                    <a:ext uri="{9D8B030D-6E8A-4147-A177-3AD203B41FA5}">
                      <a16:colId xmlns:a16="http://schemas.microsoft.com/office/drawing/2014/main" val="4287178311"/>
                    </a:ext>
                  </a:extLst>
                </a:gridCol>
                <a:gridCol w="2880320">
                  <a:extLst>
                    <a:ext uri="{9D8B030D-6E8A-4147-A177-3AD203B41FA5}">
                      <a16:colId xmlns:a16="http://schemas.microsoft.com/office/drawing/2014/main" val="150953804"/>
                    </a:ext>
                  </a:extLst>
                </a:gridCol>
                <a:gridCol w="2880320">
                  <a:extLst>
                    <a:ext uri="{9D8B030D-6E8A-4147-A177-3AD203B41FA5}">
                      <a16:colId xmlns:a16="http://schemas.microsoft.com/office/drawing/2014/main" val="2320015269"/>
                    </a:ext>
                  </a:extLst>
                </a:gridCol>
              </a:tblGrid>
              <a:tr h="797189">
                <a:tc>
                  <a:txBody>
                    <a:bodyPr/>
                    <a:lstStyle/>
                    <a:p>
                      <a:pPr algn="ctr">
                        <a:spcAft>
                          <a:spcPts val="0"/>
                        </a:spcAft>
                      </a:pPr>
                      <a:r>
                        <a:rPr lang="de-DE" sz="1200" noProof="0" dirty="0">
                          <a:solidFill>
                            <a:schemeClr val="bg1"/>
                          </a:solidFill>
                          <a:effectLst/>
                          <a:latin typeface="+mn-lt"/>
                          <a:ea typeface="Calibri" panose="020F0502020204030204" pitchFamily="34" charset="0"/>
                        </a:rPr>
                        <a:t>Unsere aktuellen Fokusthemen / Schwerpunkte</a:t>
                      </a:r>
                    </a:p>
                  </a:txBody>
                  <a:tcPr marL="68580" marR="68580" marT="0" marB="0">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spcAft>
                          <a:spcPts val="0"/>
                        </a:spcAft>
                      </a:pPr>
                      <a:r>
                        <a:rPr lang="de-DE" sz="1200" noProof="0" dirty="0">
                          <a:solidFill>
                            <a:schemeClr val="bg1"/>
                          </a:solidFill>
                          <a:effectLst/>
                          <a:latin typeface="+mn-lt"/>
                          <a:ea typeface="Calibri" panose="020F0502020204030204" pitchFamily="34" charset="0"/>
                        </a:rPr>
                        <a:t>Unterstützt das Ziel des Key Accounts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spcAft>
                          <a:spcPts val="0"/>
                        </a:spcAft>
                      </a:pPr>
                      <a:r>
                        <a:rPr lang="de-DE" sz="1200" noProof="0" dirty="0">
                          <a:solidFill>
                            <a:schemeClr val="bg1"/>
                          </a:solidFill>
                          <a:effectLst/>
                          <a:latin typeface="+mn-lt"/>
                        </a:rPr>
                        <a:t>Sponsor / Key </a:t>
                      </a:r>
                      <a:r>
                        <a:rPr lang="de-DE" sz="1200" noProof="0" dirty="0" err="1">
                          <a:solidFill>
                            <a:schemeClr val="bg1"/>
                          </a:solidFill>
                          <a:effectLst/>
                          <a:latin typeface="+mn-lt"/>
                        </a:rPr>
                        <a:t>Owner</a:t>
                      </a:r>
                      <a:r>
                        <a:rPr lang="de-DE" sz="1200" noProof="0" dirty="0">
                          <a:solidFill>
                            <a:schemeClr val="bg1"/>
                          </a:solidFill>
                          <a:effectLst/>
                          <a:latin typeface="+mn-lt"/>
                        </a:rPr>
                        <a:t> / Entscheider in der Key Account Organisation</a:t>
                      </a:r>
                      <a:endParaRPr lang="de-DE" sz="1200" b="1" kern="1200" noProof="0" dirty="0">
                        <a:solidFill>
                          <a:schemeClr val="bg1"/>
                        </a:solidFill>
                        <a:effectLst/>
                        <a:latin typeface="+mn-lt"/>
                        <a:ea typeface="Calibri" panose="020F0502020204030204" pitchFamily="34" charset="0"/>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b="1" kern="1200" dirty="0">
                          <a:solidFill>
                            <a:schemeClr val="bg1"/>
                          </a:solidFill>
                          <a:latin typeface="+mn-lt"/>
                          <a:ea typeface="+mn-ea"/>
                          <a:cs typeface="+mn-cs"/>
                        </a:rPr>
                        <a:t>So what?</a:t>
                      </a:r>
                    </a:p>
                    <a:p>
                      <a:r>
                        <a:rPr lang="de-DE" sz="1200" b="1" kern="1200" dirty="0">
                          <a:solidFill>
                            <a:schemeClr val="bg1"/>
                          </a:solidFill>
                          <a:latin typeface="+mn-lt"/>
                          <a:ea typeface="+mn-ea"/>
                          <a:cs typeface="+mn-cs"/>
                        </a:rPr>
                        <a:t>Weiteres Potenzial (ja/nein in €)</a:t>
                      </a:r>
                    </a:p>
                  </a:txBody>
                  <a:tcPr marL="68580" marR="68580" marT="0" marB="0">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81374389"/>
                  </a:ext>
                </a:extLst>
              </a:tr>
              <a:tr h="606196">
                <a:tc>
                  <a:txBody>
                    <a:bodyPr/>
                    <a:lstStyle/>
                    <a:p>
                      <a:endParaRPr lang="de-DE" sz="1200" noProof="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4625870"/>
                  </a:ext>
                </a:extLst>
              </a:tr>
              <a:tr h="606196">
                <a:tc>
                  <a:txBody>
                    <a:bodyPr/>
                    <a:lstStyle/>
                    <a:p>
                      <a:endParaRPr lang="de-DE" sz="1200" noProof="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629162368"/>
                  </a:ext>
                </a:extLst>
              </a:tr>
              <a:tr h="606196">
                <a:tc>
                  <a:txBody>
                    <a:bodyPr/>
                    <a:lstStyle/>
                    <a:p>
                      <a:endParaRPr lang="de-DE" sz="1200" noProof="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946362358"/>
                  </a:ext>
                </a:extLst>
              </a:tr>
              <a:tr h="606196">
                <a:tc>
                  <a:txBody>
                    <a:bodyPr/>
                    <a:lstStyle/>
                    <a:p>
                      <a:endParaRPr lang="de-DE" sz="1200" noProof="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924037850"/>
                  </a:ext>
                </a:extLst>
              </a:tr>
              <a:tr h="606196">
                <a:tc>
                  <a:txBody>
                    <a:bodyPr/>
                    <a:lstStyle/>
                    <a:p>
                      <a:endParaRPr lang="de-DE" sz="1200" noProof="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194612564"/>
                  </a:ext>
                </a:extLst>
              </a:tr>
              <a:tr h="606196">
                <a:tc>
                  <a:txBody>
                    <a:bodyPr/>
                    <a:lstStyle/>
                    <a:p>
                      <a:endParaRPr lang="de-DE" sz="1200" noProof="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293590194"/>
                  </a:ext>
                </a:extLst>
              </a:tr>
              <a:tr h="606196">
                <a:tc>
                  <a:txBody>
                    <a:bodyPr/>
                    <a:lstStyle/>
                    <a:p>
                      <a:endParaRPr lang="de-DE" sz="1200" noProof="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9468134"/>
                  </a:ext>
                </a:extLst>
              </a:tr>
            </a:tbl>
          </a:graphicData>
        </a:graphic>
      </p:graphicFrame>
      <p:sp>
        <p:nvSpPr>
          <p:cNvPr id="13" name="Rechteck 12">
            <a:extLst>
              <a:ext uri="{FF2B5EF4-FFF2-40B4-BE49-F238E27FC236}">
                <a16:creationId xmlns:a16="http://schemas.microsoft.com/office/drawing/2014/main" id="{71D81994-ECCA-4134-A54F-A2568537A559}"/>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Diese Folie wird häufig in Key Account Plänen von Beratungs- oder auch IT-Unternehmen verwendet. </a:t>
            </a:r>
          </a:p>
          <a:p>
            <a:endParaRPr lang="de-DE" sz="1200" dirty="0">
              <a:solidFill>
                <a:schemeClr val="tx1"/>
              </a:solidFill>
              <a:latin typeface="+mn-lt"/>
            </a:endParaRPr>
          </a:p>
          <a:p>
            <a:endParaRPr lang="de-DE" sz="1200" dirty="0">
              <a:solidFill>
                <a:schemeClr val="tx1"/>
              </a:solidFill>
              <a:latin typeface="+mn-lt"/>
            </a:endParaRPr>
          </a:p>
        </p:txBody>
      </p:sp>
      <p:sp>
        <p:nvSpPr>
          <p:cNvPr id="6" name="Fußzeilenplatzhalter 5">
            <a:extLst>
              <a:ext uri="{FF2B5EF4-FFF2-40B4-BE49-F238E27FC236}">
                <a16:creationId xmlns:a16="http://schemas.microsoft.com/office/drawing/2014/main" id="{EC37749E-2414-26F9-A2E6-027C325701C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DE97C043-102B-A544-0C0C-4E816873999E}"/>
              </a:ext>
            </a:extLst>
          </p:cNvPr>
          <p:cNvSpPr>
            <a:spLocks noGrp="1"/>
          </p:cNvSpPr>
          <p:nvPr>
            <p:ph type="sldNum" sz="quarter" idx="11"/>
          </p:nvPr>
        </p:nvSpPr>
        <p:spPr/>
        <p:txBody>
          <a:bodyPr/>
          <a:lstStyle/>
          <a:p>
            <a:fld id="{31D0D8A1-E263-4FBF-9BF3-AA3869F8EB11}" type="slidenum">
              <a:rPr lang="de-DE" smtClean="0"/>
              <a:pPr/>
              <a:t>34</a:t>
            </a:fld>
            <a:endParaRPr lang="de-DE" dirty="0">
              <a:latin typeface="+mn-lt"/>
            </a:endParaRPr>
          </a:p>
        </p:txBody>
      </p:sp>
    </p:spTree>
    <p:extLst>
      <p:ext uri="{BB962C8B-B14F-4D97-AF65-F5344CB8AC3E}">
        <p14:creationId xmlns:p14="http://schemas.microsoft.com/office/powerpoint/2010/main" val="3693355902"/>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hteck 11"/>
          <p:cNvSpPr>
            <a:spLocks noChangeArrowheads="1"/>
          </p:cNvSpPr>
          <p:nvPr/>
        </p:nvSpPr>
        <p:spPr bwMode="auto">
          <a:xfrm rot="-5400000">
            <a:off x="4957435" y="-3337976"/>
            <a:ext cx="2277138" cy="11521279"/>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de-DE" sz="1600" dirty="0">
                <a:solidFill>
                  <a:schemeClr val="bg1"/>
                </a:solidFill>
                <a:latin typeface="+mn-lt"/>
              </a:rPr>
              <a:t>Unternehmens-</a:t>
            </a:r>
            <a:br>
              <a:rPr lang="de-DE" sz="1600" dirty="0">
                <a:solidFill>
                  <a:schemeClr val="bg1"/>
                </a:solidFill>
                <a:latin typeface="+mn-lt"/>
              </a:rPr>
            </a:br>
            <a:r>
              <a:rPr lang="de-DE" sz="1600" dirty="0">
                <a:solidFill>
                  <a:schemeClr val="bg1"/>
                </a:solidFill>
                <a:latin typeface="+mn-lt"/>
              </a:rPr>
              <a:t>intern</a:t>
            </a:r>
          </a:p>
        </p:txBody>
      </p:sp>
      <p:sp>
        <p:nvSpPr>
          <p:cNvPr id="8204" name="Rechteck 12"/>
          <p:cNvSpPr>
            <a:spLocks noChangeArrowheads="1"/>
          </p:cNvSpPr>
          <p:nvPr/>
        </p:nvSpPr>
        <p:spPr bwMode="auto">
          <a:xfrm rot="-5400000">
            <a:off x="4957416" y="-973966"/>
            <a:ext cx="2277138" cy="11521309"/>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de-DE" sz="1600" dirty="0">
                <a:solidFill>
                  <a:schemeClr val="bg1"/>
                </a:solidFill>
                <a:latin typeface="+mn-lt"/>
              </a:rPr>
              <a:t>Externe</a:t>
            </a:r>
            <a:br>
              <a:rPr lang="de-DE" sz="1600" dirty="0">
                <a:solidFill>
                  <a:schemeClr val="bg1"/>
                </a:solidFill>
                <a:latin typeface="+mn-lt"/>
              </a:rPr>
            </a:br>
            <a:r>
              <a:rPr lang="de-DE" sz="1600" dirty="0">
                <a:solidFill>
                  <a:schemeClr val="bg1"/>
                </a:solidFill>
                <a:latin typeface="+mn-lt"/>
              </a:rPr>
              <a:t>Faktoren</a:t>
            </a:r>
          </a:p>
        </p:txBody>
      </p:sp>
      <p:sp>
        <p:nvSpPr>
          <p:cNvPr id="8195" name="Rechteck 3"/>
          <p:cNvSpPr>
            <a:spLocks noChangeArrowheads="1"/>
          </p:cNvSpPr>
          <p:nvPr/>
        </p:nvSpPr>
        <p:spPr bwMode="auto">
          <a:xfrm>
            <a:off x="1244988" y="1360052"/>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Stärken</a:t>
            </a:r>
          </a:p>
          <a:p>
            <a:pPr marL="171450" indent="-171450">
              <a:buFont typeface="Arial" panose="020B0604020202020204" pitchFamily="34" charset="0"/>
              <a:buChar char="•"/>
            </a:pPr>
            <a:r>
              <a:rPr lang="de-DE" sz="1200" dirty="0">
                <a:solidFill>
                  <a:schemeClr val="accent4"/>
                </a:solidFill>
                <a:latin typeface="+mn-lt"/>
              </a:rPr>
              <a:t>Welche Stärken haben Sie als KA Manager, Team, Unternehmen aus KUNDENSICHT? Beispiel: Langjährige Beziehungen.</a:t>
            </a:r>
          </a:p>
        </p:txBody>
      </p:sp>
      <p:sp>
        <p:nvSpPr>
          <p:cNvPr id="8197" name="Rechteck 5"/>
          <p:cNvSpPr>
            <a:spLocks noChangeArrowheads="1"/>
          </p:cNvSpPr>
          <p:nvPr/>
        </p:nvSpPr>
        <p:spPr bwMode="auto">
          <a:xfrm>
            <a:off x="6536644" y="1354879"/>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Schwächen</a:t>
            </a:r>
            <a:endParaRPr lang="de-DE" sz="1200" dirty="0">
              <a:solidFill>
                <a:schemeClr val="accent4"/>
              </a:solidFill>
              <a:latin typeface="+mn-lt"/>
            </a:endParaRPr>
          </a:p>
          <a:p>
            <a:pPr marL="171450" indent="-171450">
              <a:buFont typeface="Arial" panose="020B0604020202020204" pitchFamily="34" charset="0"/>
              <a:buChar char="•"/>
            </a:pPr>
            <a:r>
              <a:rPr lang="de-DE" sz="1200" dirty="0">
                <a:solidFill>
                  <a:schemeClr val="accent4"/>
                </a:solidFill>
                <a:latin typeface="+mn-lt"/>
              </a:rPr>
              <a:t>Welche Schwächen haben Sie aus Sicht dieses einen Kunden?</a:t>
            </a:r>
          </a:p>
        </p:txBody>
      </p:sp>
      <p:sp>
        <p:nvSpPr>
          <p:cNvPr id="8199" name="Rechteck 7"/>
          <p:cNvSpPr>
            <a:spLocks noChangeArrowheads="1"/>
          </p:cNvSpPr>
          <p:nvPr/>
        </p:nvSpPr>
        <p:spPr bwMode="auto">
          <a:xfrm>
            <a:off x="1244988" y="3752417"/>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Möglichkeiten</a:t>
            </a:r>
          </a:p>
          <a:p>
            <a:pPr marL="171450" indent="-171450">
              <a:buFont typeface="Arial" panose="020B0604020202020204" pitchFamily="34" charset="0"/>
              <a:buChar char="•"/>
            </a:pPr>
            <a:r>
              <a:rPr lang="de-DE" sz="1200" dirty="0">
                <a:solidFill>
                  <a:schemeClr val="accent4"/>
                </a:solidFill>
                <a:latin typeface="+mn-lt"/>
              </a:rPr>
              <a:t>Welchen Chancen ergeben sich für Sie bei diesem Kunden durch Schwächen der Wettbewerber, neuen Technologien oder gesetzliche Rahmenbedingungen?</a:t>
            </a:r>
          </a:p>
        </p:txBody>
      </p:sp>
      <p:sp>
        <p:nvSpPr>
          <p:cNvPr id="8201" name="Rechteck 9"/>
          <p:cNvSpPr>
            <a:spLocks noChangeArrowheads="1"/>
          </p:cNvSpPr>
          <p:nvPr/>
        </p:nvSpPr>
        <p:spPr bwMode="auto">
          <a:xfrm>
            <a:off x="6536644" y="3752417"/>
            <a:ext cx="5184000" cy="2088000"/>
          </a:xfrm>
          <a:prstGeom prst="rect">
            <a:avLst/>
          </a:prstGeom>
          <a:solidFill>
            <a:srgbClr val="F1EFED"/>
          </a:solidFill>
          <a:ln w="19050" algn="ctr">
            <a:noFill/>
            <a:round/>
            <a:headEnd/>
            <a:tailEnd/>
          </a:ln>
          <a:effectLst>
            <a:outerShdw blurRad="50800" dist="38100" dir="2700000" algn="tl" rotWithShape="0">
              <a:prstClr val="black">
                <a:alpha val="40000"/>
              </a:prstClr>
            </a:outerShdw>
          </a:effectLst>
        </p:spPr>
        <p:txBody>
          <a:bodyPr/>
          <a:lstStyle/>
          <a:p>
            <a:r>
              <a:rPr lang="de-DE" sz="1200" b="1" dirty="0">
                <a:solidFill>
                  <a:schemeClr val="accent4"/>
                </a:solidFill>
                <a:latin typeface="+mn-lt"/>
              </a:rPr>
              <a:t>Gefahren</a:t>
            </a:r>
          </a:p>
          <a:p>
            <a:pPr marL="171450" indent="-171450">
              <a:buFont typeface="Arial" panose="020B0604020202020204" pitchFamily="34" charset="0"/>
              <a:buChar char="•"/>
            </a:pPr>
            <a:r>
              <a:rPr lang="de-DE" sz="1200" dirty="0">
                <a:solidFill>
                  <a:schemeClr val="accent4"/>
                </a:solidFill>
                <a:latin typeface="+mn-lt"/>
              </a:rPr>
              <a:t>Welchen Risiken ergeben sich für Sie bei diesem Kunden durch Stärken der Wettbewerber, neuen Technologien oder gesetzliche Rahmenbedingungen?</a:t>
            </a:r>
          </a:p>
        </p:txBody>
      </p:sp>
      <p:sp>
        <p:nvSpPr>
          <p:cNvPr id="8194" name="Titel 1"/>
          <p:cNvSpPr>
            <a:spLocks noGrp="1"/>
          </p:cNvSpPr>
          <p:nvPr>
            <p:ph type="title"/>
          </p:nvPr>
        </p:nvSpPr>
        <p:spPr/>
        <p:txBody>
          <a:bodyPr/>
          <a:lstStyle/>
          <a:p>
            <a:r>
              <a:rPr lang="de-DE" dirty="0"/>
              <a:t>2| Eigene SWOT aus Sicht des Key Accounts</a:t>
            </a:r>
          </a:p>
        </p:txBody>
      </p:sp>
      <p:sp>
        <p:nvSpPr>
          <p:cNvPr id="16" name="Textfeld 15">
            <a:extLst>
              <a:ext uri="{FF2B5EF4-FFF2-40B4-BE49-F238E27FC236}">
                <a16:creationId xmlns:a16="http://schemas.microsoft.com/office/drawing/2014/main" id="{F154B393-A74D-4A78-8EB5-F37F1D846705}"/>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21" name="Rechteck 20">
            <a:extLst>
              <a:ext uri="{FF2B5EF4-FFF2-40B4-BE49-F238E27FC236}">
                <a16:creationId xmlns:a16="http://schemas.microsoft.com/office/drawing/2014/main" id="{AE0782F1-43CD-4F45-B657-EC94322F145D}"/>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Bitte immer in ganzen Sätzen beschreiben. So stellst du sicher, dass jeder im Team auch nach 4 Wochen noch das gleiche Verständnis von den Aussagen hat.</a:t>
            </a:r>
          </a:p>
          <a:p>
            <a:endParaRPr lang="de-DE" sz="1200" dirty="0">
              <a:solidFill>
                <a:schemeClr val="tx1"/>
              </a:solidFill>
              <a:latin typeface="+mn-lt"/>
            </a:endParaRPr>
          </a:p>
          <a:p>
            <a:r>
              <a:rPr lang="de-DE" sz="1200" dirty="0">
                <a:solidFill>
                  <a:schemeClr val="tx1"/>
                </a:solidFill>
                <a:latin typeface="+mn-lt"/>
              </a:rPr>
              <a:t>Markiere zum Schluss deiner SWOT- Ausarbeitung, die wichtigste Kernaussage pro Feld / Box.</a:t>
            </a:r>
          </a:p>
          <a:p>
            <a:endParaRPr lang="de-DE" sz="1200" dirty="0">
              <a:solidFill>
                <a:schemeClr val="tx1"/>
              </a:solidFill>
              <a:latin typeface="+mn-lt"/>
            </a:endParaRPr>
          </a:p>
          <a:p>
            <a:endParaRPr lang="de-DE" sz="1200" dirty="0">
              <a:solidFill>
                <a:schemeClr val="tx1"/>
              </a:solidFill>
              <a:latin typeface="+mn-lt"/>
            </a:endParaRPr>
          </a:p>
        </p:txBody>
      </p:sp>
      <p:sp>
        <p:nvSpPr>
          <p:cNvPr id="4" name="Fußzeilenplatzhalter 3">
            <a:extLst>
              <a:ext uri="{FF2B5EF4-FFF2-40B4-BE49-F238E27FC236}">
                <a16:creationId xmlns:a16="http://schemas.microsoft.com/office/drawing/2014/main" id="{079CD551-B649-E6AE-2E9F-470963C45F5A}"/>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DE90E86A-23DB-DFDD-C031-6C1023209BA7}"/>
              </a:ext>
            </a:extLst>
          </p:cNvPr>
          <p:cNvSpPr>
            <a:spLocks noGrp="1"/>
          </p:cNvSpPr>
          <p:nvPr>
            <p:ph type="sldNum" sz="quarter" idx="11"/>
          </p:nvPr>
        </p:nvSpPr>
        <p:spPr/>
        <p:txBody>
          <a:bodyPr/>
          <a:lstStyle/>
          <a:p>
            <a:fld id="{31D0D8A1-E263-4FBF-9BF3-AA3869F8EB11}" type="slidenum">
              <a:rPr lang="de-DE" smtClean="0"/>
              <a:pPr/>
              <a:t>35</a:t>
            </a:fld>
            <a:endParaRPr lang="de-DE" dirty="0">
              <a:latin typeface="+mn-lt"/>
            </a:endParaRPr>
          </a:p>
        </p:txBody>
      </p:sp>
    </p:spTree>
    <p:extLst>
      <p:ext uri="{BB962C8B-B14F-4D97-AF65-F5344CB8AC3E}">
        <p14:creationId xmlns:p14="http://schemas.microsoft.com/office/powerpoint/2010/main" val="4021712644"/>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2A662F8-B716-4D48-A58A-E9ADB13BE584}"/>
              </a:ext>
            </a:extLst>
          </p:cNvPr>
          <p:cNvSpPr>
            <a:spLocks noGrp="1"/>
          </p:cNvSpPr>
          <p:nvPr>
            <p:ph type="title"/>
          </p:nvPr>
        </p:nvSpPr>
        <p:spPr/>
        <p:txBody>
          <a:bodyPr/>
          <a:lstStyle/>
          <a:p>
            <a:r>
              <a:rPr lang="de-DE" dirty="0"/>
              <a:t>Wettbewerbsanalyse</a:t>
            </a:r>
          </a:p>
        </p:txBody>
      </p:sp>
      <p:sp>
        <p:nvSpPr>
          <p:cNvPr id="8" name="Fußzeilenplatzhalter 7">
            <a:extLst>
              <a:ext uri="{FF2B5EF4-FFF2-40B4-BE49-F238E27FC236}">
                <a16:creationId xmlns:a16="http://schemas.microsoft.com/office/drawing/2014/main" id="{153551A8-2851-9134-01FF-6F69B28D27CA}"/>
              </a:ext>
            </a:extLst>
          </p:cNvPr>
          <p:cNvSpPr>
            <a:spLocks noGrp="1"/>
          </p:cNvSpPr>
          <p:nvPr>
            <p:ph type="ftr" sz="quarter" idx="10"/>
          </p:nvPr>
        </p:nvSpPr>
        <p:spPr/>
        <p:txBody>
          <a:bodyPr/>
          <a:lstStyle/>
          <a:p>
            <a:r>
              <a:rPr lang="en-US"/>
              <a:t>Key Account Plan Vorlage - Hartmut Sieck - www.sieck-consulting.de</a:t>
            </a:r>
            <a:endParaRPr lang="de-DE" dirty="0"/>
          </a:p>
        </p:txBody>
      </p:sp>
      <p:sp>
        <p:nvSpPr>
          <p:cNvPr id="9" name="Foliennummernplatzhalter 8">
            <a:extLst>
              <a:ext uri="{FF2B5EF4-FFF2-40B4-BE49-F238E27FC236}">
                <a16:creationId xmlns:a16="http://schemas.microsoft.com/office/drawing/2014/main" id="{8669AF4F-3BF0-75DF-2AFF-6CCFA005D90E}"/>
              </a:ext>
            </a:extLst>
          </p:cNvPr>
          <p:cNvSpPr>
            <a:spLocks noGrp="1"/>
          </p:cNvSpPr>
          <p:nvPr>
            <p:ph type="sldNum" sz="quarter" idx="11"/>
          </p:nvPr>
        </p:nvSpPr>
        <p:spPr/>
        <p:txBody>
          <a:bodyPr/>
          <a:lstStyle/>
          <a:p>
            <a:fld id="{31D0D8A1-E263-4FBF-9BF3-AA3869F8EB11}" type="slidenum">
              <a:rPr lang="de-DE" smtClean="0"/>
              <a:pPr/>
              <a:t>36</a:t>
            </a:fld>
            <a:endParaRPr lang="de-DE" dirty="0"/>
          </a:p>
        </p:txBody>
      </p:sp>
    </p:spTree>
    <p:extLst>
      <p:ext uri="{BB962C8B-B14F-4D97-AF65-F5344CB8AC3E}">
        <p14:creationId xmlns:p14="http://schemas.microsoft.com/office/powerpoint/2010/main" val="2032419596"/>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dirty="0"/>
              <a:t>2| Unserer Hauptwettbewerber im Überblick</a:t>
            </a:r>
          </a:p>
        </p:txBody>
      </p:sp>
      <p:graphicFrame>
        <p:nvGraphicFramePr>
          <p:cNvPr id="4" name="Tabelle 3"/>
          <p:cNvGraphicFramePr>
            <a:graphicFrameLocks noGrp="1"/>
          </p:cNvGraphicFramePr>
          <p:nvPr>
            <p:extLst>
              <p:ext uri="{D42A27DB-BD31-4B8C-83A1-F6EECF244321}">
                <p14:modId xmlns:p14="http://schemas.microsoft.com/office/powerpoint/2010/main" val="1033781149"/>
              </p:ext>
            </p:extLst>
          </p:nvPr>
        </p:nvGraphicFramePr>
        <p:xfrm>
          <a:off x="335360" y="1268760"/>
          <a:ext cx="11521278" cy="3261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20213">
                  <a:extLst>
                    <a:ext uri="{9D8B030D-6E8A-4147-A177-3AD203B41FA5}">
                      <a16:colId xmlns:a16="http://schemas.microsoft.com/office/drawing/2014/main" val="20000"/>
                    </a:ext>
                  </a:extLst>
                </a:gridCol>
                <a:gridCol w="1920213">
                  <a:extLst>
                    <a:ext uri="{9D8B030D-6E8A-4147-A177-3AD203B41FA5}">
                      <a16:colId xmlns:a16="http://schemas.microsoft.com/office/drawing/2014/main" val="20001"/>
                    </a:ext>
                  </a:extLst>
                </a:gridCol>
                <a:gridCol w="1920213">
                  <a:extLst>
                    <a:ext uri="{9D8B030D-6E8A-4147-A177-3AD203B41FA5}">
                      <a16:colId xmlns:a16="http://schemas.microsoft.com/office/drawing/2014/main" val="20002"/>
                    </a:ext>
                  </a:extLst>
                </a:gridCol>
                <a:gridCol w="1920213">
                  <a:extLst>
                    <a:ext uri="{9D8B030D-6E8A-4147-A177-3AD203B41FA5}">
                      <a16:colId xmlns:a16="http://schemas.microsoft.com/office/drawing/2014/main" val="20003"/>
                    </a:ext>
                  </a:extLst>
                </a:gridCol>
                <a:gridCol w="1920213">
                  <a:extLst>
                    <a:ext uri="{9D8B030D-6E8A-4147-A177-3AD203B41FA5}">
                      <a16:colId xmlns:a16="http://schemas.microsoft.com/office/drawing/2014/main" val="20004"/>
                    </a:ext>
                  </a:extLst>
                </a:gridCol>
                <a:gridCol w="1920213">
                  <a:extLst>
                    <a:ext uri="{9D8B030D-6E8A-4147-A177-3AD203B41FA5}">
                      <a16:colId xmlns:a16="http://schemas.microsoft.com/office/drawing/2014/main" val="20005"/>
                    </a:ext>
                  </a:extLst>
                </a:gridCol>
              </a:tblGrid>
              <a:tr h="548625">
                <a:tc>
                  <a:txBody>
                    <a:bodyPr/>
                    <a:lstStyle/>
                    <a:p>
                      <a:r>
                        <a:rPr lang="de-DE" sz="1200" b="1" dirty="0">
                          <a:solidFill>
                            <a:schemeClr val="bg1"/>
                          </a:solidFill>
                        </a:rPr>
                        <a:t>Name</a:t>
                      </a: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b="1" dirty="0">
                          <a:solidFill>
                            <a:schemeClr val="bg1"/>
                          </a:solidFill>
                        </a:rPr>
                        <a:t>Ressourcen bezogen auf den Kunden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b="1" dirty="0">
                          <a:solidFill>
                            <a:schemeClr val="bg1"/>
                          </a:solidFill>
                        </a:rPr>
                        <a:t>Position beim Kunden (Produkte / Lieferanteile)</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b="1" dirty="0">
                          <a:solidFill>
                            <a:schemeClr val="bg1"/>
                          </a:solidFill>
                        </a:rPr>
                        <a:t>Strategie</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b="1" dirty="0">
                          <a:solidFill>
                            <a:schemeClr val="bg1"/>
                          </a:solidFill>
                        </a:rPr>
                        <a:t>Stärken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b="1" dirty="0">
                          <a:solidFill>
                            <a:schemeClr val="bg1"/>
                          </a:solidFill>
                        </a:rPr>
                        <a:t>Schwächen</a:t>
                      </a: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1"/>
                  </a:ext>
                </a:extLst>
              </a:tr>
              <a:tr h="589288">
                <a:tc>
                  <a:txBody>
                    <a:bodyPr/>
                    <a:lstStyle/>
                    <a:p>
                      <a:r>
                        <a:rPr lang="de-DE" sz="1000" dirty="0">
                          <a:solidFill>
                            <a:schemeClr val="accent4"/>
                          </a:solidFill>
                        </a:rPr>
                        <a:t>Mayer AG</a:t>
                      </a: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000" dirty="0">
                          <a:solidFill>
                            <a:schemeClr val="accent4"/>
                          </a:solidFill>
                        </a:rPr>
                        <a:t>Es gibt 1 dedizierten Key Account Manager (Heinz Müller) sowie 2 Account Manager, die sich nur um den Kunden kümmern.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000" dirty="0">
                          <a:solidFill>
                            <a:schemeClr val="accent4"/>
                          </a:solidFill>
                        </a:rPr>
                        <a:t>Vorzugslieferant für Spiegelsysteme</a:t>
                      </a:r>
                    </a:p>
                    <a:p>
                      <a:r>
                        <a:rPr lang="de-DE" sz="1000" dirty="0">
                          <a:solidFill>
                            <a:schemeClr val="accent4"/>
                          </a:solidFill>
                        </a:rPr>
                        <a:t>(Share </a:t>
                      </a:r>
                      <a:r>
                        <a:rPr lang="de-DE" sz="1000" dirty="0" err="1">
                          <a:solidFill>
                            <a:schemeClr val="accent4"/>
                          </a:solidFill>
                        </a:rPr>
                        <a:t>of</a:t>
                      </a:r>
                      <a:r>
                        <a:rPr lang="de-DE" sz="1000" dirty="0">
                          <a:solidFill>
                            <a:schemeClr val="accent4"/>
                          </a:solidFill>
                        </a:rPr>
                        <a:t> wallet: 95%)</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000" dirty="0">
                          <a:solidFill>
                            <a:schemeClr val="accent4"/>
                          </a:solidFill>
                        </a:rPr>
                        <a:t>Will in den Bereich Lenksysteme einsteigen. Volumenbündelung mit Spiegelsystemen bietet dem Kunden Preisvorteile.</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000" dirty="0">
                          <a:solidFill>
                            <a:schemeClr val="accent4"/>
                          </a:solidFill>
                        </a:rPr>
                        <a:t>Langjährige Beziehungen zu Schlüsselentscheidern.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000" dirty="0">
                          <a:solidFill>
                            <a:schemeClr val="accent4"/>
                          </a:solidFill>
                        </a:rPr>
                        <a:t>Hohe Fluktuation im Service Bereich hat zu einer schlechten Lieferantenbewertung geführt.</a:t>
                      </a: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589288">
                <a:tc>
                  <a:txBody>
                    <a:bodyPr/>
                    <a:lstStyle/>
                    <a:p>
                      <a:endParaRPr lang="de-DE" sz="1000" dirty="0">
                        <a:solidFill>
                          <a:schemeClr val="accent4"/>
                        </a:solidFill>
                      </a:endParaRP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3"/>
                  </a:ext>
                </a:extLst>
              </a:tr>
              <a:tr h="589288">
                <a:tc>
                  <a:txBody>
                    <a:bodyPr/>
                    <a:lstStyle/>
                    <a:p>
                      <a:endParaRPr lang="de-DE" sz="1000" dirty="0">
                        <a:solidFill>
                          <a:schemeClr val="accent4"/>
                        </a:solidFill>
                      </a:endParaRP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4"/>
                  </a:ext>
                </a:extLst>
              </a:tr>
              <a:tr h="589288">
                <a:tc>
                  <a:txBody>
                    <a:bodyPr/>
                    <a:lstStyle/>
                    <a:p>
                      <a:endParaRPr lang="de-DE" sz="1000" dirty="0">
                        <a:solidFill>
                          <a:schemeClr val="accent4"/>
                        </a:solidFill>
                      </a:endParaRP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0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5"/>
                  </a:ext>
                </a:extLst>
              </a:tr>
            </a:tbl>
          </a:graphicData>
        </a:graphic>
      </p:graphicFrame>
      <p:sp>
        <p:nvSpPr>
          <p:cNvPr id="11" name="Pfeil nach rechts 10"/>
          <p:cNvSpPr/>
          <p:nvPr/>
        </p:nvSpPr>
        <p:spPr bwMode="auto">
          <a:xfrm rot="-1500000">
            <a:off x="5548717" y="2355369"/>
            <a:ext cx="360040" cy="216024"/>
          </a:xfrm>
          <a:prstGeom prst="rightArrow">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mn-lt"/>
            </a:endParaRPr>
          </a:p>
        </p:txBody>
      </p:sp>
      <p:sp>
        <p:nvSpPr>
          <p:cNvPr id="18" name="Textfeld 17">
            <a:extLst>
              <a:ext uri="{FF2B5EF4-FFF2-40B4-BE49-F238E27FC236}">
                <a16:creationId xmlns:a16="http://schemas.microsoft.com/office/drawing/2014/main" id="{7E4FC6CA-1970-4C3C-BFA8-400EFBEB02DD}"/>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400" b="1" kern="1200" dirty="0">
                <a:solidFill>
                  <a:schemeClr val="bg1"/>
                </a:solidFill>
                <a:latin typeface="+mn-lt"/>
                <a:ea typeface="+mn-ea"/>
                <a:cs typeface="+mn-cs"/>
              </a:rPr>
              <a:t>So </a:t>
            </a:r>
            <a:r>
              <a:rPr lang="de-DE" sz="1400" b="1" kern="1200" dirty="0" err="1">
                <a:solidFill>
                  <a:schemeClr val="bg1"/>
                </a:solidFill>
                <a:latin typeface="+mn-lt"/>
                <a:ea typeface="+mn-ea"/>
                <a:cs typeface="+mn-cs"/>
              </a:rPr>
              <a:t>what</a:t>
            </a:r>
            <a:r>
              <a:rPr lang="de-DE" sz="1400" b="1" kern="1200" dirty="0">
                <a:solidFill>
                  <a:schemeClr val="bg1"/>
                </a:solidFill>
                <a:latin typeface="+mn-lt"/>
                <a:ea typeface="+mn-ea"/>
                <a:cs typeface="+mn-cs"/>
              </a:rPr>
              <a:t>? - Chancen / Risiken / Konsequenzen die sich aus der Analyse für uns ergeben! </a:t>
            </a:r>
            <a:endParaRPr lang="de-DE" sz="1400" b="0" kern="1200" dirty="0">
              <a:solidFill>
                <a:schemeClr val="bg1"/>
              </a:solidFill>
              <a:latin typeface="+mn-lt"/>
              <a:ea typeface="+mn-ea"/>
              <a:cs typeface="+mn-cs"/>
            </a:endParaRPr>
          </a:p>
          <a:p>
            <a:r>
              <a:rPr lang="de-DE" sz="1400" dirty="0" err="1">
                <a:solidFill>
                  <a:schemeClr val="bg1"/>
                </a:solidFill>
                <a:latin typeface="+mn-lt"/>
              </a:rPr>
              <a:t>Xx</a:t>
            </a:r>
            <a:endParaRPr lang="de-DE" sz="1400" dirty="0">
              <a:solidFill>
                <a:schemeClr val="bg1"/>
              </a:solidFill>
              <a:latin typeface="+mn-lt"/>
            </a:endParaRPr>
          </a:p>
        </p:txBody>
      </p:sp>
      <p:sp>
        <p:nvSpPr>
          <p:cNvPr id="28" name="Rechteck 27">
            <a:extLst>
              <a:ext uri="{FF2B5EF4-FFF2-40B4-BE49-F238E27FC236}">
                <a16:creationId xmlns:a16="http://schemas.microsoft.com/office/drawing/2014/main" id="{29881DD9-08C9-45F9-96A4-D185532A3318}"/>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Die Pfeile (rot / grün / gelb) geben einen Trend bei den Lieferanteilen an.</a:t>
            </a:r>
          </a:p>
          <a:p>
            <a:endParaRPr lang="de-DE" sz="1200" dirty="0">
              <a:solidFill>
                <a:schemeClr val="tx1"/>
              </a:solidFill>
              <a:latin typeface="+mn-lt"/>
            </a:endParaRPr>
          </a:p>
        </p:txBody>
      </p:sp>
      <p:sp>
        <p:nvSpPr>
          <p:cNvPr id="12" name="Pfeil nach rechts 11"/>
          <p:cNvSpPr/>
          <p:nvPr/>
        </p:nvSpPr>
        <p:spPr bwMode="auto">
          <a:xfrm rot="-1500000">
            <a:off x="12886420" y="2240984"/>
            <a:ext cx="360040" cy="216024"/>
          </a:xfrm>
          <a:prstGeom prst="rightArrow">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9" name="Pfeil nach rechts 18"/>
          <p:cNvSpPr/>
          <p:nvPr/>
        </p:nvSpPr>
        <p:spPr bwMode="auto">
          <a:xfrm rot="1500000" flipV="1">
            <a:off x="13506457" y="2251857"/>
            <a:ext cx="360040" cy="216024"/>
          </a:xfrm>
          <a:prstGeom prst="rightArrow">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0" name="Pfeil nach rechts 19"/>
          <p:cNvSpPr/>
          <p:nvPr/>
        </p:nvSpPr>
        <p:spPr bwMode="auto">
          <a:xfrm flipV="1">
            <a:off x="14232904" y="2262730"/>
            <a:ext cx="360040" cy="216024"/>
          </a:xfrm>
          <a:prstGeom prst="rightArrow">
            <a:avLst/>
          </a:prstGeom>
          <a:solidFill>
            <a:srgbClr val="FFFF00"/>
          </a:solid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5" name="Fußzeilenplatzhalter 4">
            <a:extLst>
              <a:ext uri="{FF2B5EF4-FFF2-40B4-BE49-F238E27FC236}">
                <a16:creationId xmlns:a16="http://schemas.microsoft.com/office/drawing/2014/main" id="{0A2AC303-31B1-72C0-C9A2-7C8909A3FD39}"/>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F4CDB1DF-E246-F9BE-6B8C-5B98A2C36093}"/>
              </a:ext>
            </a:extLst>
          </p:cNvPr>
          <p:cNvSpPr>
            <a:spLocks noGrp="1"/>
          </p:cNvSpPr>
          <p:nvPr>
            <p:ph type="sldNum" sz="quarter" idx="11"/>
          </p:nvPr>
        </p:nvSpPr>
        <p:spPr/>
        <p:txBody>
          <a:bodyPr/>
          <a:lstStyle/>
          <a:p>
            <a:fld id="{31D0D8A1-E263-4FBF-9BF3-AA3869F8EB11}" type="slidenum">
              <a:rPr lang="de-DE" smtClean="0"/>
              <a:pPr/>
              <a:t>37</a:t>
            </a:fld>
            <a:endParaRPr lang="de-DE" dirty="0">
              <a:latin typeface="+mn-lt"/>
            </a:endParaRPr>
          </a:p>
        </p:txBody>
      </p:sp>
    </p:spTree>
    <p:extLst>
      <p:ext uri="{BB962C8B-B14F-4D97-AF65-F5344CB8AC3E}">
        <p14:creationId xmlns:p14="http://schemas.microsoft.com/office/powerpoint/2010/main" val="302474229"/>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01288B2-7907-4FD0-8F36-09C361B8D7DA}"/>
              </a:ext>
            </a:extLst>
          </p:cNvPr>
          <p:cNvSpPr>
            <a:spLocks noGrp="1"/>
          </p:cNvSpPr>
          <p:nvPr>
            <p:ph type="title"/>
          </p:nvPr>
        </p:nvSpPr>
        <p:spPr/>
        <p:txBody>
          <a:bodyPr/>
          <a:lstStyle/>
          <a:p>
            <a:r>
              <a:rPr lang="de-DE" dirty="0"/>
              <a:t>Strategie</a:t>
            </a:r>
          </a:p>
        </p:txBody>
      </p:sp>
      <p:sp>
        <p:nvSpPr>
          <p:cNvPr id="8" name="Fußzeilenplatzhalter 7">
            <a:extLst>
              <a:ext uri="{FF2B5EF4-FFF2-40B4-BE49-F238E27FC236}">
                <a16:creationId xmlns:a16="http://schemas.microsoft.com/office/drawing/2014/main" id="{C6A761B9-F48F-988B-877B-734248A7CC00}"/>
              </a:ext>
            </a:extLst>
          </p:cNvPr>
          <p:cNvSpPr>
            <a:spLocks noGrp="1"/>
          </p:cNvSpPr>
          <p:nvPr>
            <p:ph type="ftr" sz="quarter" idx="10"/>
          </p:nvPr>
        </p:nvSpPr>
        <p:spPr/>
        <p:txBody>
          <a:bodyPr/>
          <a:lstStyle/>
          <a:p>
            <a:r>
              <a:rPr lang="en-US"/>
              <a:t>Key Account Plan Vorlage - Hartmut Sieck - www.sieck-consulting.de</a:t>
            </a:r>
            <a:endParaRPr lang="de-DE" dirty="0"/>
          </a:p>
        </p:txBody>
      </p:sp>
      <p:sp>
        <p:nvSpPr>
          <p:cNvPr id="9" name="Foliennummernplatzhalter 8">
            <a:extLst>
              <a:ext uri="{FF2B5EF4-FFF2-40B4-BE49-F238E27FC236}">
                <a16:creationId xmlns:a16="http://schemas.microsoft.com/office/drawing/2014/main" id="{B05D0354-6CBE-1FAB-025B-79772AD25C6F}"/>
              </a:ext>
            </a:extLst>
          </p:cNvPr>
          <p:cNvSpPr>
            <a:spLocks noGrp="1"/>
          </p:cNvSpPr>
          <p:nvPr>
            <p:ph type="sldNum" sz="quarter" idx="11"/>
          </p:nvPr>
        </p:nvSpPr>
        <p:spPr/>
        <p:txBody>
          <a:bodyPr/>
          <a:lstStyle/>
          <a:p>
            <a:fld id="{31D0D8A1-E263-4FBF-9BF3-AA3869F8EB11}" type="slidenum">
              <a:rPr lang="de-DE" smtClean="0"/>
              <a:pPr/>
              <a:t>38</a:t>
            </a:fld>
            <a:endParaRPr lang="de-DE" dirty="0"/>
          </a:p>
        </p:txBody>
      </p:sp>
    </p:spTree>
    <p:extLst>
      <p:ext uri="{BB962C8B-B14F-4D97-AF65-F5344CB8AC3E}">
        <p14:creationId xmlns:p14="http://schemas.microsoft.com/office/powerpoint/2010/main" val="2415225187"/>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143C3-4BD0-41AB-86AE-46D93348518C}"/>
              </a:ext>
            </a:extLst>
          </p:cNvPr>
          <p:cNvSpPr>
            <a:spLocks noGrp="1"/>
          </p:cNvSpPr>
          <p:nvPr>
            <p:ph type="title"/>
          </p:nvPr>
        </p:nvSpPr>
        <p:spPr/>
        <p:txBody>
          <a:bodyPr/>
          <a:lstStyle/>
          <a:p>
            <a:r>
              <a:rPr lang="de-DE" dirty="0"/>
              <a:t>3| Strategische Ziele im Überblick</a:t>
            </a:r>
          </a:p>
        </p:txBody>
      </p:sp>
      <p:sp>
        <p:nvSpPr>
          <p:cNvPr id="5" name="Pfeil nach rechts 8">
            <a:extLst>
              <a:ext uri="{FF2B5EF4-FFF2-40B4-BE49-F238E27FC236}">
                <a16:creationId xmlns:a16="http://schemas.microsoft.com/office/drawing/2014/main" id="{1D80D1B3-351A-476E-9BB8-3D7009BDDC96}"/>
              </a:ext>
            </a:extLst>
          </p:cNvPr>
          <p:cNvSpPr/>
          <p:nvPr/>
        </p:nvSpPr>
        <p:spPr>
          <a:xfrm>
            <a:off x="1847528" y="3050279"/>
            <a:ext cx="9865096" cy="757441"/>
          </a:xfrm>
          <a:prstGeom prst="rightArrow">
            <a:avLst/>
          </a:prstGeom>
          <a:solidFill>
            <a:schemeClr val="accent4"/>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52742" tIns="52742" rIns="52742" bIns="52742" numCol="1" spcCol="0" rtlCol="0" fromWordArt="0" anchor="ctr" anchorCtr="0" forceAA="0" compatLnSpc="1">
            <a:prstTxWarp prst="textNoShape">
              <a:avLst/>
            </a:prstTxWarp>
            <a:noAutofit/>
          </a:bodyPr>
          <a:lstStyle/>
          <a:p>
            <a:pPr algn="ctr"/>
            <a:endParaRPr lang="de-DE" sz="2000" dirty="0" err="1">
              <a:solidFill>
                <a:schemeClr val="tx1"/>
              </a:solidFill>
            </a:endParaRPr>
          </a:p>
        </p:txBody>
      </p:sp>
      <p:graphicFrame>
        <p:nvGraphicFramePr>
          <p:cNvPr id="6" name="Table 48">
            <a:extLst>
              <a:ext uri="{FF2B5EF4-FFF2-40B4-BE49-F238E27FC236}">
                <a16:creationId xmlns:a16="http://schemas.microsoft.com/office/drawing/2014/main" id="{A80CCFE3-AE88-40C8-87B7-A5084E4CA1E3}"/>
              </a:ext>
            </a:extLst>
          </p:cNvPr>
          <p:cNvGraphicFramePr>
            <a:graphicFrameLocks noGrp="1"/>
          </p:cNvGraphicFramePr>
          <p:nvPr>
            <p:extLst>
              <p:ext uri="{D42A27DB-BD31-4B8C-83A1-F6EECF244321}">
                <p14:modId xmlns:p14="http://schemas.microsoft.com/office/powerpoint/2010/main" val="2325998802"/>
              </p:ext>
            </p:extLst>
          </p:nvPr>
        </p:nvGraphicFramePr>
        <p:xfrm>
          <a:off x="1919536" y="3271381"/>
          <a:ext cx="9361040" cy="31082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882415652"/>
                    </a:ext>
                  </a:extLst>
                </a:gridCol>
                <a:gridCol w="1872208">
                  <a:extLst>
                    <a:ext uri="{9D8B030D-6E8A-4147-A177-3AD203B41FA5}">
                      <a16:colId xmlns:a16="http://schemas.microsoft.com/office/drawing/2014/main" val="3586890526"/>
                    </a:ext>
                  </a:extLst>
                </a:gridCol>
                <a:gridCol w="1872208">
                  <a:extLst>
                    <a:ext uri="{9D8B030D-6E8A-4147-A177-3AD203B41FA5}">
                      <a16:colId xmlns:a16="http://schemas.microsoft.com/office/drawing/2014/main" val="1548015860"/>
                    </a:ext>
                  </a:extLst>
                </a:gridCol>
                <a:gridCol w="1872208">
                  <a:extLst>
                    <a:ext uri="{9D8B030D-6E8A-4147-A177-3AD203B41FA5}">
                      <a16:colId xmlns:a16="http://schemas.microsoft.com/office/drawing/2014/main" val="2163440969"/>
                    </a:ext>
                  </a:extLst>
                </a:gridCol>
                <a:gridCol w="1872208">
                  <a:extLst>
                    <a:ext uri="{9D8B030D-6E8A-4147-A177-3AD203B41FA5}">
                      <a16:colId xmlns:a16="http://schemas.microsoft.com/office/drawing/2014/main" val="1456695307"/>
                    </a:ext>
                  </a:extLst>
                </a:gridCol>
              </a:tblGrid>
              <a:tr h="216024">
                <a:tc>
                  <a:txBody>
                    <a:bodyPr/>
                    <a:lstStyle/>
                    <a:p>
                      <a:pPr algn="ctr"/>
                      <a:r>
                        <a:rPr lang="da-DK" sz="1600" b="1" dirty="0">
                          <a:solidFill>
                            <a:schemeClr val="bg1"/>
                          </a:solidFill>
                        </a:rPr>
                        <a:t>2026</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2027</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2028</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2029</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2030</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713887329"/>
                  </a:ext>
                </a:extLst>
              </a:tr>
            </a:tbl>
          </a:graphicData>
        </a:graphic>
      </p:graphicFrame>
      <p:sp>
        <p:nvSpPr>
          <p:cNvPr id="7" name="Rechteck 6">
            <a:extLst>
              <a:ext uri="{FF2B5EF4-FFF2-40B4-BE49-F238E27FC236}">
                <a16:creationId xmlns:a16="http://schemas.microsoft.com/office/drawing/2014/main" id="{06BE9ACE-0F39-4192-981D-A390CD764D85}"/>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  </a:t>
            </a:r>
          </a:p>
          <a:p>
            <a:r>
              <a:rPr lang="de-DE" sz="1200" b="1" dirty="0">
                <a:solidFill>
                  <a:srgbClr val="000000"/>
                </a:solidFill>
                <a:latin typeface="+mn-lt"/>
              </a:rPr>
              <a:t>Strategische Ziele</a:t>
            </a:r>
          </a:p>
          <a:p>
            <a:r>
              <a:rPr lang="de-DE" sz="1200" dirty="0">
                <a:solidFill>
                  <a:srgbClr val="000000"/>
                </a:solidFill>
                <a:latin typeface="+mn-lt"/>
              </a:rPr>
              <a:t>Bitte die Ziele SMART formulieren! </a:t>
            </a:r>
          </a:p>
          <a:p>
            <a:pPr marL="171450" indent="-171450">
              <a:buFont typeface="Arial" panose="020B0604020202020204" pitchFamily="34" charset="0"/>
              <a:buChar char="•"/>
            </a:pPr>
            <a:r>
              <a:rPr lang="de-DE" sz="1200" dirty="0">
                <a:solidFill>
                  <a:srgbClr val="000000"/>
                </a:solidFill>
                <a:latin typeface="+mn-lt"/>
              </a:rPr>
              <a:t>Spezifisch 
Messbar
Erreichbar
Relevant
Terminiert</a:t>
            </a:r>
          </a:p>
          <a:p>
            <a:endParaRPr lang="de-DE" sz="1200" dirty="0">
              <a:solidFill>
                <a:srgbClr val="000000"/>
              </a:solidFill>
              <a:latin typeface="+mn-lt"/>
            </a:endParaRPr>
          </a:p>
        </p:txBody>
      </p:sp>
      <p:sp>
        <p:nvSpPr>
          <p:cNvPr id="10" name="Textfeld 9">
            <a:extLst>
              <a:ext uri="{FF2B5EF4-FFF2-40B4-BE49-F238E27FC236}">
                <a16:creationId xmlns:a16="http://schemas.microsoft.com/office/drawing/2014/main" id="{0E216685-E9A8-4303-8524-686356DC49F6}"/>
              </a:ext>
            </a:extLst>
          </p:cNvPr>
          <p:cNvSpPr txBox="1"/>
          <p:nvPr/>
        </p:nvSpPr>
        <p:spPr>
          <a:xfrm>
            <a:off x="119336" y="1631364"/>
            <a:ext cx="1324402" cy="400110"/>
          </a:xfrm>
          <a:prstGeom prst="rect">
            <a:avLst/>
          </a:prstGeom>
          <a:noFill/>
        </p:spPr>
        <p:txBody>
          <a:bodyPr wrap="none" rtlCol="0">
            <a:spAutoFit/>
          </a:bodyPr>
          <a:lstStyle/>
          <a:p>
            <a:pPr algn="l"/>
            <a:r>
              <a:rPr lang="de-DE" sz="2000" dirty="0">
                <a:solidFill>
                  <a:srgbClr val="000000"/>
                </a:solidFill>
                <a:latin typeface="+mn-lt"/>
                <a:cs typeface="Calibri" panose="020F0502020204030204" pitchFamily="34" charset="0"/>
              </a:rPr>
              <a:t>Kurzfristig</a:t>
            </a:r>
          </a:p>
        </p:txBody>
      </p:sp>
      <p:sp>
        <p:nvSpPr>
          <p:cNvPr id="11" name="Textfeld 10">
            <a:extLst>
              <a:ext uri="{FF2B5EF4-FFF2-40B4-BE49-F238E27FC236}">
                <a16:creationId xmlns:a16="http://schemas.microsoft.com/office/drawing/2014/main" id="{6A5D9387-33BD-44BB-BCC1-21E7853A9904}"/>
              </a:ext>
            </a:extLst>
          </p:cNvPr>
          <p:cNvSpPr txBox="1"/>
          <p:nvPr/>
        </p:nvSpPr>
        <p:spPr>
          <a:xfrm>
            <a:off x="138833" y="4174284"/>
            <a:ext cx="1282723" cy="707886"/>
          </a:xfrm>
          <a:prstGeom prst="rect">
            <a:avLst/>
          </a:prstGeom>
          <a:noFill/>
        </p:spPr>
        <p:txBody>
          <a:bodyPr wrap="none" rtlCol="0">
            <a:spAutoFit/>
          </a:bodyPr>
          <a:lstStyle/>
          <a:p>
            <a:pPr algn="l"/>
            <a:r>
              <a:rPr lang="de-DE" sz="2000" dirty="0">
                <a:solidFill>
                  <a:srgbClr val="000000"/>
                </a:solidFill>
                <a:latin typeface="+mn-lt"/>
                <a:cs typeface="Calibri" panose="020F0502020204030204" pitchFamily="34" charset="0"/>
              </a:rPr>
              <a:t>Mittel- /</a:t>
            </a:r>
            <a:br>
              <a:rPr lang="de-DE" sz="2000" dirty="0">
                <a:solidFill>
                  <a:srgbClr val="000000"/>
                </a:solidFill>
                <a:latin typeface="+mn-lt"/>
                <a:cs typeface="Calibri" panose="020F0502020204030204" pitchFamily="34" charset="0"/>
              </a:rPr>
            </a:br>
            <a:r>
              <a:rPr lang="de-DE" sz="2000" dirty="0">
                <a:solidFill>
                  <a:srgbClr val="000000"/>
                </a:solidFill>
                <a:latin typeface="+mn-lt"/>
                <a:cs typeface="Calibri" panose="020F0502020204030204" pitchFamily="34" charset="0"/>
              </a:rPr>
              <a:t>langfristig</a:t>
            </a:r>
          </a:p>
        </p:txBody>
      </p:sp>
      <p:sp>
        <p:nvSpPr>
          <p:cNvPr id="12" name="Textfeld 11">
            <a:extLst>
              <a:ext uri="{FF2B5EF4-FFF2-40B4-BE49-F238E27FC236}">
                <a16:creationId xmlns:a16="http://schemas.microsoft.com/office/drawing/2014/main" id="{8C0A02E7-40C9-4B2D-9A20-BAB45710CA14}"/>
              </a:ext>
            </a:extLst>
          </p:cNvPr>
          <p:cNvSpPr txBox="1"/>
          <p:nvPr/>
        </p:nvSpPr>
        <p:spPr>
          <a:xfrm>
            <a:off x="2063552" y="1631364"/>
            <a:ext cx="569387" cy="400110"/>
          </a:xfrm>
          <a:prstGeom prst="rect">
            <a:avLst/>
          </a:prstGeom>
          <a:noFill/>
        </p:spPr>
        <p:txBody>
          <a:bodyPr wrap="none" rtlCol="0">
            <a:spAutoFit/>
          </a:bodyPr>
          <a:lstStyle/>
          <a:p>
            <a:pPr algn="l"/>
            <a:r>
              <a:rPr lang="de-DE" sz="2000" dirty="0">
                <a:solidFill>
                  <a:srgbClr val="000000"/>
                </a:solidFill>
                <a:latin typeface="+mn-lt"/>
                <a:cs typeface="Calibri" panose="020F0502020204030204" pitchFamily="34" charset="0"/>
              </a:rPr>
              <a:t>xxx</a:t>
            </a:r>
          </a:p>
        </p:txBody>
      </p:sp>
      <p:sp>
        <p:nvSpPr>
          <p:cNvPr id="13" name="Textfeld 12">
            <a:extLst>
              <a:ext uri="{FF2B5EF4-FFF2-40B4-BE49-F238E27FC236}">
                <a16:creationId xmlns:a16="http://schemas.microsoft.com/office/drawing/2014/main" id="{D328B205-9E5C-444E-8B3C-A47AE6A2217D}"/>
              </a:ext>
            </a:extLst>
          </p:cNvPr>
          <p:cNvSpPr txBox="1"/>
          <p:nvPr/>
        </p:nvSpPr>
        <p:spPr>
          <a:xfrm>
            <a:off x="4079776" y="4174284"/>
            <a:ext cx="569387" cy="400110"/>
          </a:xfrm>
          <a:prstGeom prst="rect">
            <a:avLst/>
          </a:prstGeom>
          <a:noFill/>
        </p:spPr>
        <p:txBody>
          <a:bodyPr wrap="none" rtlCol="0">
            <a:spAutoFit/>
          </a:bodyPr>
          <a:lstStyle/>
          <a:p>
            <a:pPr algn="l"/>
            <a:r>
              <a:rPr lang="de-DE" sz="2000" dirty="0">
                <a:solidFill>
                  <a:srgbClr val="000000"/>
                </a:solidFill>
                <a:latin typeface="+mn-lt"/>
                <a:cs typeface="Calibri" panose="020F0502020204030204" pitchFamily="34" charset="0"/>
              </a:rPr>
              <a:t>xxx</a:t>
            </a:r>
          </a:p>
        </p:txBody>
      </p:sp>
      <p:sp>
        <p:nvSpPr>
          <p:cNvPr id="8" name="Fußzeilenplatzhalter 7">
            <a:extLst>
              <a:ext uri="{FF2B5EF4-FFF2-40B4-BE49-F238E27FC236}">
                <a16:creationId xmlns:a16="http://schemas.microsoft.com/office/drawing/2014/main" id="{C2165226-159D-C109-52EF-31E4D92521A2}"/>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9" name="Foliennummernplatzhalter 8">
            <a:extLst>
              <a:ext uri="{FF2B5EF4-FFF2-40B4-BE49-F238E27FC236}">
                <a16:creationId xmlns:a16="http://schemas.microsoft.com/office/drawing/2014/main" id="{C474B1D2-ECD2-6D65-7D63-AD6DE5156760}"/>
              </a:ext>
            </a:extLst>
          </p:cNvPr>
          <p:cNvSpPr>
            <a:spLocks noGrp="1"/>
          </p:cNvSpPr>
          <p:nvPr>
            <p:ph type="sldNum" sz="quarter" idx="11"/>
          </p:nvPr>
        </p:nvSpPr>
        <p:spPr/>
        <p:txBody>
          <a:bodyPr/>
          <a:lstStyle/>
          <a:p>
            <a:fld id="{31D0D8A1-E263-4FBF-9BF3-AA3869F8EB11}" type="slidenum">
              <a:rPr lang="de-DE" smtClean="0"/>
              <a:pPr/>
              <a:t>39</a:t>
            </a:fld>
            <a:endParaRPr lang="de-DE" dirty="0">
              <a:latin typeface="+mn-lt"/>
            </a:endParaRPr>
          </a:p>
        </p:txBody>
      </p:sp>
    </p:spTree>
    <p:extLst>
      <p:ext uri="{BB962C8B-B14F-4D97-AF65-F5344CB8AC3E}">
        <p14:creationId xmlns:p14="http://schemas.microsoft.com/office/powerpoint/2010/main" val="3135402267"/>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ECCE5-9C37-71B5-949F-123CEE33E23F}"/>
              </a:ext>
            </a:extLst>
          </p:cNvPr>
          <p:cNvSpPr>
            <a:spLocks noGrp="1"/>
          </p:cNvSpPr>
          <p:nvPr>
            <p:ph type="title"/>
          </p:nvPr>
        </p:nvSpPr>
        <p:spPr/>
        <p:txBody>
          <a:bodyPr/>
          <a:lstStyle/>
          <a:p>
            <a:r>
              <a:rPr lang="de-DE" dirty="0"/>
              <a:t>2| Key Account Kurzprofil</a:t>
            </a:r>
          </a:p>
        </p:txBody>
      </p:sp>
      <p:sp>
        <p:nvSpPr>
          <p:cNvPr id="3" name="Fußzeilenplatzhalter 2">
            <a:extLst>
              <a:ext uri="{FF2B5EF4-FFF2-40B4-BE49-F238E27FC236}">
                <a16:creationId xmlns:a16="http://schemas.microsoft.com/office/drawing/2014/main" id="{0EF00229-67B6-E41A-EB23-49361AE5364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32DE7A38-310A-52DA-9918-B9F6094BB51A}"/>
              </a:ext>
            </a:extLst>
          </p:cNvPr>
          <p:cNvSpPr>
            <a:spLocks noGrp="1"/>
          </p:cNvSpPr>
          <p:nvPr>
            <p:ph type="sldNum" sz="quarter" idx="11"/>
          </p:nvPr>
        </p:nvSpPr>
        <p:spPr/>
        <p:txBody>
          <a:bodyPr/>
          <a:lstStyle/>
          <a:p>
            <a:fld id="{31D0D8A1-E263-4FBF-9BF3-AA3869F8EB11}" type="slidenum">
              <a:rPr lang="de-DE" smtClean="0"/>
              <a:pPr/>
              <a:t>4</a:t>
            </a:fld>
            <a:endParaRPr lang="de-DE" dirty="0">
              <a:latin typeface="+mn-lt"/>
            </a:endParaRPr>
          </a:p>
        </p:txBody>
      </p:sp>
      <p:sp>
        <p:nvSpPr>
          <p:cNvPr id="5" name="Rechteck 4">
            <a:extLst>
              <a:ext uri="{FF2B5EF4-FFF2-40B4-BE49-F238E27FC236}">
                <a16:creationId xmlns:a16="http://schemas.microsoft.com/office/drawing/2014/main" id="{BD6E75A3-2B51-BC7C-C85B-3BA58844E05F}"/>
              </a:ext>
            </a:extLst>
          </p:cNvPr>
          <p:cNvSpPr/>
          <p:nvPr/>
        </p:nvSpPr>
        <p:spPr bwMode="auto">
          <a:xfrm>
            <a:off x="339017" y="1268760"/>
            <a:ext cx="2088232" cy="432048"/>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rgbClr val="000000"/>
                </a:solidFill>
                <a:effectLst/>
                <a:latin typeface="+mn-lt"/>
              </a:rPr>
              <a:t>Eigentümer</a:t>
            </a:r>
          </a:p>
        </p:txBody>
      </p:sp>
      <p:cxnSp>
        <p:nvCxnSpPr>
          <p:cNvPr id="7" name="Gerade Verbindung mit Pfeil 6">
            <a:extLst>
              <a:ext uri="{FF2B5EF4-FFF2-40B4-BE49-F238E27FC236}">
                <a16:creationId xmlns:a16="http://schemas.microsoft.com/office/drawing/2014/main" id="{BA039C69-1AA3-88BF-DAA4-0B6FC9B05A18}"/>
              </a:ext>
            </a:extLst>
          </p:cNvPr>
          <p:cNvCxnSpPr/>
          <p:nvPr/>
        </p:nvCxnSpPr>
        <p:spPr bwMode="auto">
          <a:xfrm>
            <a:off x="1347129" y="1844824"/>
            <a:ext cx="0" cy="432048"/>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8" name="Textfeld 7">
            <a:extLst>
              <a:ext uri="{FF2B5EF4-FFF2-40B4-BE49-F238E27FC236}">
                <a16:creationId xmlns:a16="http://schemas.microsoft.com/office/drawing/2014/main" id="{CF7D1228-EF01-F7CA-D5D3-1F7C291EB7CE}"/>
              </a:ext>
            </a:extLst>
          </p:cNvPr>
          <p:cNvSpPr txBox="1"/>
          <p:nvPr/>
        </p:nvSpPr>
        <p:spPr>
          <a:xfrm>
            <a:off x="1419137" y="1892006"/>
            <a:ext cx="490840" cy="276999"/>
          </a:xfrm>
          <a:prstGeom prst="rect">
            <a:avLst/>
          </a:prstGeom>
          <a:noFill/>
        </p:spPr>
        <p:txBody>
          <a:bodyPr wrap="none" rtlCol="0">
            <a:spAutoFit/>
          </a:bodyPr>
          <a:lstStyle/>
          <a:p>
            <a:pPr algn="l"/>
            <a:r>
              <a:rPr lang="de-DE" sz="1200" dirty="0">
                <a:solidFill>
                  <a:srgbClr val="000000"/>
                </a:solidFill>
                <a:latin typeface="+mn-lt"/>
                <a:cs typeface="Calibri" panose="020F0502020204030204" pitchFamily="34" charset="0"/>
              </a:rPr>
              <a:t>70%</a:t>
            </a:r>
          </a:p>
        </p:txBody>
      </p:sp>
      <p:sp>
        <p:nvSpPr>
          <p:cNvPr id="9" name="Rechteck 8">
            <a:extLst>
              <a:ext uri="{FF2B5EF4-FFF2-40B4-BE49-F238E27FC236}">
                <a16:creationId xmlns:a16="http://schemas.microsoft.com/office/drawing/2014/main" id="{58E508E1-9DCB-93A6-195A-6884A68DF8BE}"/>
              </a:ext>
            </a:extLst>
          </p:cNvPr>
          <p:cNvSpPr/>
          <p:nvPr/>
        </p:nvSpPr>
        <p:spPr bwMode="auto">
          <a:xfrm>
            <a:off x="2643273" y="1268760"/>
            <a:ext cx="2088232" cy="432048"/>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rgbClr val="000000"/>
                </a:solidFill>
                <a:effectLst/>
                <a:latin typeface="+mn-lt"/>
              </a:rPr>
              <a:t>Eigentümer</a:t>
            </a:r>
          </a:p>
        </p:txBody>
      </p:sp>
      <p:cxnSp>
        <p:nvCxnSpPr>
          <p:cNvPr id="10" name="Gerade Verbindung mit Pfeil 9">
            <a:extLst>
              <a:ext uri="{FF2B5EF4-FFF2-40B4-BE49-F238E27FC236}">
                <a16:creationId xmlns:a16="http://schemas.microsoft.com/office/drawing/2014/main" id="{71140107-0EAF-E417-7470-5FDB48AA4857}"/>
              </a:ext>
            </a:extLst>
          </p:cNvPr>
          <p:cNvCxnSpPr/>
          <p:nvPr/>
        </p:nvCxnSpPr>
        <p:spPr bwMode="auto">
          <a:xfrm>
            <a:off x="3651385" y="1844824"/>
            <a:ext cx="0" cy="432048"/>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11" name="Textfeld 10">
            <a:extLst>
              <a:ext uri="{FF2B5EF4-FFF2-40B4-BE49-F238E27FC236}">
                <a16:creationId xmlns:a16="http://schemas.microsoft.com/office/drawing/2014/main" id="{9E770150-1629-3FB4-8533-4803FA9CA494}"/>
              </a:ext>
            </a:extLst>
          </p:cNvPr>
          <p:cNvSpPr txBox="1"/>
          <p:nvPr/>
        </p:nvSpPr>
        <p:spPr>
          <a:xfrm>
            <a:off x="3723393" y="1892006"/>
            <a:ext cx="490840" cy="276999"/>
          </a:xfrm>
          <a:prstGeom prst="rect">
            <a:avLst/>
          </a:prstGeom>
          <a:noFill/>
        </p:spPr>
        <p:txBody>
          <a:bodyPr wrap="none" rtlCol="0">
            <a:spAutoFit/>
          </a:bodyPr>
          <a:lstStyle/>
          <a:p>
            <a:pPr algn="l"/>
            <a:r>
              <a:rPr lang="de-DE" sz="1200" dirty="0">
                <a:solidFill>
                  <a:srgbClr val="000000"/>
                </a:solidFill>
                <a:latin typeface="+mn-lt"/>
                <a:cs typeface="Calibri" panose="020F0502020204030204" pitchFamily="34" charset="0"/>
              </a:rPr>
              <a:t>30%</a:t>
            </a:r>
          </a:p>
        </p:txBody>
      </p:sp>
      <p:sp>
        <p:nvSpPr>
          <p:cNvPr id="12" name="Rechteck 11">
            <a:extLst>
              <a:ext uri="{FF2B5EF4-FFF2-40B4-BE49-F238E27FC236}">
                <a16:creationId xmlns:a16="http://schemas.microsoft.com/office/drawing/2014/main" id="{D3A26FA8-76B1-2D12-03A1-59FFF29BF663}"/>
              </a:ext>
            </a:extLst>
          </p:cNvPr>
          <p:cNvSpPr/>
          <p:nvPr/>
        </p:nvSpPr>
        <p:spPr bwMode="auto">
          <a:xfrm>
            <a:off x="339016" y="2431757"/>
            <a:ext cx="8269397" cy="781219"/>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rgbClr val="000000"/>
                </a:solidFill>
                <a:effectLst/>
                <a:latin typeface="+mn-lt"/>
              </a:rPr>
              <a:t>KEY ACCOUNT</a:t>
            </a:r>
          </a:p>
          <a:p>
            <a:pPr marR="0" algn="ctr" defTabSz="914400" rtl="0" eaLnBrk="0" fontAlgn="base" latinLnBrk="0" hangingPunct="0">
              <a:lnSpc>
                <a:spcPct val="100000"/>
              </a:lnSpc>
              <a:spcBef>
                <a:spcPct val="0"/>
              </a:spcBef>
              <a:spcAft>
                <a:spcPct val="0"/>
              </a:spcAft>
              <a:buClrTx/>
              <a:buSzTx/>
              <a:tabLst/>
            </a:pPr>
            <a:r>
              <a:rPr lang="de-DE" sz="1200" dirty="0">
                <a:solidFill>
                  <a:srgbClr val="000000"/>
                </a:solidFill>
                <a:latin typeface="+mn-lt"/>
              </a:rPr>
              <a:t>Kurze Beschreibung (z.B. Positionierung, Markt, …)</a:t>
            </a:r>
            <a:endParaRPr kumimoji="0" lang="de-DE" sz="1200" b="0" i="0" u="none" strike="noStrike" cap="none" normalizeH="0" baseline="0" dirty="0">
              <a:ln>
                <a:noFill/>
              </a:ln>
              <a:solidFill>
                <a:srgbClr val="000000"/>
              </a:solidFill>
              <a:effectLst/>
              <a:latin typeface="+mn-lt"/>
            </a:endParaRPr>
          </a:p>
        </p:txBody>
      </p:sp>
      <p:graphicFrame>
        <p:nvGraphicFramePr>
          <p:cNvPr id="18" name="Tabelle 4">
            <a:extLst>
              <a:ext uri="{FF2B5EF4-FFF2-40B4-BE49-F238E27FC236}">
                <a16:creationId xmlns:a16="http://schemas.microsoft.com/office/drawing/2014/main" id="{F21C8C3E-0F8E-62EF-1080-8D90ABD8A2B7}"/>
              </a:ext>
            </a:extLst>
          </p:cNvPr>
          <p:cNvGraphicFramePr>
            <a:graphicFrameLocks noGrp="1"/>
          </p:cNvGraphicFramePr>
          <p:nvPr>
            <p:extLst>
              <p:ext uri="{D42A27DB-BD31-4B8C-83A1-F6EECF244321}">
                <p14:modId xmlns:p14="http://schemas.microsoft.com/office/powerpoint/2010/main" val="2485701139"/>
              </p:ext>
            </p:extLst>
          </p:nvPr>
        </p:nvGraphicFramePr>
        <p:xfrm>
          <a:off x="2448336" y="3429000"/>
          <a:ext cx="1941440" cy="1559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Geschäftsbereich / Standort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0" dirty="0">
                          <a:solidFill>
                            <a:schemeClr val="accent4"/>
                          </a:solidFill>
                          <a:latin typeface="+mn-lt"/>
                          <a:cs typeface="Calibri" panose="020F0502020204030204" pitchFamily="34" charset="0"/>
                        </a:rPr>
                        <a:t>Interessante Information (z.B. Anzahl Mitarbeiter, Schwerpunkthemen, …)</a:t>
                      </a:r>
                    </a:p>
                    <a:p>
                      <a:pPr marL="0" indent="0">
                        <a:buFont typeface="Arial" panose="020B0604020202020204" pitchFamily="34" charset="0"/>
                        <a:buNone/>
                      </a:pP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19" name="Textfeld 18">
            <a:extLst>
              <a:ext uri="{FF2B5EF4-FFF2-40B4-BE49-F238E27FC236}">
                <a16:creationId xmlns:a16="http://schemas.microsoft.com/office/drawing/2014/main" id="{D54550BE-1C4B-B3FA-E9C6-952CA2DB80D7}"/>
              </a:ext>
            </a:extLst>
          </p:cNvPr>
          <p:cNvSpPr txBox="1"/>
          <p:nvPr/>
        </p:nvSpPr>
        <p:spPr>
          <a:xfrm>
            <a:off x="2448336" y="5085184"/>
            <a:ext cx="1941440" cy="1015663"/>
          </a:xfrm>
          <a:prstGeom prst="rect">
            <a:avLst/>
          </a:prstGeom>
          <a:noFill/>
        </p:spPr>
        <p:txBody>
          <a:bodyPr wrap="square" rtlCol="0">
            <a:spAutoFit/>
          </a:bodyPr>
          <a:lstStyle/>
          <a:p>
            <a:pPr algn="l"/>
            <a:r>
              <a:rPr lang="de-DE" sz="1200" dirty="0">
                <a:solidFill>
                  <a:srgbClr val="000000"/>
                </a:solidFill>
                <a:latin typeface="+mn-lt"/>
                <a:cs typeface="Calibri" panose="020F0502020204030204" pitchFamily="34" charset="0"/>
              </a:rPr>
              <a:t>Unsere Geschäftsposition bei diesem Geschäfts-bereich oder Standort</a:t>
            </a:r>
          </a:p>
          <a:p>
            <a:pPr algn="l"/>
            <a:r>
              <a:rPr lang="de-DE" sz="1200" dirty="0">
                <a:solidFill>
                  <a:srgbClr val="000000"/>
                </a:solidFill>
                <a:latin typeface="+mn-lt"/>
                <a:cs typeface="Calibri" panose="020F0502020204030204" pitchFamily="34" charset="0"/>
              </a:rPr>
              <a:t>z.B. Umsatz, Produkte oder Lösungen</a:t>
            </a:r>
          </a:p>
        </p:txBody>
      </p:sp>
      <p:graphicFrame>
        <p:nvGraphicFramePr>
          <p:cNvPr id="20" name="Tabelle 4">
            <a:extLst>
              <a:ext uri="{FF2B5EF4-FFF2-40B4-BE49-F238E27FC236}">
                <a16:creationId xmlns:a16="http://schemas.microsoft.com/office/drawing/2014/main" id="{0CAAEF6D-E246-F657-A9E2-02F2F2C7FFE7}"/>
              </a:ext>
            </a:extLst>
          </p:cNvPr>
          <p:cNvGraphicFramePr>
            <a:graphicFrameLocks noGrp="1"/>
          </p:cNvGraphicFramePr>
          <p:nvPr>
            <p:extLst>
              <p:ext uri="{D42A27DB-BD31-4B8C-83A1-F6EECF244321}">
                <p14:modId xmlns:p14="http://schemas.microsoft.com/office/powerpoint/2010/main" val="1019856322"/>
              </p:ext>
            </p:extLst>
          </p:nvPr>
        </p:nvGraphicFramePr>
        <p:xfrm>
          <a:off x="4557655" y="3429000"/>
          <a:ext cx="1941440" cy="1559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Geschäftsbereich / Standort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0" dirty="0">
                          <a:solidFill>
                            <a:schemeClr val="accent4"/>
                          </a:solidFill>
                          <a:latin typeface="+mn-lt"/>
                          <a:cs typeface="Calibri" panose="020F0502020204030204" pitchFamily="34" charset="0"/>
                        </a:rPr>
                        <a:t>Interessante Information (z.B. Anzahl Mitarbeiter, Schwerpunkthemen, …)</a:t>
                      </a:r>
                    </a:p>
                    <a:p>
                      <a:pPr marL="0" indent="0">
                        <a:buFont typeface="Arial" panose="020B0604020202020204" pitchFamily="34" charset="0"/>
                        <a:buNone/>
                      </a:pP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21" name="Textfeld 20">
            <a:extLst>
              <a:ext uri="{FF2B5EF4-FFF2-40B4-BE49-F238E27FC236}">
                <a16:creationId xmlns:a16="http://schemas.microsoft.com/office/drawing/2014/main" id="{06BF9F01-8F06-906F-235E-C8A07D9DEE75}"/>
              </a:ext>
            </a:extLst>
          </p:cNvPr>
          <p:cNvSpPr txBox="1"/>
          <p:nvPr/>
        </p:nvSpPr>
        <p:spPr>
          <a:xfrm>
            <a:off x="4557655" y="5085184"/>
            <a:ext cx="1941440" cy="1015663"/>
          </a:xfrm>
          <a:prstGeom prst="rect">
            <a:avLst/>
          </a:prstGeom>
          <a:noFill/>
        </p:spPr>
        <p:txBody>
          <a:bodyPr wrap="square" rtlCol="0">
            <a:spAutoFit/>
          </a:bodyPr>
          <a:lstStyle/>
          <a:p>
            <a:pPr algn="l"/>
            <a:r>
              <a:rPr lang="de-DE" sz="1200" dirty="0">
                <a:solidFill>
                  <a:srgbClr val="000000"/>
                </a:solidFill>
                <a:latin typeface="+mn-lt"/>
                <a:cs typeface="Calibri" panose="020F0502020204030204" pitchFamily="34" charset="0"/>
              </a:rPr>
              <a:t>Unsere Geschäftsposition bei diesem Geschäfts-bereich oder Standort</a:t>
            </a:r>
          </a:p>
          <a:p>
            <a:pPr algn="l"/>
            <a:r>
              <a:rPr lang="de-DE" sz="1200" dirty="0">
                <a:solidFill>
                  <a:srgbClr val="000000"/>
                </a:solidFill>
                <a:latin typeface="+mn-lt"/>
                <a:cs typeface="Calibri" panose="020F0502020204030204" pitchFamily="34" charset="0"/>
              </a:rPr>
              <a:t>z.B. Umsatz, Produkte oder Lösungen</a:t>
            </a:r>
          </a:p>
        </p:txBody>
      </p:sp>
      <p:graphicFrame>
        <p:nvGraphicFramePr>
          <p:cNvPr id="22" name="Tabelle 4">
            <a:extLst>
              <a:ext uri="{FF2B5EF4-FFF2-40B4-BE49-F238E27FC236}">
                <a16:creationId xmlns:a16="http://schemas.microsoft.com/office/drawing/2014/main" id="{09F1EDAC-3273-A644-28FC-E7A7A54619ED}"/>
              </a:ext>
            </a:extLst>
          </p:cNvPr>
          <p:cNvGraphicFramePr>
            <a:graphicFrameLocks noGrp="1"/>
          </p:cNvGraphicFramePr>
          <p:nvPr>
            <p:extLst>
              <p:ext uri="{D42A27DB-BD31-4B8C-83A1-F6EECF244321}">
                <p14:modId xmlns:p14="http://schemas.microsoft.com/office/powerpoint/2010/main" val="2263390359"/>
              </p:ext>
            </p:extLst>
          </p:nvPr>
        </p:nvGraphicFramePr>
        <p:xfrm>
          <a:off x="6666974" y="3429000"/>
          <a:ext cx="1941440" cy="1559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Geschäftsbereich / Standort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0" dirty="0">
                          <a:solidFill>
                            <a:schemeClr val="accent4"/>
                          </a:solidFill>
                          <a:latin typeface="+mn-lt"/>
                          <a:cs typeface="Calibri" panose="020F0502020204030204" pitchFamily="34" charset="0"/>
                        </a:rPr>
                        <a:t>Interessante Information (z.B. Anzahl Mitarbeiter, Schwerpunkthemen, …)</a:t>
                      </a:r>
                    </a:p>
                    <a:p>
                      <a:pPr marL="0" indent="0">
                        <a:buFont typeface="Arial" panose="020B0604020202020204" pitchFamily="34" charset="0"/>
                        <a:buNone/>
                      </a:pP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23" name="Textfeld 22">
            <a:extLst>
              <a:ext uri="{FF2B5EF4-FFF2-40B4-BE49-F238E27FC236}">
                <a16:creationId xmlns:a16="http://schemas.microsoft.com/office/drawing/2014/main" id="{8AAFE8B0-8840-0219-A45A-AB50AD50C521}"/>
              </a:ext>
            </a:extLst>
          </p:cNvPr>
          <p:cNvSpPr txBox="1"/>
          <p:nvPr/>
        </p:nvSpPr>
        <p:spPr>
          <a:xfrm>
            <a:off x="6666974" y="5085184"/>
            <a:ext cx="1941440" cy="1015663"/>
          </a:xfrm>
          <a:prstGeom prst="rect">
            <a:avLst/>
          </a:prstGeom>
          <a:noFill/>
        </p:spPr>
        <p:txBody>
          <a:bodyPr wrap="square" rtlCol="0">
            <a:spAutoFit/>
          </a:bodyPr>
          <a:lstStyle/>
          <a:p>
            <a:pPr algn="l"/>
            <a:r>
              <a:rPr lang="de-DE" sz="1200" dirty="0">
                <a:solidFill>
                  <a:srgbClr val="000000"/>
                </a:solidFill>
                <a:latin typeface="+mn-lt"/>
                <a:cs typeface="Calibri" panose="020F0502020204030204" pitchFamily="34" charset="0"/>
              </a:rPr>
              <a:t>Unsere Geschäftsposition bei diesem Geschäfts-bereich oder Standort</a:t>
            </a:r>
          </a:p>
          <a:p>
            <a:pPr algn="l"/>
            <a:r>
              <a:rPr lang="de-DE" sz="1200" dirty="0">
                <a:solidFill>
                  <a:srgbClr val="000000"/>
                </a:solidFill>
                <a:latin typeface="+mn-lt"/>
                <a:cs typeface="Calibri" panose="020F0502020204030204" pitchFamily="34" charset="0"/>
              </a:rPr>
              <a:t>z.B. Umsatz, Produkte oder Lösungen</a:t>
            </a:r>
          </a:p>
        </p:txBody>
      </p:sp>
      <p:graphicFrame>
        <p:nvGraphicFramePr>
          <p:cNvPr id="24" name="Tabelle 12">
            <a:extLst>
              <a:ext uri="{FF2B5EF4-FFF2-40B4-BE49-F238E27FC236}">
                <a16:creationId xmlns:a16="http://schemas.microsoft.com/office/drawing/2014/main" id="{565D331A-9183-EF90-02A2-B76C5B2C5EFA}"/>
              </a:ext>
            </a:extLst>
          </p:cNvPr>
          <p:cNvGraphicFramePr>
            <a:graphicFrameLocks noGrp="1"/>
          </p:cNvGraphicFramePr>
          <p:nvPr>
            <p:extLst>
              <p:ext uri="{D42A27DB-BD31-4B8C-83A1-F6EECF244321}">
                <p14:modId xmlns:p14="http://schemas.microsoft.com/office/powerpoint/2010/main" val="3441359184"/>
              </p:ext>
            </p:extLst>
          </p:nvPr>
        </p:nvGraphicFramePr>
        <p:xfrm>
          <a:off x="9192344" y="1268760"/>
          <a:ext cx="2616456" cy="20506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72240">
                  <a:extLst>
                    <a:ext uri="{9D8B030D-6E8A-4147-A177-3AD203B41FA5}">
                      <a16:colId xmlns:a16="http://schemas.microsoft.com/office/drawing/2014/main" val="2870718173"/>
                    </a:ext>
                  </a:extLst>
                </a:gridCol>
                <a:gridCol w="1944216">
                  <a:extLst>
                    <a:ext uri="{9D8B030D-6E8A-4147-A177-3AD203B41FA5}">
                      <a16:colId xmlns:a16="http://schemas.microsoft.com/office/drawing/2014/main" val="1627304408"/>
                    </a:ext>
                  </a:extLst>
                </a:gridCol>
              </a:tblGrid>
              <a:tr h="2880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cap="none" normalizeH="0" baseline="0" dirty="0">
                          <a:ln>
                            <a:noFill/>
                          </a:ln>
                          <a:solidFill>
                            <a:schemeClr val="bg1"/>
                          </a:solidFill>
                          <a:effectLst/>
                          <a:latin typeface="+mn-lt"/>
                        </a:rPr>
                        <a:t>Kennzahlen 2025/2026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sz="1200" b="1" noProof="0" dirty="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86751459"/>
                  </a:ext>
                </a:extLst>
              </a:tr>
              <a:tr h="440666">
                <a:tc>
                  <a:txBody>
                    <a:bodyPr/>
                    <a:lstStyle/>
                    <a:p>
                      <a:endParaRPr lang="en-US"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DE" sz="1200" b="1" noProof="0" dirty="0">
                          <a:solidFill>
                            <a:schemeClr val="accent4"/>
                          </a:solidFill>
                        </a:rPr>
                        <a:t>Umsatz in €</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2915558"/>
                  </a:ext>
                </a:extLst>
              </a:tr>
              <a:tr h="440666">
                <a:tc>
                  <a:txBody>
                    <a:bodyPr/>
                    <a:lstStyle/>
                    <a:p>
                      <a:endParaRPr lang="en-US"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DE" sz="1200" b="1" noProof="0" dirty="0">
                          <a:solidFill>
                            <a:schemeClr val="accent4"/>
                          </a:solidFill>
                        </a:rPr>
                        <a:t>Mitarbeiter</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62279388"/>
                  </a:ext>
                </a:extLst>
              </a:tr>
              <a:tr h="440666">
                <a:tc>
                  <a:txBody>
                    <a:bodyPr/>
                    <a:lstStyle/>
                    <a:p>
                      <a:endParaRPr lang="en-US"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DE" sz="1200" b="1" noProof="0" dirty="0">
                          <a:solidFill>
                            <a:schemeClr val="accent4"/>
                          </a:solidFill>
                        </a:rPr>
                        <a:t>Standorte</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02669874"/>
                  </a:ext>
                </a:extLst>
              </a:tr>
              <a:tr h="440666">
                <a:tc>
                  <a:txBody>
                    <a:bodyPr/>
                    <a:lstStyle/>
                    <a:p>
                      <a:endParaRPr lang="en-US"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de-DE" sz="1200" b="1" noProof="0" dirty="0">
                          <a:solidFill>
                            <a:schemeClr val="accent4"/>
                          </a:solidFill>
                        </a:rPr>
                        <a:t>Geschäftsjahr</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3339084"/>
                  </a:ext>
                </a:extLst>
              </a:tr>
            </a:tbl>
          </a:graphicData>
        </a:graphic>
      </p:graphicFrame>
      <p:pic>
        <p:nvPicPr>
          <p:cNvPr id="25" name="Grafik 24" descr="Fabrik mit einfarbiger Füllung">
            <a:extLst>
              <a:ext uri="{FF2B5EF4-FFF2-40B4-BE49-F238E27FC236}">
                <a16:creationId xmlns:a16="http://schemas.microsoft.com/office/drawing/2014/main" id="{047BD8BD-B893-61EE-92CB-904691417C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8554" y="2492731"/>
            <a:ext cx="360000" cy="360000"/>
          </a:xfrm>
          <a:prstGeom prst="rect">
            <a:avLst/>
          </a:prstGeom>
        </p:spPr>
      </p:pic>
      <p:pic>
        <p:nvPicPr>
          <p:cNvPr id="26" name="Grafik 25" descr="Management mit einfarbiger Füllung">
            <a:extLst>
              <a:ext uri="{FF2B5EF4-FFF2-40B4-BE49-F238E27FC236}">
                <a16:creationId xmlns:a16="http://schemas.microsoft.com/office/drawing/2014/main" id="{9B9A33B4-97FE-2A9C-FF2A-FB6D63EBE4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28554" y="2040148"/>
            <a:ext cx="360000" cy="360000"/>
          </a:xfrm>
          <a:prstGeom prst="rect">
            <a:avLst/>
          </a:prstGeom>
        </p:spPr>
      </p:pic>
      <p:pic>
        <p:nvPicPr>
          <p:cNvPr id="27" name="Grafik 26" descr="Geld mit einfarbiger Füllung">
            <a:extLst>
              <a:ext uri="{FF2B5EF4-FFF2-40B4-BE49-F238E27FC236}">
                <a16:creationId xmlns:a16="http://schemas.microsoft.com/office/drawing/2014/main" id="{2D395C70-AA79-D0EA-AF19-9BC6F41268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28554" y="1601659"/>
            <a:ext cx="360000" cy="360000"/>
          </a:xfrm>
          <a:prstGeom prst="rect">
            <a:avLst/>
          </a:prstGeom>
        </p:spPr>
      </p:pic>
      <p:pic>
        <p:nvPicPr>
          <p:cNvPr id="28" name="Grafik 27" descr="Tageskalender mit einfarbiger Füllung">
            <a:extLst>
              <a:ext uri="{FF2B5EF4-FFF2-40B4-BE49-F238E27FC236}">
                <a16:creationId xmlns:a16="http://schemas.microsoft.com/office/drawing/2014/main" id="{9ADF01AE-B7D4-EC62-D595-EC27D62D53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28554" y="2921106"/>
            <a:ext cx="360000" cy="360000"/>
          </a:xfrm>
          <a:prstGeom prst="rect">
            <a:avLst/>
          </a:prstGeom>
        </p:spPr>
      </p:pic>
      <p:sp>
        <p:nvSpPr>
          <p:cNvPr id="29" name="Textfeld 28">
            <a:extLst>
              <a:ext uri="{FF2B5EF4-FFF2-40B4-BE49-F238E27FC236}">
                <a16:creationId xmlns:a16="http://schemas.microsoft.com/office/drawing/2014/main" id="{F0619869-B892-E2E1-A8B0-11CC83BB1112}"/>
              </a:ext>
            </a:extLst>
          </p:cNvPr>
          <p:cNvSpPr txBox="1"/>
          <p:nvPr/>
        </p:nvSpPr>
        <p:spPr>
          <a:xfrm>
            <a:off x="9192345" y="3573016"/>
            <a:ext cx="2616455" cy="2519809"/>
          </a:xfrm>
          <a:prstGeom prst="rect">
            <a:avLst/>
          </a:prstGeom>
          <a:solidFill>
            <a:srgbClr val="FF5229"/>
          </a:solidFill>
          <a:ln>
            <a:solidFill>
              <a:srgbClr val="FF5229"/>
            </a:solid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30" name="Rechteck 29">
            <a:extLst>
              <a:ext uri="{FF2B5EF4-FFF2-40B4-BE49-F238E27FC236}">
                <a16:creationId xmlns:a16="http://schemas.microsoft.com/office/drawing/2014/main" id="{2C8A1966-A1F3-2C16-1388-8E511C0750AF}"/>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 </a:t>
            </a:r>
          </a:p>
        </p:txBody>
      </p:sp>
      <p:graphicFrame>
        <p:nvGraphicFramePr>
          <p:cNvPr id="6" name="Tabelle 4">
            <a:extLst>
              <a:ext uri="{FF2B5EF4-FFF2-40B4-BE49-F238E27FC236}">
                <a16:creationId xmlns:a16="http://schemas.microsoft.com/office/drawing/2014/main" id="{17A9388B-A453-F1D2-3075-983725A2D0EF}"/>
              </a:ext>
            </a:extLst>
          </p:cNvPr>
          <p:cNvGraphicFramePr>
            <a:graphicFrameLocks noGrp="1"/>
          </p:cNvGraphicFramePr>
          <p:nvPr>
            <p:extLst>
              <p:ext uri="{D42A27DB-BD31-4B8C-83A1-F6EECF244321}">
                <p14:modId xmlns:p14="http://schemas.microsoft.com/office/powerpoint/2010/main" val="3510721163"/>
              </p:ext>
            </p:extLst>
          </p:nvPr>
        </p:nvGraphicFramePr>
        <p:xfrm>
          <a:off x="335360" y="3429000"/>
          <a:ext cx="1941440" cy="1559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Geschäftsbereich / Standort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0" dirty="0">
                          <a:solidFill>
                            <a:schemeClr val="accent4"/>
                          </a:solidFill>
                          <a:latin typeface="+mn-lt"/>
                          <a:cs typeface="Calibri" panose="020F0502020204030204" pitchFamily="34" charset="0"/>
                        </a:rPr>
                        <a:t>Interessante Information (z.B. Anzahl Mitarbeiter, Schwerpunkthemen, …)</a:t>
                      </a:r>
                    </a:p>
                    <a:p>
                      <a:pPr marL="0" indent="0">
                        <a:buFont typeface="Arial" panose="020B0604020202020204" pitchFamily="34" charset="0"/>
                        <a:buNone/>
                      </a:pP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31" name="Textfeld 30">
            <a:extLst>
              <a:ext uri="{FF2B5EF4-FFF2-40B4-BE49-F238E27FC236}">
                <a16:creationId xmlns:a16="http://schemas.microsoft.com/office/drawing/2014/main" id="{23054D25-17E1-5F5E-9D5F-1778E00A71C0}"/>
              </a:ext>
            </a:extLst>
          </p:cNvPr>
          <p:cNvSpPr txBox="1"/>
          <p:nvPr/>
        </p:nvSpPr>
        <p:spPr>
          <a:xfrm>
            <a:off x="335360" y="5085184"/>
            <a:ext cx="1941440" cy="1015663"/>
          </a:xfrm>
          <a:prstGeom prst="rect">
            <a:avLst/>
          </a:prstGeom>
          <a:noFill/>
        </p:spPr>
        <p:txBody>
          <a:bodyPr wrap="square" rtlCol="0">
            <a:spAutoFit/>
          </a:bodyPr>
          <a:lstStyle/>
          <a:p>
            <a:pPr algn="l"/>
            <a:r>
              <a:rPr lang="de-DE" sz="1200" dirty="0">
                <a:solidFill>
                  <a:srgbClr val="000000"/>
                </a:solidFill>
                <a:latin typeface="+mn-lt"/>
                <a:cs typeface="Calibri" panose="020F0502020204030204" pitchFamily="34" charset="0"/>
              </a:rPr>
              <a:t>Unsere Geschäftsposition bei diesem Geschäfts-bereich oder Standort</a:t>
            </a:r>
          </a:p>
          <a:p>
            <a:pPr algn="l"/>
            <a:r>
              <a:rPr lang="de-DE" sz="1200" dirty="0">
                <a:solidFill>
                  <a:srgbClr val="000000"/>
                </a:solidFill>
                <a:latin typeface="+mn-lt"/>
                <a:cs typeface="Calibri" panose="020F0502020204030204" pitchFamily="34" charset="0"/>
              </a:rPr>
              <a:t>z.B. Umsatz, Produkte oder Lösungen</a:t>
            </a:r>
          </a:p>
        </p:txBody>
      </p:sp>
    </p:spTree>
    <p:extLst>
      <p:ext uri="{BB962C8B-B14F-4D97-AF65-F5344CB8AC3E}">
        <p14:creationId xmlns:p14="http://schemas.microsoft.com/office/powerpoint/2010/main" val="2634959585"/>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dirty="0"/>
              <a:t>3| Agiler </a:t>
            </a:r>
            <a:r>
              <a:rPr lang="de-DE"/>
              <a:t>Sales Plan</a:t>
            </a:r>
            <a:endParaRPr lang="de-DE" dirty="0"/>
          </a:p>
        </p:txBody>
      </p:sp>
      <p:sp>
        <p:nvSpPr>
          <p:cNvPr id="30" name="Rechteck 29">
            <a:extLst>
              <a:ext uri="{FF2B5EF4-FFF2-40B4-BE49-F238E27FC236}">
                <a16:creationId xmlns:a16="http://schemas.microsoft.com/office/drawing/2014/main" id="{8A96F801-4999-45A7-9702-688104FA8D84}"/>
              </a:ext>
            </a:extLst>
          </p:cNvPr>
          <p:cNvSpPr/>
          <p:nvPr/>
        </p:nvSpPr>
        <p:spPr bwMode="auto">
          <a:xfrm>
            <a:off x="12268368" y="-27384"/>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
Ziel (ähnlich dem MOAL in OKR):</a:t>
            </a:r>
          </a:p>
          <a:p>
            <a:r>
              <a:rPr lang="de-DE" sz="1200" dirty="0">
                <a:solidFill>
                  <a:schemeClr val="tx1"/>
                </a:solidFill>
                <a:latin typeface="+mn-lt"/>
              </a:rPr>
              <a:t>Sollte der SMART-Regel folgen.</a:t>
            </a:r>
          </a:p>
          <a:p>
            <a:pPr marL="171450" indent="-171450">
              <a:buFont typeface="Arial" panose="020B0604020202020204" pitchFamily="34" charset="0"/>
              <a:buChar char="•"/>
            </a:pPr>
            <a:r>
              <a:rPr lang="de-DE" sz="1200" dirty="0">
                <a:solidFill>
                  <a:schemeClr val="tx1"/>
                </a:solidFill>
                <a:latin typeface="+mn-lt"/>
              </a:rPr>
              <a:t>Spezifisch 
Messbar
Erreichbar
Relevant
Terminiert</a:t>
            </a:r>
          </a:p>
          <a:p>
            <a:r>
              <a:rPr lang="de-DE" sz="1200" dirty="0">
                <a:solidFill>
                  <a:schemeClr val="tx1"/>
                </a:solidFill>
                <a:latin typeface="+mn-lt"/>
              </a:rPr>
              <a:t>
</a:t>
            </a:r>
            <a:r>
              <a:rPr lang="de-DE" sz="1200" b="1" dirty="0">
                <a:solidFill>
                  <a:schemeClr val="tx1"/>
                </a:solidFill>
                <a:latin typeface="+mn-lt"/>
              </a:rPr>
              <a:t>Meilensteine (wie </a:t>
            </a:r>
            <a:r>
              <a:rPr lang="de-DE" sz="1200" b="1" dirty="0" err="1">
                <a:solidFill>
                  <a:schemeClr val="tx1"/>
                </a:solidFill>
                <a:latin typeface="+mn-lt"/>
              </a:rPr>
              <a:t>Objectives</a:t>
            </a:r>
            <a:r>
              <a:rPr lang="de-DE" sz="1200" b="1" dirty="0">
                <a:solidFill>
                  <a:schemeClr val="tx1"/>
                </a:solidFill>
                <a:latin typeface="+mn-lt"/>
              </a:rPr>
              <a:t> in OKR):</a:t>
            </a:r>
          </a:p>
          <a:p>
            <a:r>
              <a:rPr lang="de-DE" sz="1200" dirty="0">
                <a:solidFill>
                  <a:schemeClr val="tx1"/>
                </a:solidFill>
                <a:latin typeface="+mn-lt"/>
              </a:rPr>
              <a:t>Stellen Zwischenziele, Entscheidungsgates, Meilensteine dar.
Empfehlung:
12-Monatsziel führt zu 3-Monats-Meilensteinen
24-Monatsziel führt zu 6-Monats-Meilensteinen
</a:t>
            </a:r>
          </a:p>
          <a:p>
            <a:r>
              <a:rPr lang="de-DE" sz="1200" b="1" dirty="0">
                <a:solidFill>
                  <a:schemeClr val="tx1"/>
                </a:solidFill>
                <a:latin typeface="+mn-lt"/>
              </a:rPr>
              <a:t>Schlüsselaktion (wie Key </a:t>
            </a:r>
            <a:r>
              <a:rPr lang="de-DE" sz="1200" b="1" dirty="0" err="1">
                <a:solidFill>
                  <a:schemeClr val="tx1"/>
                </a:solidFill>
                <a:latin typeface="+mn-lt"/>
              </a:rPr>
              <a:t>Results</a:t>
            </a:r>
            <a:r>
              <a:rPr lang="de-DE" sz="1200" b="1" dirty="0">
                <a:solidFill>
                  <a:schemeClr val="tx1"/>
                </a:solidFill>
                <a:latin typeface="+mn-lt"/>
              </a:rPr>
              <a:t> in OKR):</a:t>
            </a:r>
          </a:p>
          <a:p>
            <a:r>
              <a:rPr lang="de-DE" sz="1200" dirty="0">
                <a:solidFill>
                  <a:schemeClr val="tx1"/>
                </a:solidFill>
                <a:latin typeface="+mn-lt"/>
              </a:rPr>
              <a:t>Liste der wichtigsten internen/externen Maßnahmen (inkl. Verantwortung).
Schlüsselergebnisse in Farbe:
</a:t>
            </a:r>
            <a:r>
              <a:rPr lang="de-DE" sz="1200" dirty="0">
                <a:solidFill>
                  <a:srgbClr val="00B050"/>
                </a:solidFill>
                <a:latin typeface="+mn-lt"/>
              </a:rPr>
              <a:t>Grün = erledigt</a:t>
            </a:r>
            <a:r>
              <a:rPr lang="de-DE" sz="1200" dirty="0">
                <a:solidFill>
                  <a:schemeClr val="tx1"/>
                </a:solidFill>
                <a:latin typeface="+mn-lt"/>
              </a:rPr>
              <a:t>
</a:t>
            </a:r>
            <a:r>
              <a:rPr lang="de-DE" sz="1200" dirty="0">
                <a:solidFill>
                  <a:srgbClr val="FF0000"/>
                </a:solidFill>
                <a:latin typeface="+mn-lt"/>
              </a:rPr>
              <a:t>Rot = konnte nicht umgesetzt werden </a:t>
            </a:r>
            <a:endParaRPr lang="en-US" sz="1200" dirty="0">
              <a:solidFill>
                <a:srgbClr val="FF0000"/>
              </a:solidFill>
              <a:latin typeface="+mn-lt"/>
            </a:endParaRPr>
          </a:p>
        </p:txBody>
      </p:sp>
      <p:graphicFrame>
        <p:nvGraphicFramePr>
          <p:cNvPr id="11" name="Tabelle 10">
            <a:extLst>
              <a:ext uri="{FF2B5EF4-FFF2-40B4-BE49-F238E27FC236}">
                <a16:creationId xmlns:a16="http://schemas.microsoft.com/office/drawing/2014/main" id="{EE619021-8788-40D2-89AA-08E8A9512DCA}"/>
              </a:ext>
            </a:extLst>
          </p:cNvPr>
          <p:cNvGraphicFramePr>
            <a:graphicFrameLocks noGrp="1"/>
          </p:cNvGraphicFramePr>
          <p:nvPr>
            <p:extLst>
              <p:ext uri="{D42A27DB-BD31-4B8C-83A1-F6EECF244321}">
                <p14:modId xmlns:p14="http://schemas.microsoft.com/office/powerpoint/2010/main" val="644389875"/>
              </p:ext>
            </p:extLst>
          </p:nvPr>
        </p:nvGraphicFramePr>
        <p:xfrm>
          <a:off x="335360" y="1278918"/>
          <a:ext cx="11521280" cy="504800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6144">
                  <a:extLst>
                    <a:ext uri="{9D8B030D-6E8A-4147-A177-3AD203B41FA5}">
                      <a16:colId xmlns:a16="http://schemas.microsoft.com/office/drawing/2014/main" val="1476450285"/>
                    </a:ext>
                  </a:extLst>
                </a:gridCol>
                <a:gridCol w="2556284">
                  <a:extLst>
                    <a:ext uri="{9D8B030D-6E8A-4147-A177-3AD203B41FA5}">
                      <a16:colId xmlns:a16="http://schemas.microsoft.com/office/drawing/2014/main" val="634336129"/>
                    </a:ext>
                  </a:extLst>
                </a:gridCol>
                <a:gridCol w="2556284">
                  <a:extLst>
                    <a:ext uri="{9D8B030D-6E8A-4147-A177-3AD203B41FA5}">
                      <a16:colId xmlns:a16="http://schemas.microsoft.com/office/drawing/2014/main" val="3670682505"/>
                    </a:ext>
                  </a:extLst>
                </a:gridCol>
                <a:gridCol w="2556284">
                  <a:extLst>
                    <a:ext uri="{9D8B030D-6E8A-4147-A177-3AD203B41FA5}">
                      <a16:colId xmlns:a16="http://schemas.microsoft.com/office/drawing/2014/main" val="3670826416"/>
                    </a:ext>
                  </a:extLst>
                </a:gridCol>
                <a:gridCol w="2556284">
                  <a:extLst>
                    <a:ext uri="{9D8B030D-6E8A-4147-A177-3AD203B41FA5}">
                      <a16:colId xmlns:a16="http://schemas.microsoft.com/office/drawing/2014/main" val="889808799"/>
                    </a:ext>
                  </a:extLst>
                </a:gridCol>
              </a:tblGrid>
              <a:tr h="6522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bg1"/>
                          </a:solidFill>
                        </a:rPr>
                        <a:t>Ziel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noProof="0" dirty="0">
                          <a:solidFill>
                            <a:schemeClr val="bg1"/>
                          </a:solidFill>
                        </a:rPr>
                        <a:t>31.12.2026</a:t>
                      </a:r>
                      <a:endParaRPr lang="de-DE" sz="1200" b="1"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gridSpan="4">
                  <a:txBody>
                    <a:bodyPr/>
                    <a:lstStyle/>
                    <a:p>
                      <a:r>
                        <a:rPr lang="de-DE" sz="1400" noProof="0" dirty="0">
                          <a:solidFill>
                            <a:schemeClr val="bg1"/>
                          </a:solidFill>
                        </a:rPr>
                        <a:t>Der einzig zugelassene Lieferant für das neue Kundenprojekt </a:t>
                      </a:r>
                      <a:r>
                        <a:rPr lang="de-DE" sz="1400" noProof="0" dirty="0" err="1">
                          <a:solidFill>
                            <a:schemeClr val="bg1"/>
                          </a:solidFill>
                        </a:rPr>
                        <a:t>abc</a:t>
                      </a:r>
                      <a:r>
                        <a:rPr lang="de-DE" sz="1400" noProof="0" dirty="0">
                          <a:solidFill>
                            <a:schemeClr val="bg1"/>
                          </a:solidFill>
                        </a:rPr>
                        <a:t> werden und erste Bestellung &gt;50.000 € erhalten.</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Being listed for tools by end of 2021 (first initial sales of 30000 Euros).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4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9613115"/>
                  </a:ext>
                </a:extLst>
              </a:tr>
              <a:tr h="1110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bg1"/>
                          </a:solidFill>
                        </a:rPr>
                        <a:t>Meilenstein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noProof="0" dirty="0">
                          <a:solidFill>
                            <a:schemeClr val="bg1"/>
                          </a:solidFill>
                        </a:rPr>
                        <a:t>31. März</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dirty="0">
                          <a:solidFill>
                            <a:schemeClr val="bg1"/>
                          </a:solidFill>
                        </a:rPr>
                        <a:t>Projektumfang / Kundenanforderungen identifiziert sowie Einladung für Tests erhalten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r>
                        <a:rPr lang="de-DE" sz="1200" b="1" noProof="0" dirty="0">
                          <a:solidFill>
                            <a:schemeClr val="bg1"/>
                          </a:solidFill>
                        </a:rPr>
                        <a:t>30. Juni</a:t>
                      </a:r>
                    </a:p>
                    <a:p>
                      <a:endParaRPr lang="de-DE" sz="1200" b="1" baseline="30000" noProof="0" dirty="0">
                        <a:solidFill>
                          <a:schemeClr val="bg1"/>
                        </a:solidFill>
                      </a:endParaRPr>
                    </a:p>
                    <a:p>
                      <a:r>
                        <a:rPr lang="de-DE" sz="1200" b="0" noProof="0" dirty="0">
                          <a:solidFill>
                            <a:schemeClr val="bg1"/>
                          </a:solidFill>
                        </a:rPr>
                        <a:t>Produktzulassungstest durchgeführt und Freigabe von Fachseite erhalten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r>
                        <a:rPr lang="de-DE" sz="1200" b="1" noProof="0" dirty="0">
                          <a:solidFill>
                            <a:schemeClr val="bg1"/>
                          </a:solidFill>
                        </a:rPr>
                        <a:t>30. September</a:t>
                      </a:r>
                    </a:p>
                    <a:p>
                      <a:endParaRPr lang="de-DE" sz="1200" b="1" noProof="0" dirty="0">
                        <a:solidFill>
                          <a:schemeClr val="bg1"/>
                        </a:solidFill>
                      </a:endParaRPr>
                    </a:p>
                    <a:p>
                      <a:r>
                        <a:rPr lang="de-DE" sz="1200" b="0" baseline="0" noProof="0" dirty="0">
                          <a:solidFill>
                            <a:schemeClr val="bg1"/>
                          </a:solidFill>
                        </a:rPr>
                        <a:t>Angebot abgeben und Vertragsverhandlungen gestartet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r>
                        <a:rPr lang="de-DE" sz="1200" b="1" noProof="0" dirty="0">
                          <a:solidFill>
                            <a:schemeClr val="bg1"/>
                          </a:solidFill>
                        </a:rPr>
                        <a:t>31. Dezember</a:t>
                      </a:r>
                    </a:p>
                    <a:p>
                      <a:endParaRPr lang="de-DE" sz="1200" b="0" baseline="0" noProof="0" dirty="0">
                        <a:solidFill>
                          <a:schemeClr val="bg1"/>
                        </a:solidFill>
                      </a:endParaRPr>
                    </a:p>
                    <a:p>
                      <a:r>
                        <a:rPr lang="de-DE" sz="1200" b="0" noProof="0" dirty="0">
                          <a:solidFill>
                            <a:schemeClr val="bg1"/>
                          </a:solidFill>
                        </a:rPr>
                        <a:t>Vertrag unterzeichnet und erste Bestellung &gt;50.000 € erhalten
</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440182062"/>
                  </a:ext>
                </a:extLst>
              </a:tr>
              <a:tr h="1026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4"/>
                          </a:solidFill>
                        </a:rPr>
                        <a:t>Schlüssel-aktion 1</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dirty="0">
                          <a:solidFill>
                            <a:srgbClr val="FF0000"/>
                          </a:solidFill>
                        </a:rPr>
                        <a:t>Extern:
Treffen mit D. Meyer (Projektleiter), um Kundenanforderungen zu sammeln. </a:t>
                      </a:r>
                      <a:br>
                        <a:rPr lang="de-DE" sz="1200" noProof="0" dirty="0">
                          <a:solidFill>
                            <a:srgbClr val="FF0000"/>
                          </a:solidFill>
                        </a:rPr>
                      </a:br>
                      <a:r>
                        <a:rPr lang="de-DE" sz="1200" noProof="0" dirty="0">
                          <a:solidFill>
                            <a:srgbClr val="FF0000"/>
                          </a:solidFill>
                        </a:rPr>
                        <a:t>(Verantwortlich: xx)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49560375"/>
                  </a:ext>
                </a:extLst>
              </a:tr>
              <a:tr h="1026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4"/>
                          </a:solidFill>
                        </a:rPr>
                        <a:t>Schlüssel-aktion 2</a:t>
                      </a:r>
                      <a:endParaRPr lang="de-DE" sz="1200" b="1"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dirty="0">
                          <a:solidFill>
                            <a:schemeClr val="accent4"/>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973479398"/>
                  </a:ext>
                </a:extLst>
              </a:tr>
              <a:tr h="1215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4"/>
                          </a:solidFill>
                        </a:rPr>
                        <a:t>Schlüssel-aktion 3</a:t>
                      </a:r>
                      <a:endParaRPr lang="de-DE" sz="1200" b="1"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dirty="0">
                          <a:solidFill>
                            <a:srgbClr val="00B050"/>
                          </a:solidFill>
                        </a:rPr>
                        <a:t>Intern:
Sicherstellen, dass die R/D-Ressourcen und Produktproben für die Zulassungstests in Q2 und Q3 verfügbar sind.
(Verantwortlich: xx)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35095857"/>
                  </a:ext>
                </a:extLst>
              </a:tr>
            </a:tbl>
          </a:graphicData>
        </a:graphic>
      </p:graphicFrame>
      <p:sp>
        <p:nvSpPr>
          <p:cNvPr id="4" name="Fußzeilenplatzhalter 3">
            <a:extLst>
              <a:ext uri="{FF2B5EF4-FFF2-40B4-BE49-F238E27FC236}">
                <a16:creationId xmlns:a16="http://schemas.microsoft.com/office/drawing/2014/main" id="{E6F76109-B846-6831-37FC-807E638B41BC}"/>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06A4BA92-F461-EBAD-276D-CBFF9B0C150E}"/>
              </a:ext>
            </a:extLst>
          </p:cNvPr>
          <p:cNvSpPr>
            <a:spLocks noGrp="1"/>
          </p:cNvSpPr>
          <p:nvPr>
            <p:ph type="sldNum" sz="quarter" idx="11"/>
          </p:nvPr>
        </p:nvSpPr>
        <p:spPr/>
        <p:txBody>
          <a:bodyPr/>
          <a:lstStyle/>
          <a:p>
            <a:fld id="{31D0D8A1-E263-4FBF-9BF3-AA3869F8EB11}" type="slidenum">
              <a:rPr lang="de-DE" smtClean="0"/>
              <a:pPr/>
              <a:t>40</a:t>
            </a:fld>
            <a:endParaRPr lang="de-DE" dirty="0">
              <a:latin typeface="+mn-lt"/>
            </a:endParaRPr>
          </a:p>
        </p:txBody>
      </p:sp>
    </p:spTree>
    <p:extLst>
      <p:ext uri="{BB962C8B-B14F-4D97-AF65-F5344CB8AC3E}">
        <p14:creationId xmlns:p14="http://schemas.microsoft.com/office/powerpoint/2010/main" val="3939219172"/>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dirty="0"/>
              <a:t>3| Top 3 Ziele und Strategien</a:t>
            </a:r>
          </a:p>
        </p:txBody>
      </p:sp>
      <p:sp>
        <p:nvSpPr>
          <p:cNvPr id="30" name="Rechteck 29">
            <a:extLst>
              <a:ext uri="{FF2B5EF4-FFF2-40B4-BE49-F238E27FC236}">
                <a16:creationId xmlns:a16="http://schemas.microsoft.com/office/drawing/2014/main" id="{8A96F801-4999-45A7-9702-688104FA8D84}"/>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b="1" dirty="0">
                <a:solidFill>
                  <a:schemeClr val="tx1"/>
                </a:solidFill>
                <a:latin typeface="+mn-lt"/>
              </a:rPr>
              <a:t>Strategisches Ziel</a:t>
            </a:r>
          </a:p>
          <a:p>
            <a:r>
              <a:rPr lang="de-DE" sz="1200" dirty="0">
                <a:solidFill>
                  <a:schemeClr val="tx1"/>
                </a:solidFill>
                <a:latin typeface="+mn-lt"/>
              </a:rPr>
              <a:t>Bitte das Ziel SMART formulieren! </a:t>
            </a:r>
          </a:p>
          <a:p>
            <a:pPr marL="171450" indent="-171450">
              <a:buFont typeface="Arial" panose="020B0604020202020204" pitchFamily="34" charset="0"/>
              <a:buChar char="•"/>
            </a:pPr>
            <a:r>
              <a:rPr lang="de-DE" sz="1200" dirty="0">
                <a:solidFill>
                  <a:schemeClr val="tx1"/>
                </a:solidFill>
                <a:latin typeface="+mn-lt"/>
              </a:rPr>
              <a:t>Spezifisch 
Messbar
Erreichbar
Relevant
Terminiert</a:t>
            </a:r>
          </a:p>
          <a:p>
            <a:endParaRPr lang="de-DE" sz="1200" dirty="0">
              <a:solidFill>
                <a:schemeClr val="tx1"/>
              </a:solidFill>
              <a:latin typeface="+mn-lt"/>
            </a:endParaRPr>
          </a:p>
          <a:p>
            <a:r>
              <a:rPr lang="de-DE" sz="1200" b="1" dirty="0">
                <a:solidFill>
                  <a:schemeClr val="tx1"/>
                </a:solidFill>
                <a:latin typeface="+mn-lt"/>
              </a:rPr>
              <a:t>Strategie</a:t>
            </a:r>
          </a:p>
          <a:p>
            <a:r>
              <a:rPr lang="de-DE" sz="1200" dirty="0">
                <a:solidFill>
                  <a:schemeClr val="tx1"/>
                </a:solidFill>
                <a:latin typeface="+mn-lt"/>
              </a:rPr>
              <a:t>Wie willst du das Ziel erreichen? </a:t>
            </a:r>
          </a:p>
          <a:p>
            <a:endParaRPr lang="de-DE" sz="1200" dirty="0">
              <a:solidFill>
                <a:schemeClr val="tx1"/>
              </a:solidFill>
              <a:latin typeface="+mn-lt"/>
            </a:endParaRPr>
          </a:p>
          <a:p>
            <a:r>
              <a:rPr lang="de-DE" sz="1200" b="1" dirty="0">
                <a:solidFill>
                  <a:schemeClr val="tx1"/>
                </a:solidFill>
                <a:latin typeface="+mn-lt"/>
              </a:rPr>
              <a:t>Anforderungen</a:t>
            </a:r>
          </a:p>
          <a:p>
            <a:r>
              <a:rPr lang="de-DE" sz="1200" dirty="0">
                <a:solidFill>
                  <a:schemeClr val="tx1"/>
                </a:solidFill>
                <a:latin typeface="+mn-lt"/>
              </a:rPr>
              <a:t>Welche Anforderungen stellst du an dein Unternehmen, damit du das Ziel erreichen kannst?</a:t>
            </a:r>
          </a:p>
          <a:p>
            <a:endParaRPr lang="de-DE" sz="1200" dirty="0">
              <a:solidFill>
                <a:schemeClr val="tx1"/>
              </a:solidFill>
              <a:latin typeface="+mn-lt"/>
            </a:endParaRPr>
          </a:p>
        </p:txBody>
      </p:sp>
      <p:graphicFrame>
        <p:nvGraphicFramePr>
          <p:cNvPr id="4" name="Tabelle 4">
            <a:extLst>
              <a:ext uri="{FF2B5EF4-FFF2-40B4-BE49-F238E27FC236}">
                <a16:creationId xmlns:a16="http://schemas.microsoft.com/office/drawing/2014/main" id="{7EC29499-8F7B-4DA5-83F2-E7D94D2B5219}"/>
              </a:ext>
            </a:extLst>
          </p:cNvPr>
          <p:cNvGraphicFramePr>
            <a:graphicFrameLocks noGrp="1"/>
          </p:cNvGraphicFramePr>
          <p:nvPr>
            <p:extLst>
              <p:ext uri="{D42A27DB-BD31-4B8C-83A1-F6EECF244321}">
                <p14:modId xmlns:p14="http://schemas.microsoft.com/office/powerpoint/2010/main" val="2362995049"/>
              </p:ext>
            </p:extLst>
          </p:nvPr>
        </p:nvGraphicFramePr>
        <p:xfrm>
          <a:off x="332399" y="1269684"/>
          <a:ext cx="11521281" cy="5112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63201">
                  <a:extLst>
                    <a:ext uri="{9D8B030D-6E8A-4147-A177-3AD203B41FA5}">
                      <a16:colId xmlns:a16="http://schemas.microsoft.com/office/drawing/2014/main" val="2024289466"/>
                    </a:ext>
                  </a:extLst>
                </a:gridCol>
                <a:gridCol w="3119360">
                  <a:extLst>
                    <a:ext uri="{9D8B030D-6E8A-4147-A177-3AD203B41FA5}">
                      <a16:colId xmlns:a16="http://schemas.microsoft.com/office/drawing/2014/main" val="2158423838"/>
                    </a:ext>
                  </a:extLst>
                </a:gridCol>
                <a:gridCol w="3119360">
                  <a:extLst>
                    <a:ext uri="{9D8B030D-6E8A-4147-A177-3AD203B41FA5}">
                      <a16:colId xmlns:a16="http://schemas.microsoft.com/office/drawing/2014/main" val="1394329209"/>
                    </a:ext>
                  </a:extLst>
                </a:gridCol>
                <a:gridCol w="3119360">
                  <a:extLst>
                    <a:ext uri="{9D8B030D-6E8A-4147-A177-3AD203B41FA5}">
                      <a16:colId xmlns:a16="http://schemas.microsoft.com/office/drawing/2014/main" val="1322083708"/>
                    </a:ext>
                  </a:extLst>
                </a:gridCol>
              </a:tblGrid>
              <a:tr h="360000">
                <a:tc>
                  <a:txBody>
                    <a:bodyPr/>
                    <a:lstStyle/>
                    <a:p>
                      <a:endParaRPr lang="de-DE" sz="160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a:solidFill>
                            <a:schemeClr val="bg1"/>
                          </a:solidFill>
                        </a:rPr>
                        <a:t>Top 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dirty="0">
                          <a:solidFill>
                            <a:schemeClr val="bg1"/>
                          </a:solidFill>
                        </a:rPr>
                        <a:t>Top 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dirty="0">
                          <a:solidFill>
                            <a:schemeClr val="bg1"/>
                          </a:solidFill>
                        </a:rPr>
                        <a:t>Top 3</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2055125660"/>
                  </a:ext>
                </a:extLst>
              </a:tr>
              <a:tr h="1188000">
                <a:tc>
                  <a:txBody>
                    <a:bodyPr/>
                    <a:lstStyle/>
                    <a:p>
                      <a:r>
                        <a:rPr lang="de-DE" sz="1200" b="1" dirty="0">
                          <a:solidFill>
                            <a:schemeClr val="bg1"/>
                          </a:solidFill>
                        </a:rPr>
                        <a:t>Strategisches Ziel</a:t>
                      </a:r>
                      <a:br>
                        <a:rPr lang="de-DE" sz="1200" dirty="0">
                          <a:solidFill>
                            <a:schemeClr val="bg1"/>
                          </a:solidFill>
                        </a:rPr>
                      </a:br>
                      <a:r>
                        <a:rPr lang="de-DE" sz="1000" dirty="0">
                          <a:solidFill>
                            <a:schemeClr val="bg1"/>
                          </a:solidFill>
                        </a:rPr>
                        <a:t>Was wollen wir erreichen?</a:t>
                      </a:r>
                      <a:endParaRPr lang="de-DE" sz="120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51211318"/>
                  </a:ext>
                </a:extLst>
              </a:tr>
              <a:tr h="1188000">
                <a:tc>
                  <a:txBody>
                    <a:bodyPr/>
                    <a:lstStyle/>
                    <a:p>
                      <a:r>
                        <a:rPr lang="de-DE" sz="1400" dirty="0">
                          <a:solidFill>
                            <a:schemeClr val="bg1"/>
                          </a:solidFill>
                        </a:rPr>
                        <a:t>Strategie</a:t>
                      </a:r>
                      <a:r>
                        <a:rPr lang="de-DE" sz="1200" dirty="0">
                          <a:solidFill>
                            <a:schemeClr val="bg1"/>
                          </a:solidFill>
                        </a:rPr>
                        <a:t> </a:t>
                      </a:r>
                      <a:br>
                        <a:rPr lang="de-DE" sz="1200" dirty="0">
                          <a:solidFill>
                            <a:schemeClr val="bg1"/>
                          </a:solidFill>
                        </a:rPr>
                      </a:br>
                      <a:r>
                        <a:rPr lang="de-DE" sz="1000" dirty="0">
                          <a:solidFill>
                            <a:schemeClr val="bg1"/>
                          </a:solidFill>
                        </a:rPr>
                        <a:t>Wie wollen wir das Ziel erreichen?</a:t>
                      </a:r>
                      <a:endParaRPr lang="de-DE" sz="120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98123899"/>
                  </a:ext>
                </a:extLst>
              </a:tr>
              <a:tr h="1188000">
                <a:tc>
                  <a:txBody>
                    <a:bodyPr/>
                    <a:lstStyle/>
                    <a:p>
                      <a:r>
                        <a:rPr lang="de-DE" sz="1200" b="1" dirty="0">
                          <a:solidFill>
                            <a:schemeClr val="bg1"/>
                          </a:solidFill>
                        </a:rPr>
                        <a:t>Top 3 Aktionen</a:t>
                      </a:r>
                    </a:p>
                    <a:p>
                      <a:r>
                        <a:rPr lang="de-DE" sz="1000" dirty="0">
                          <a:solidFill>
                            <a:schemeClr val="bg1"/>
                          </a:solidFill>
                        </a:rPr>
                        <a:t>Was muss konkret getan werden?</a:t>
                      </a:r>
                      <a:endParaRPr lang="de-DE" sz="120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526126561"/>
                  </a:ext>
                </a:extLst>
              </a:tr>
              <a:tr h="1188000">
                <a:tc>
                  <a:txBody>
                    <a:bodyPr/>
                    <a:lstStyle/>
                    <a:p>
                      <a:r>
                        <a:rPr lang="de-DE" sz="1200" b="1" dirty="0">
                          <a:solidFill>
                            <a:schemeClr val="bg1"/>
                          </a:solidFill>
                        </a:rPr>
                        <a:t>Anforderungen</a:t>
                      </a:r>
                      <a:br>
                        <a:rPr lang="de-DE" sz="1200" dirty="0">
                          <a:solidFill>
                            <a:schemeClr val="bg1"/>
                          </a:solidFill>
                        </a:rPr>
                      </a:br>
                      <a:r>
                        <a:rPr lang="de-DE" sz="1000" dirty="0">
                          <a:solidFill>
                            <a:schemeClr val="bg1"/>
                          </a:solidFill>
                        </a:rPr>
                        <a:t>Welche besonderen Anforderungen haben wir an unser Unternehmen, um die Ziele zu erreichen?</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00974298"/>
                  </a:ext>
                </a:extLst>
              </a:tr>
            </a:tbl>
          </a:graphicData>
        </a:graphic>
      </p:graphicFrame>
      <p:sp>
        <p:nvSpPr>
          <p:cNvPr id="5" name="Fußzeilenplatzhalter 4">
            <a:extLst>
              <a:ext uri="{FF2B5EF4-FFF2-40B4-BE49-F238E27FC236}">
                <a16:creationId xmlns:a16="http://schemas.microsoft.com/office/drawing/2014/main" id="{0E1CD0C1-F691-A9FD-C490-04675351773C}"/>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433A3F30-DE69-A205-CC68-1FADCB138E65}"/>
              </a:ext>
            </a:extLst>
          </p:cNvPr>
          <p:cNvSpPr>
            <a:spLocks noGrp="1"/>
          </p:cNvSpPr>
          <p:nvPr>
            <p:ph type="sldNum" sz="quarter" idx="11"/>
          </p:nvPr>
        </p:nvSpPr>
        <p:spPr/>
        <p:txBody>
          <a:bodyPr/>
          <a:lstStyle/>
          <a:p>
            <a:fld id="{31D0D8A1-E263-4FBF-9BF3-AA3869F8EB11}" type="slidenum">
              <a:rPr lang="de-DE" smtClean="0"/>
              <a:pPr/>
              <a:t>41</a:t>
            </a:fld>
            <a:endParaRPr lang="de-DE" dirty="0">
              <a:latin typeface="+mn-lt"/>
            </a:endParaRPr>
          </a:p>
        </p:txBody>
      </p:sp>
    </p:spTree>
    <p:extLst>
      <p:ext uri="{BB962C8B-B14F-4D97-AF65-F5344CB8AC3E}">
        <p14:creationId xmlns:p14="http://schemas.microsoft.com/office/powerpoint/2010/main" val="388584647"/>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dirty="0"/>
              <a:t>3| Mittelfristige Ziele und Strategien </a:t>
            </a:r>
          </a:p>
        </p:txBody>
      </p:sp>
      <p:sp>
        <p:nvSpPr>
          <p:cNvPr id="30" name="Rechteck 29">
            <a:extLst>
              <a:ext uri="{FF2B5EF4-FFF2-40B4-BE49-F238E27FC236}">
                <a16:creationId xmlns:a16="http://schemas.microsoft.com/office/drawing/2014/main" id="{8A96F801-4999-45A7-9702-688104FA8D84}"/>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b="1" dirty="0">
                <a:solidFill>
                  <a:schemeClr val="tx1"/>
                </a:solidFill>
                <a:latin typeface="+mn-lt"/>
              </a:rPr>
              <a:t>Strategisches Ziel</a:t>
            </a:r>
          </a:p>
          <a:p>
            <a:r>
              <a:rPr lang="de-DE" sz="1200" dirty="0">
                <a:solidFill>
                  <a:schemeClr val="tx1"/>
                </a:solidFill>
                <a:latin typeface="+mn-lt"/>
              </a:rPr>
              <a:t>Bitte das Ziel SMART formulieren! </a:t>
            </a:r>
          </a:p>
          <a:p>
            <a:pPr marL="171450" indent="-171450">
              <a:buFont typeface="Arial" panose="020B0604020202020204" pitchFamily="34" charset="0"/>
              <a:buChar char="•"/>
            </a:pPr>
            <a:r>
              <a:rPr lang="de-DE" sz="1200" dirty="0">
                <a:solidFill>
                  <a:schemeClr val="tx1"/>
                </a:solidFill>
                <a:latin typeface="+mn-lt"/>
              </a:rPr>
              <a:t>Spezifisch 
Messbar
Erreichbar
Relevant
Terminiert</a:t>
            </a:r>
          </a:p>
          <a:p>
            <a:endParaRPr lang="de-DE" sz="1200" dirty="0">
              <a:solidFill>
                <a:schemeClr val="tx1"/>
              </a:solidFill>
              <a:latin typeface="+mn-lt"/>
            </a:endParaRPr>
          </a:p>
          <a:p>
            <a:r>
              <a:rPr lang="de-DE" sz="1200" b="1" dirty="0">
                <a:solidFill>
                  <a:schemeClr val="tx1"/>
                </a:solidFill>
                <a:latin typeface="+mn-lt"/>
              </a:rPr>
              <a:t>Strategie</a:t>
            </a:r>
          </a:p>
          <a:p>
            <a:r>
              <a:rPr lang="de-DE" sz="1200" dirty="0">
                <a:solidFill>
                  <a:schemeClr val="tx1"/>
                </a:solidFill>
                <a:latin typeface="+mn-lt"/>
              </a:rPr>
              <a:t>Wie wollen Sie das Ziel erreichen? </a:t>
            </a:r>
          </a:p>
          <a:p>
            <a:endParaRPr lang="de-DE" sz="1200" dirty="0">
              <a:solidFill>
                <a:schemeClr val="tx1"/>
              </a:solidFill>
              <a:latin typeface="+mn-lt"/>
            </a:endParaRPr>
          </a:p>
          <a:p>
            <a:r>
              <a:rPr lang="de-DE" sz="1200" b="1" dirty="0">
                <a:solidFill>
                  <a:schemeClr val="tx1"/>
                </a:solidFill>
                <a:latin typeface="+mn-lt"/>
              </a:rPr>
              <a:t>Anforderungen</a:t>
            </a:r>
          </a:p>
          <a:p>
            <a:r>
              <a:rPr lang="de-DE" sz="1200" dirty="0">
                <a:solidFill>
                  <a:schemeClr val="tx1"/>
                </a:solidFill>
                <a:latin typeface="+mn-lt"/>
              </a:rPr>
              <a:t>Welche Anforderungen stellen Sie an Ihr Unternehmen, damit Sie das Ziel erreichen können?</a:t>
            </a:r>
          </a:p>
          <a:p>
            <a:endParaRPr lang="de-DE" sz="1200" dirty="0">
              <a:solidFill>
                <a:schemeClr val="tx1"/>
              </a:solidFill>
              <a:latin typeface="+mn-lt"/>
            </a:endParaRPr>
          </a:p>
        </p:txBody>
      </p:sp>
      <p:graphicFrame>
        <p:nvGraphicFramePr>
          <p:cNvPr id="4" name="Tabelle 4">
            <a:extLst>
              <a:ext uri="{FF2B5EF4-FFF2-40B4-BE49-F238E27FC236}">
                <a16:creationId xmlns:a16="http://schemas.microsoft.com/office/drawing/2014/main" id="{7EC29499-8F7B-4DA5-83F2-E7D94D2B5219}"/>
              </a:ext>
            </a:extLst>
          </p:cNvPr>
          <p:cNvGraphicFramePr>
            <a:graphicFrameLocks noGrp="1"/>
          </p:cNvGraphicFramePr>
          <p:nvPr>
            <p:extLst>
              <p:ext uri="{D42A27DB-BD31-4B8C-83A1-F6EECF244321}">
                <p14:modId xmlns:p14="http://schemas.microsoft.com/office/powerpoint/2010/main" val="3272128858"/>
              </p:ext>
            </p:extLst>
          </p:nvPr>
        </p:nvGraphicFramePr>
        <p:xfrm>
          <a:off x="332399" y="1269684"/>
          <a:ext cx="11521281" cy="5112000"/>
        </p:xfrm>
        <a:graphic>
          <a:graphicData uri="http://schemas.openxmlformats.org/drawingml/2006/table">
            <a:tbl>
              <a:tblPr firstRow="1" bandRow="1">
                <a:tableStyleId>{5C22544A-7EE6-4342-B048-85BDC9FD1C3A}</a:tableStyleId>
              </a:tblPr>
              <a:tblGrid>
                <a:gridCol w="2163201">
                  <a:extLst>
                    <a:ext uri="{9D8B030D-6E8A-4147-A177-3AD203B41FA5}">
                      <a16:colId xmlns:a16="http://schemas.microsoft.com/office/drawing/2014/main" val="2024289466"/>
                    </a:ext>
                  </a:extLst>
                </a:gridCol>
                <a:gridCol w="3119360">
                  <a:extLst>
                    <a:ext uri="{9D8B030D-6E8A-4147-A177-3AD203B41FA5}">
                      <a16:colId xmlns:a16="http://schemas.microsoft.com/office/drawing/2014/main" val="2158423838"/>
                    </a:ext>
                  </a:extLst>
                </a:gridCol>
                <a:gridCol w="3119360">
                  <a:extLst>
                    <a:ext uri="{9D8B030D-6E8A-4147-A177-3AD203B41FA5}">
                      <a16:colId xmlns:a16="http://schemas.microsoft.com/office/drawing/2014/main" val="1394329209"/>
                    </a:ext>
                  </a:extLst>
                </a:gridCol>
                <a:gridCol w="3119360">
                  <a:extLst>
                    <a:ext uri="{9D8B030D-6E8A-4147-A177-3AD203B41FA5}">
                      <a16:colId xmlns:a16="http://schemas.microsoft.com/office/drawing/2014/main" val="1322083708"/>
                    </a:ext>
                  </a:extLst>
                </a:gridCol>
              </a:tblGrid>
              <a:tr h="360000">
                <a:tc>
                  <a:txBody>
                    <a:bodyPr/>
                    <a:lstStyle/>
                    <a:p>
                      <a:endParaRPr lang="de-DE" sz="12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de-DE" sz="1200" dirty="0">
                          <a:solidFill>
                            <a:schemeClr val="bg1"/>
                          </a:solidFill>
                        </a:rPr>
                        <a:t>2025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93133"/>
                    </a:solidFill>
                  </a:tcPr>
                </a:tc>
                <a:tc>
                  <a:txBody>
                    <a:bodyPr/>
                    <a:lstStyle/>
                    <a:p>
                      <a:pPr algn="ctr"/>
                      <a:r>
                        <a:rPr lang="de-DE" sz="1200" dirty="0">
                          <a:solidFill>
                            <a:schemeClr val="bg1"/>
                          </a:solidFill>
                        </a:rPr>
                        <a:t>2026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93133"/>
                    </a:solidFill>
                  </a:tcPr>
                </a:tc>
                <a:tc>
                  <a:txBody>
                    <a:bodyPr/>
                    <a:lstStyle/>
                    <a:p>
                      <a:pPr algn="ctr"/>
                      <a:r>
                        <a:rPr lang="de-DE" sz="1200" dirty="0">
                          <a:solidFill>
                            <a:schemeClr val="bg1"/>
                          </a:solidFill>
                        </a:rPr>
                        <a:t>2027</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93133"/>
                    </a:solidFill>
                  </a:tcPr>
                </a:tc>
                <a:extLst>
                  <a:ext uri="{0D108BD9-81ED-4DB2-BD59-A6C34878D82A}">
                    <a16:rowId xmlns:a16="http://schemas.microsoft.com/office/drawing/2014/main" val="2055125660"/>
                  </a:ext>
                </a:extLst>
              </a:tr>
              <a:tr h="1188000">
                <a:tc>
                  <a:txBody>
                    <a:bodyPr/>
                    <a:lstStyle/>
                    <a:p>
                      <a:r>
                        <a:rPr lang="de-DE" sz="1200" b="1" dirty="0">
                          <a:solidFill>
                            <a:schemeClr val="bg1"/>
                          </a:solidFill>
                        </a:rPr>
                        <a:t>Strategisches Ziel</a:t>
                      </a:r>
                      <a:br>
                        <a:rPr lang="de-DE" sz="1200" dirty="0">
                          <a:solidFill>
                            <a:schemeClr val="bg1"/>
                          </a:solidFill>
                        </a:rPr>
                      </a:br>
                      <a:r>
                        <a:rPr lang="de-DE" sz="1000" dirty="0">
                          <a:solidFill>
                            <a:schemeClr val="bg1"/>
                          </a:solidFill>
                        </a:rPr>
                        <a:t>Was wollen wir erreichen?</a:t>
                      </a:r>
                      <a:endParaRPr lang="de-DE" sz="12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extLst>
                  <a:ext uri="{0D108BD9-81ED-4DB2-BD59-A6C34878D82A}">
                    <a16:rowId xmlns:a16="http://schemas.microsoft.com/office/drawing/2014/main" val="751211318"/>
                  </a:ext>
                </a:extLst>
              </a:tr>
              <a:tr h="1188000">
                <a:tc>
                  <a:txBody>
                    <a:bodyPr/>
                    <a:lstStyle/>
                    <a:p>
                      <a:r>
                        <a:rPr lang="de-DE" sz="1400" dirty="0">
                          <a:solidFill>
                            <a:schemeClr val="bg1"/>
                          </a:solidFill>
                        </a:rPr>
                        <a:t>Strategie</a:t>
                      </a:r>
                      <a:r>
                        <a:rPr lang="de-DE" sz="1200" dirty="0">
                          <a:solidFill>
                            <a:schemeClr val="bg1"/>
                          </a:solidFill>
                        </a:rPr>
                        <a:t> </a:t>
                      </a:r>
                      <a:br>
                        <a:rPr lang="de-DE" sz="1200" dirty="0">
                          <a:solidFill>
                            <a:schemeClr val="bg1"/>
                          </a:solidFill>
                        </a:rPr>
                      </a:br>
                      <a:r>
                        <a:rPr lang="de-DE" sz="1000" dirty="0">
                          <a:solidFill>
                            <a:schemeClr val="bg1"/>
                          </a:solidFill>
                        </a:rPr>
                        <a:t>Wie wollen wir das Ziel erreichen?</a:t>
                      </a:r>
                      <a:endParaRPr lang="de-DE" sz="12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93133"/>
                    </a:solidFill>
                  </a:tcPr>
                </a:tc>
                <a:tc gridSpan="3">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tc hMerge="1">
                  <a:txBody>
                    <a:bodyPr/>
                    <a:lstStyle/>
                    <a:p>
                      <a:endParaRPr lang="de-DE" sz="16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de-DE" sz="16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98123899"/>
                  </a:ext>
                </a:extLst>
              </a:tr>
              <a:tr h="1188000">
                <a:tc>
                  <a:txBody>
                    <a:bodyPr/>
                    <a:lstStyle/>
                    <a:p>
                      <a:r>
                        <a:rPr lang="de-DE" sz="1200" b="1" dirty="0">
                          <a:solidFill>
                            <a:schemeClr val="bg1"/>
                          </a:solidFill>
                        </a:rPr>
                        <a:t>Top 3 Aktionen</a:t>
                      </a:r>
                    </a:p>
                    <a:p>
                      <a:r>
                        <a:rPr lang="de-DE" sz="1000" dirty="0">
                          <a:solidFill>
                            <a:schemeClr val="bg1"/>
                          </a:solidFill>
                        </a:rPr>
                        <a:t>Was muss konkret getan werden?</a:t>
                      </a:r>
                      <a:endParaRPr lang="de-DE" sz="120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93133"/>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tc>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extLst>
                  <a:ext uri="{0D108BD9-81ED-4DB2-BD59-A6C34878D82A}">
                    <a16:rowId xmlns:a16="http://schemas.microsoft.com/office/drawing/2014/main" val="3526126561"/>
                  </a:ext>
                </a:extLst>
              </a:tr>
              <a:tr h="1188000">
                <a:tc>
                  <a:txBody>
                    <a:bodyPr/>
                    <a:lstStyle/>
                    <a:p>
                      <a:r>
                        <a:rPr lang="de-DE" sz="1200" b="1" dirty="0">
                          <a:solidFill>
                            <a:schemeClr val="bg1"/>
                          </a:solidFill>
                        </a:rPr>
                        <a:t>Anforderungen</a:t>
                      </a:r>
                      <a:br>
                        <a:rPr lang="de-DE" sz="1200" dirty="0">
                          <a:solidFill>
                            <a:schemeClr val="bg1"/>
                          </a:solidFill>
                        </a:rPr>
                      </a:br>
                      <a:r>
                        <a:rPr lang="de-DE" sz="1000" dirty="0">
                          <a:solidFill>
                            <a:schemeClr val="bg1"/>
                          </a:solidFill>
                        </a:rPr>
                        <a:t>Welche besonderen Anforderungen haben wir an unser Unternehmen, um die Ziele zu erreichen?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93133"/>
                    </a:solidFill>
                  </a:tcPr>
                </a:tc>
                <a:tc gridSpan="3">
                  <a:txBody>
                    <a:bodyPr/>
                    <a:lstStyle/>
                    <a:p>
                      <a:endParaRPr lang="de-DE" sz="12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EFED"/>
                    </a:solidFill>
                  </a:tcPr>
                </a:tc>
                <a:tc hMerge="1">
                  <a:txBody>
                    <a:bodyPr/>
                    <a:lstStyle/>
                    <a:p>
                      <a:endParaRPr lang="de-DE" sz="16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de-DE" sz="16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974298"/>
                  </a:ext>
                </a:extLst>
              </a:tr>
            </a:tbl>
          </a:graphicData>
        </a:graphic>
      </p:graphicFrame>
      <p:sp>
        <p:nvSpPr>
          <p:cNvPr id="5" name="Fußzeilenplatzhalter 4">
            <a:extLst>
              <a:ext uri="{FF2B5EF4-FFF2-40B4-BE49-F238E27FC236}">
                <a16:creationId xmlns:a16="http://schemas.microsoft.com/office/drawing/2014/main" id="{64DB7DE7-FAC9-AB7E-C85C-959FC0FDA871}"/>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2805573F-E9B5-F329-DC38-A4081B4E2D94}"/>
              </a:ext>
            </a:extLst>
          </p:cNvPr>
          <p:cNvSpPr>
            <a:spLocks noGrp="1"/>
          </p:cNvSpPr>
          <p:nvPr>
            <p:ph type="sldNum" sz="quarter" idx="11"/>
          </p:nvPr>
        </p:nvSpPr>
        <p:spPr/>
        <p:txBody>
          <a:bodyPr/>
          <a:lstStyle/>
          <a:p>
            <a:fld id="{31D0D8A1-E263-4FBF-9BF3-AA3869F8EB11}" type="slidenum">
              <a:rPr lang="de-DE" smtClean="0"/>
              <a:pPr/>
              <a:t>42</a:t>
            </a:fld>
            <a:endParaRPr lang="de-DE" dirty="0">
              <a:latin typeface="+mn-lt"/>
            </a:endParaRPr>
          </a:p>
        </p:txBody>
      </p:sp>
    </p:spTree>
    <p:extLst>
      <p:ext uri="{BB962C8B-B14F-4D97-AF65-F5344CB8AC3E}">
        <p14:creationId xmlns:p14="http://schemas.microsoft.com/office/powerpoint/2010/main" val="700838424"/>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dirty="0"/>
              <a:t>3| Aktionsplan</a:t>
            </a:r>
          </a:p>
        </p:txBody>
      </p:sp>
      <p:graphicFrame>
        <p:nvGraphicFramePr>
          <p:cNvPr id="3" name="Tabelle 2"/>
          <p:cNvGraphicFramePr>
            <a:graphicFrameLocks noGrp="1"/>
          </p:cNvGraphicFramePr>
          <p:nvPr>
            <p:extLst>
              <p:ext uri="{D42A27DB-BD31-4B8C-83A1-F6EECF244321}">
                <p14:modId xmlns:p14="http://schemas.microsoft.com/office/powerpoint/2010/main" val="1139370276"/>
              </p:ext>
            </p:extLst>
          </p:nvPr>
        </p:nvGraphicFramePr>
        <p:xfrm>
          <a:off x="335360" y="1269648"/>
          <a:ext cx="11521280" cy="504041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37594">
                  <a:extLst>
                    <a:ext uri="{9D8B030D-6E8A-4147-A177-3AD203B41FA5}">
                      <a16:colId xmlns:a16="http://schemas.microsoft.com/office/drawing/2014/main" val="20000"/>
                    </a:ext>
                  </a:extLst>
                </a:gridCol>
                <a:gridCol w="3102833">
                  <a:extLst>
                    <a:ext uri="{9D8B030D-6E8A-4147-A177-3AD203B41FA5}">
                      <a16:colId xmlns:a16="http://schemas.microsoft.com/office/drawing/2014/main" val="20001"/>
                    </a:ext>
                  </a:extLst>
                </a:gridCol>
                <a:gridCol w="1920214">
                  <a:extLst>
                    <a:ext uri="{9D8B030D-6E8A-4147-A177-3AD203B41FA5}">
                      <a16:colId xmlns:a16="http://schemas.microsoft.com/office/drawing/2014/main" val="20002"/>
                    </a:ext>
                  </a:extLst>
                </a:gridCol>
                <a:gridCol w="1565488">
                  <a:extLst>
                    <a:ext uri="{9D8B030D-6E8A-4147-A177-3AD203B41FA5}">
                      <a16:colId xmlns:a16="http://schemas.microsoft.com/office/drawing/2014/main" val="20003"/>
                    </a:ext>
                  </a:extLst>
                </a:gridCol>
                <a:gridCol w="2274937">
                  <a:extLst>
                    <a:ext uri="{9D8B030D-6E8A-4147-A177-3AD203B41FA5}">
                      <a16:colId xmlns:a16="http://schemas.microsoft.com/office/drawing/2014/main" val="20004"/>
                    </a:ext>
                  </a:extLst>
                </a:gridCol>
                <a:gridCol w="1920214">
                  <a:extLst>
                    <a:ext uri="{9D8B030D-6E8A-4147-A177-3AD203B41FA5}">
                      <a16:colId xmlns:a16="http://schemas.microsoft.com/office/drawing/2014/main" val="20005"/>
                    </a:ext>
                  </a:extLst>
                </a:gridCol>
              </a:tblGrid>
              <a:tr h="398747">
                <a:tc>
                  <a:txBody>
                    <a:bodyPr/>
                    <a:lstStyle/>
                    <a:p>
                      <a:r>
                        <a:rPr lang="de-DE" sz="1200" dirty="0">
                          <a:solidFill>
                            <a:schemeClr val="bg1"/>
                          </a:solidFill>
                        </a:rPr>
                        <a:t>lfd. Nr.</a:t>
                      </a: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dirty="0">
                          <a:solidFill>
                            <a:schemeClr val="bg1"/>
                          </a:solidFill>
                        </a:rPr>
                        <a:t>Aktionspunkt (Was?)</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dirty="0">
                          <a:solidFill>
                            <a:schemeClr val="bg1"/>
                          </a:solidFill>
                        </a:rPr>
                        <a:t>Wer?</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dirty="0">
                          <a:solidFill>
                            <a:schemeClr val="bg1"/>
                          </a:solidFill>
                        </a:rPr>
                        <a:t>Bis wann?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dirty="0">
                          <a:solidFill>
                            <a:schemeClr val="bg1"/>
                          </a:solidFill>
                        </a:rPr>
                        <a:t>Status</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1200" dirty="0">
                          <a:solidFill>
                            <a:schemeClr val="bg1"/>
                          </a:solidFill>
                        </a:rPr>
                        <a:t>Bemerkungen</a:t>
                      </a: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0"/>
                  </a:ext>
                </a:extLst>
              </a:tr>
              <a:tr h="580208">
                <a:tc>
                  <a:txBody>
                    <a:bodyPr/>
                    <a:lstStyle/>
                    <a:p>
                      <a:pPr algn="ctr"/>
                      <a:r>
                        <a:rPr lang="de-DE" sz="1600" dirty="0">
                          <a:solidFill>
                            <a:schemeClr val="accent4"/>
                          </a:solidFill>
                        </a:rPr>
                        <a:t>1</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Treffen auf Vorstandsebene </a:t>
                      </a:r>
                      <a:br>
                        <a:rPr lang="de-DE" sz="1200" dirty="0">
                          <a:solidFill>
                            <a:schemeClr val="accent4"/>
                          </a:solidFill>
                        </a:rPr>
                      </a:br>
                      <a:r>
                        <a:rPr lang="de-DE" sz="1200" dirty="0">
                          <a:solidFill>
                            <a:schemeClr val="accent4"/>
                          </a:solidFill>
                        </a:rPr>
                        <a:t>organisieren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Hans Müller</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Oktober 2026</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Offen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a:t>
                      </a: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1"/>
                  </a:ext>
                </a:extLst>
              </a:tr>
              <a:tr h="580208">
                <a:tc>
                  <a:txBody>
                    <a:bodyPr/>
                    <a:lstStyle/>
                    <a:p>
                      <a:pPr algn="ctr"/>
                      <a:r>
                        <a:rPr lang="de-DE" sz="1600" dirty="0">
                          <a:solidFill>
                            <a:schemeClr val="accent4"/>
                          </a:solidFill>
                        </a:rPr>
                        <a:t>2</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580208">
                <a:tc>
                  <a:txBody>
                    <a:bodyPr/>
                    <a:lstStyle/>
                    <a:p>
                      <a:pPr algn="ctr"/>
                      <a:r>
                        <a:rPr lang="de-DE" sz="1600" dirty="0">
                          <a:solidFill>
                            <a:schemeClr val="accent4"/>
                          </a:solidFill>
                        </a:rPr>
                        <a:t>3</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3"/>
                  </a:ext>
                </a:extLst>
              </a:tr>
              <a:tr h="580208">
                <a:tc>
                  <a:txBody>
                    <a:bodyPr/>
                    <a:lstStyle/>
                    <a:p>
                      <a:pPr algn="ctr"/>
                      <a:r>
                        <a:rPr lang="de-DE" sz="1600" dirty="0">
                          <a:solidFill>
                            <a:schemeClr val="accent4"/>
                          </a:solidFill>
                        </a:rPr>
                        <a:t>4</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4"/>
                  </a:ext>
                </a:extLst>
              </a:tr>
              <a:tr h="580208">
                <a:tc>
                  <a:txBody>
                    <a:bodyPr/>
                    <a:lstStyle/>
                    <a:p>
                      <a:pPr algn="ctr"/>
                      <a:r>
                        <a:rPr lang="de-DE" sz="1600" dirty="0">
                          <a:solidFill>
                            <a:schemeClr val="accent4"/>
                          </a:solidFill>
                        </a:rPr>
                        <a:t>5</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5"/>
                  </a:ext>
                </a:extLst>
              </a:tr>
              <a:tr h="580208">
                <a:tc>
                  <a:txBody>
                    <a:bodyPr/>
                    <a:lstStyle/>
                    <a:p>
                      <a:pPr algn="ctr"/>
                      <a:r>
                        <a:rPr lang="de-DE" sz="1600" dirty="0">
                          <a:solidFill>
                            <a:schemeClr val="accent4"/>
                          </a:solidFill>
                        </a:rPr>
                        <a:t>6</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6"/>
                  </a:ext>
                </a:extLst>
              </a:tr>
              <a:tr h="580208">
                <a:tc>
                  <a:txBody>
                    <a:bodyPr/>
                    <a:lstStyle/>
                    <a:p>
                      <a:pPr algn="ctr"/>
                      <a:r>
                        <a:rPr lang="de-DE" sz="1600" dirty="0">
                          <a:solidFill>
                            <a:schemeClr val="accent4"/>
                          </a:solidFill>
                        </a:rPr>
                        <a:t>7</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7"/>
                  </a:ext>
                </a:extLst>
              </a:tr>
              <a:tr h="580208">
                <a:tc>
                  <a:txBody>
                    <a:bodyPr/>
                    <a:lstStyle/>
                    <a:p>
                      <a:pPr algn="ctr"/>
                      <a:r>
                        <a:rPr lang="de-DE" sz="1600" dirty="0">
                          <a:solidFill>
                            <a:schemeClr val="accent4"/>
                          </a:solidFill>
                        </a:rPr>
                        <a:t>8</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8"/>
                  </a:ext>
                </a:extLst>
              </a:tr>
            </a:tbl>
          </a:graphicData>
        </a:graphic>
      </p:graphicFrame>
      <p:sp>
        <p:nvSpPr>
          <p:cNvPr id="10" name="Rechteck 9">
            <a:extLst>
              <a:ext uri="{FF2B5EF4-FFF2-40B4-BE49-F238E27FC236}">
                <a16:creationId xmlns:a16="http://schemas.microsoft.com/office/drawing/2014/main" id="{A189F01B-3854-4288-A848-BD1BF60E2E0B}"/>
              </a:ext>
            </a:extLst>
          </p:cNvPr>
          <p:cNvSpPr/>
          <p:nvPr/>
        </p:nvSpPr>
        <p:spPr bwMode="auto">
          <a:xfrm>
            <a:off x="12268368" y="126876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 </a:t>
            </a:r>
          </a:p>
          <a:p>
            <a:r>
              <a:rPr lang="de-DE" sz="1200" dirty="0">
                <a:solidFill>
                  <a:schemeClr val="tx1"/>
                </a:solidFill>
                <a:latin typeface="+mn-lt"/>
              </a:rPr>
              <a:t> </a:t>
            </a:r>
          </a:p>
          <a:p>
            <a:endParaRPr lang="de-DE" sz="1200" dirty="0">
              <a:solidFill>
                <a:schemeClr val="tx1"/>
              </a:solidFill>
              <a:latin typeface="+mn-lt"/>
            </a:endParaRPr>
          </a:p>
          <a:p>
            <a:endParaRPr lang="de-DE" sz="1200" dirty="0">
              <a:solidFill>
                <a:schemeClr val="tx1"/>
              </a:solidFill>
              <a:latin typeface="+mn-lt"/>
            </a:endParaRPr>
          </a:p>
        </p:txBody>
      </p:sp>
      <p:sp>
        <p:nvSpPr>
          <p:cNvPr id="5" name="Fußzeilenplatzhalter 4">
            <a:extLst>
              <a:ext uri="{FF2B5EF4-FFF2-40B4-BE49-F238E27FC236}">
                <a16:creationId xmlns:a16="http://schemas.microsoft.com/office/drawing/2014/main" id="{A4135B60-5DD3-DFE1-0BBA-5541129011A0}"/>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A0F6B220-900E-2DE9-D77C-A80DC2A84658}"/>
              </a:ext>
            </a:extLst>
          </p:cNvPr>
          <p:cNvSpPr>
            <a:spLocks noGrp="1"/>
          </p:cNvSpPr>
          <p:nvPr>
            <p:ph type="sldNum" sz="quarter" idx="11"/>
          </p:nvPr>
        </p:nvSpPr>
        <p:spPr/>
        <p:txBody>
          <a:bodyPr/>
          <a:lstStyle/>
          <a:p>
            <a:fld id="{31D0D8A1-E263-4FBF-9BF3-AA3869F8EB11}" type="slidenum">
              <a:rPr lang="de-DE" smtClean="0"/>
              <a:pPr/>
              <a:t>43</a:t>
            </a:fld>
            <a:endParaRPr lang="de-DE" dirty="0">
              <a:latin typeface="+mn-lt"/>
            </a:endParaRPr>
          </a:p>
        </p:txBody>
      </p:sp>
    </p:spTree>
    <p:extLst>
      <p:ext uri="{BB962C8B-B14F-4D97-AF65-F5344CB8AC3E}">
        <p14:creationId xmlns:p14="http://schemas.microsoft.com/office/powerpoint/2010/main" val="3509199361"/>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69375B-503F-44A9-86EC-44D1D9CDE037}"/>
              </a:ext>
            </a:extLst>
          </p:cNvPr>
          <p:cNvSpPr>
            <a:spLocks noGrp="1"/>
          </p:cNvSpPr>
          <p:nvPr>
            <p:ph type="title"/>
          </p:nvPr>
        </p:nvSpPr>
        <p:spPr/>
        <p:txBody>
          <a:bodyPr/>
          <a:lstStyle/>
          <a:p>
            <a:r>
              <a:rPr lang="de-DE" dirty="0"/>
              <a:t>Key Account Team</a:t>
            </a:r>
          </a:p>
        </p:txBody>
      </p:sp>
      <p:sp>
        <p:nvSpPr>
          <p:cNvPr id="2" name="Fußzeilenplatzhalter 1">
            <a:extLst>
              <a:ext uri="{FF2B5EF4-FFF2-40B4-BE49-F238E27FC236}">
                <a16:creationId xmlns:a16="http://schemas.microsoft.com/office/drawing/2014/main" id="{DC0787B4-F46F-9480-55F1-C67EFD1E7A12}"/>
              </a:ext>
            </a:extLst>
          </p:cNvPr>
          <p:cNvSpPr>
            <a:spLocks noGrp="1"/>
          </p:cNvSpPr>
          <p:nvPr>
            <p:ph type="ftr" sz="quarter" idx="10"/>
          </p:nvPr>
        </p:nvSpPr>
        <p:spPr/>
        <p:txBody>
          <a:bodyPr/>
          <a:lstStyle/>
          <a:p>
            <a:r>
              <a:rPr lang="en-US"/>
              <a:t>Key Account Plan Vorlage - Hartmut Sieck - www.sieck-consulting.de</a:t>
            </a:r>
            <a:endParaRPr lang="de-DE" dirty="0"/>
          </a:p>
        </p:txBody>
      </p:sp>
      <p:sp>
        <p:nvSpPr>
          <p:cNvPr id="3" name="Foliennummernplatzhalter 2">
            <a:extLst>
              <a:ext uri="{FF2B5EF4-FFF2-40B4-BE49-F238E27FC236}">
                <a16:creationId xmlns:a16="http://schemas.microsoft.com/office/drawing/2014/main" id="{8BBAD4FF-DAD1-F6A3-1FAC-48422339B0F1}"/>
              </a:ext>
            </a:extLst>
          </p:cNvPr>
          <p:cNvSpPr>
            <a:spLocks noGrp="1"/>
          </p:cNvSpPr>
          <p:nvPr>
            <p:ph type="sldNum" sz="quarter" idx="11"/>
          </p:nvPr>
        </p:nvSpPr>
        <p:spPr/>
        <p:txBody>
          <a:bodyPr/>
          <a:lstStyle/>
          <a:p>
            <a:fld id="{31D0D8A1-E263-4FBF-9BF3-AA3869F8EB11}" type="slidenum">
              <a:rPr lang="de-DE" smtClean="0"/>
              <a:pPr/>
              <a:t>44</a:t>
            </a:fld>
            <a:endParaRPr lang="de-DE" dirty="0"/>
          </a:p>
        </p:txBody>
      </p:sp>
    </p:spTree>
    <p:extLst>
      <p:ext uri="{BB962C8B-B14F-4D97-AF65-F5344CB8AC3E}">
        <p14:creationId xmlns:p14="http://schemas.microsoft.com/office/powerpoint/2010/main" val="749194954"/>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dirty="0"/>
              <a:t>3| Key Account Team - Kernteam und agile Projektteams</a:t>
            </a:r>
          </a:p>
        </p:txBody>
      </p:sp>
      <p:sp>
        <p:nvSpPr>
          <p:cNvPr id="3" name="Rechteck 2"/>
          <p:cNvSpPr/>
          <p:nvPr/>
        </p:nvSpPr>
        <p:spPr bwMode="auto">
          <a:xfrm>
            <a:off x="5132388" y="1412776"/>
            <a:ext cx="1928812" cy="857250"/>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de-DE" sz="1050" b="1" dirty="0">
                <a:solidFill>
                  <a:schemeClr val="accent4"/>
                </a:solidFill>
              </a:rPr>
              <a:t>Hartmut Sieck</a:t>
            </a:r>
          </a:p>
          <a:p>
            <a:pPr>
              <a:defRPr/>
            </a:pPr>
            <a:r>
              <a:rPr lang="de-DE" sz="1050" dirty="0">
                <a:solidFill>
                  <a:schemeClr val="accent4"/>
                </a:solidFill>
              </a:rPr>
              <a:t>Global Key Account Manager</a:t>
            </a:r>
          </a:p>
          <a:p>
            <a:pPr>
              <a:defRPr/>
            </a:pPr>
            <a:r>
              <a:rPr lang="de-DE" sz="1050" dirty="0" err="1">
                <a:solidFill>
                  <a:schemeClr val="accent4"/>
                </a:solidFill>
              </a:rPr>
              <a:t>h.sieck</a:t>
            </a:r>
            <a:r>
              <a:rPr lang="de-DE" sz="1050" dirty="0">
                <a:solidFill>
                  <a:schemeClr val="accent4"/>
                </a:solidFill>
              </a:rPr>
              <a:t>@..</a:t>
            </a:r>
          </a:p>
          <a:p>
            <a:pPr>
              <a:defRPr/>
            </a:pPr>
            <a:r>
              <a:rPr lang="de-DE" sz="1050" dirty="0">
                <a:solidFill>
                  <a:schemeClr val="accent4"/>
                </a:solidFill>
              </a:rPr>
              <a:t>Mobil: 0171…</a:t>
            </a:r>
          </a:p>
        </p:txBody>
      </p:sp>
      <p:sp>
        <p:nvSpPr>
          <p:cNvPr id="4" name="Rechteck 3"/>
          <p:cNvSpPr/>
          <p:nvPr/>
        </p:nvSpPr>
        <p:spPr bwMode="auto">
          <a:xfrm>
            <a:off x="1837589" y="2498155"/>
            <a:ext cx="1928813"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de-DE" sz="1050" b="1" dirty="0">
                <a:solidFill>
                  <a:schemeClr val="accent4"/>
                </a:solidFill>
              </a:rPr>
              <a:t>Heino Müller</a:t>
            </a:r>
          </a:p>
          <a:p>
            <a:pPr>
              <a:defRPr/>
            </a:pPr>
            <a:r>
              <a:rPr lang="de-DE" sz="1050" dirty="0">
                <a:solidFill>
                  <a:schemeClr val="accent4"/>
                </a:solidFill>
              </a:rPr>
              <a:t>Regional Key Account Manager Asia</a:t>
            </a:r>
          </a:p>
          <a:p>
            <a:pPr>
              <a:defRPr/>
            </a:pPr>
            <a:r>
              <a:rPr lang="de-DE" sz="1050" dirty="0" err="1">
                <a:solidFill>
                  <a:schemeClr val="accent4"/>
                </a:solidFill>
              </a:rPr>
              <a:t>h.mueller</a:t>
            </a:r>
            <a:r>
              <a:rPr lang="de-DE" sz="1050" dirty="0">
                <a:solidFill>
                  <a:schemeClr val="accent4"/>
                </a:solidFill>
              </a:rPr>
              <a:t>@..</a:t>
            </a:r>
          </a:p>
          <a:p>
            <a:pPr>
              <a:defRPr/>
            </a:pPr>
            <a:r>
              <a:rPr lang="de-DE" sz="1050" dirty="0">
                <a:solidFill>
                  <a:schemeClr val="accent4"/>
                </a:solidFill>
              </a:rPr>
              <a:t>Mobil: 0171…</a:t>
            </a:r>
          </a:p>
        </p:txBody>
      </p:sp>
      <p:sp>
        <p:nvSpPr>
          <p:cNvPr id="5" name="Rechteck 4"/>
          <p:cNvSpPr/>
          <p:nvPr/>
        </p:nvSpPr>
        <p:spPr bwMode="auto">
          <a:xfrm>
            <a:off x="4040779" y="2498154"/>
            <a:ext cx="1930400"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de-DE" sz="1050" b="1" dirty="0">
                <a:solidFill>
                  <a:schemeClr val="accent4"/>
                </a:solidFill>
              </a:rPr>
              <a:t>Max Mustermann</a:t>
            </a:r>
          </a:p>
          <a:p>
            <a:pPr>
              <a:defRPr/>
            </a:pPr>
            <a:r>
              <a:rPr lang="de-DE" sz="1050" dirty="0">
                <a:solidFill>
                  <a:schemeClr val="accent4"/>
                </a:solidFill>
              </a:rPr>
              <a:t>Regional Key Account Manager Europe</a:t>
            </a:r>
          </a:p>
          <a:p>
            <a:pPr>
              <a:defRPr/>
            </a:pPr>
            <a:r>
              <a:rPr lang="de-DE" sz="1050" dirty="0" err="1">
                <a:solidFill>
                  <a:schemeClr val="accent4"/>
                </a:solidFill>
              </a:rPr>
              <a:t>m.meier</a:t>
            </a:r>
            <a:r>
              <a:rPr lang="de-DE" sz="1050" dirty="0">
                <a:solidFill>
                  <a:schemeClr val="accent4"/>
                </a:solidFill>
              </a:rPr>
              <a:t>@..</a:t>
            </a:r>
          </a:p>
          <a:p>
            <a:pPr>
              <a:defRPr/>
            </a:pPr>
            <a:r>
              <a:rPr lang="de-DE" sz="1050" dirty="0">
                <a:solidFill>
                  <a:schemeClr val="accent4"/>
                </a:solidFill>
              </a:rPr>
              <a:t>Mobil: 0171…</a:t>
            </a:r>
          </a:p>
        </p:txBody>
      </p:sp>
      <p:sp>
        <p:nvSpPr>
          <p:cNvPr id="6" name="Rechteck 5"/>
          <p:cNvSpPr/>
          <p:nvPr/>
        </p:nvSpPr>
        <p:spPr bwMode="auto">
          <a:xfrm>
            <a:off x="6245556" y="2498154"/>
            <a:ext cx="1928812"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de-DE" sz="1050" b="1" dirty="0">
                <a:solidFill>
                  <a:schemeClr val="accent4"/>
                </a:solidFill>
              </a:rPr>
              <a:t>Erna Schulze</a:t>
            </a:r>
          </a:p>
          <a:p>
            <a:pPr>
              <a:defRPr/>
            </a:pPr>
            <a:r>
              <a:rPr lang="de-DE" sz="1050" dirty="0">
                <a:solidFill>
                  <a:schemeClr val="accent4"/>
                </a:solidFill>
              </a:rPr>
              <a:t>Back-office</a:t>
            </a:r>
          </a:p>
          <a:p>
            <a:pPr>
              <a:defRPr/>
            </a:pPr>
            <a:endParaRPr lang="de-DE" sz="1050" dirty="0">
              <a:solidFill>
                <a:schemeClr val="accent4"/>
              </a:solidFill>
            </a:endParaRPr>
          </a:p>
          <a:p>
            <a:pPr>
              <a:defRPr/>
            </a:pPr>
            <a:r>
              <a:rPr lang="de-DE" sz="1050" dirty="0" err="1">
                <a:solidFill>
                  <a:schemeClr val="accent4"/>
                </a:solidFill>
              </a:rPr>
              <a:t>e.schulze</a:t>
            </a:r>
            <a:r>
              <a:rPr lang="de-DE" sz="1050" dirty="0">
                <a:solidFill>
                  <a:schemeClr val="accent4"/>
                </a:solidFill>
              </a:rPr>
              <a:t>@..</a:t>
            </a:r>
          </a:p>
          <a:p>
            <a:pPr>
              <a:defRPr/>
            </a:pPr>
            <a:r>
              <a:rPr lang="de-DE" sz="1050" dirty="0">
                <a:solidFill>
                  <a:schemeClr val="accent4"/>
                </a:solidFill>
              </a:rPr>
              <a:t>Mobil: 0171…</a:t>
            </a:r>
          </a:p>
        </p:txBody>
      </p:sp>
      <p:cxnSp>
        <p:nvCxnSpPr>
          <p:cNvPr id="7" name="Gerader Verbinder 6">
            <a:extLst>
              <a:ext uri="{FF2B5EF4-FFF2-40B4-BE49-F238E27FC236}">
                <a16:creationId xmlns:a16="http://schemas.microsoft.com/office/drawing/2014/main" id="{8D95469D-6A6C-469D-A66E-FDB122A76DF6}"/>
              </a:ext>
            </a:extLst>
          </p:cNvPr>
          <p:cNvCxnSpPr>
            <a:cxnSpLocks/>
          </p:cNvCxnSpPr>
          <p:nvPr/>
        </p:nvCxnSpPr>
        <p:spPr bwMode="auto">
          <a:xfrm>
            <a:off x="975409" y="3573016"/>
            <a:ext cx="10449183" cy="0"/>
          </a:xfrm>
          <a:prstGeom prst="line">
            <a:avLst/>
          </a:prstGeom>
          <a:solidFill>
            <a:schemeClr val="accent1"/>
          </a:solidFill>
          <a:ln w="38100" cap="flat" cmpd="sng" algn="ctr">
            <a:solidFill>
              <a:srgbClr val="293133"/>
            </a:solidFill>
            <a:prstDash val="dash"/>
            <a:round/>
            <a:headEnd type="none" w="med" len="med"/>
            <a:tailEnd type="none" w="med" len="med"/>
          </a:ln>
          <a:effectLst>
            <a:outerShdw blurRad="50800" dist="38100" dir="2700000" algn="tl" rotWithShape="0">
              <a:prstClr val="black">
                <a:alpha val="40000"/>
              </a:prstClr>
            </a:outerShdw>
          </a:effectLst>
        </p:spPr>
      </p:cxnSp>
      <p:sp>
        <p:nvSpPr>
          <p:cNvPr id="8" name="Rechteck 7">
            <a:extLst>
              <a:ext uri="{FF2B5EF4-FFF2-40B4-BE49-F238E27FC236}">
                <a16:creationId xmlns:a16="http://schemas.microsoft.com/office/drawing/2014/main" id="{9F4975EF-9F6F-44FB-B497-9581228C7DB5}"/>
              </a:ext>
            </a:extLst>
          </p:cNvPr>
          <p:cNvSpPr/>
          <p:nvPr/>
        </p:nvSpPr>
        <p:spPr bwMode="auto">
          <a:xfrm>
            <a:off x="335360" y="1412776"/>
            <a:ext cx="532049" cy="1944216"/>
          </a:xfrm>
          <a:prstGeom prst="rect">
            <a:avLst/>
          </a:prstGeom>
          <a:solidFill>
            <a:srgbClr val="293133"/>
          </a:solidFill>
          <a:ln w="12700" cap="flat" cmpd="sng" algn="ctr">
            <a:solidFill>
              <a:srgbClr val="464E51"/>
            </a:solidFill>
            <a:prstDash val="solid"/>
            <a:round/>
            <a:headEnd type="none" w="med" len="med"/>
            <a:tailEnd type="none" w="med" len="med"/>
          </a:ln>
          <a:effectLst>
            <a:outerShdw blurRad="50800" dist="38100" dir="2700000" algn="tl" rotWithShape="0">
              <a:prstClr val="black">
                <a:alpha val="40000"/>
              </a:prstClr>
            </a:outerShdw>
          </a:effectLst>
        </p:spPr>
        <p:txBody>
          <a:bodyPr vert="vert270"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Kernteam</a:t>
            </a:r>
          </a:p>
        </p:txBody>
      </p:sp>
      <p:sp>
        <p:nvSpPr>
          <p:cNvPr id="14" name="Rechteck 13">
            <a:extLst>
              <a:ext uri="{FF2B5EF4-FFF2-40B4-BE49-F238E27FC236}">
                <a16:creationId xmlns:a16="http://schemas.microsoft.com/office/drawing/2014/main" id="{14BD2A51-4FCA-46DF-A41D-8018B8552E8E}"/>
              </a:ext>
            </a:extLst>
          </p:cNvPr>
          <p:cNvSpPr/>
          <p:nvPr/>
        </p:nvSpPr>
        <p:spPr bwMode="auto">
          <a:xfrm>
            <a:off x="8448745" y="2498153"/>
            <a:ext cx="1928812"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de-DE" sz="1050" b="1" dirty="0">
                <a:solidFill>
                  <a:schemeClr val="accent4"/>
                </a:solidFill>
              </a:rPr>
              <a:t>xx</a:t>
            </a:r>
          </a:p>
          <a:p>
            <a:pPr>
              <a:defRPr/>
            </a:pPr>
            <a:r>
              <a:rPr lang="de-DE" sz="1050" dirty="0">
                <a:solidFill>
                  <a:schemeClr val="accent4"/>
                </a:solidFill>
              </a:rPr>
              <a:t>xx</a:t>
            </a:r>
          </a:p>
          <a:p>
            <a:pPr>
              <a:defRPr/>
            </a:pPr>
            <a:endParaRPr lang="de-DE" sz="1050" dirty="0">
              <a:solidFill>
                <a:schemeClr val="accent4"/>
              </a:solidFill>
            </a:endParaRPr>
          </a:p>
          <a:p>
            <a:pPr>
              <a:defRPr/>
            </a:pPr>
            <a:r>
              <a:rPr lang="de-DE" sz="1050" dirty="0">
                <a:solidFill>
                  <a:schemeClr val="accent4"/>
                </a:solidFill>
              </a:rPr>
              <a:t>xx@..</a:t>
            </a:r>
          </a:p>
          <a:p>
            <a:pPr>
              <a:defRPr/>
            </a:pPr>
            <a:r>
              <a:rPr lang="de-DE" sz="1050" dirty="0">
                <a:solidFill>
                  <a:schemeClr val="accent4"/>
                </a:solidFill>
              </a:rPr>
              <a:t>Mobil: 0171…</a:t>
            </a:r>
          </a:p>
        </p:txBody>
      </p:sp>
      <p:sp>
        <p:nvSpPr>
          <p:cNvPr id="16" name="Rechteck 15">
            <a:extLst>
              <a:ext uri="{FF2B5EF4-FFF2-40B4-BE49-F238E27FC236}">
                <a16:creationId xmlns:a16="http://schemas.microsoft.com/office/drawing/2014/main" id="{FC5D1219-6A7C-4284-AC6C-447310CD29A0}"/>
              </a:ext>
            </a:extLst>
          </p:cNvPr>
          <p:cNvSpPr/>
          <p:nvPr/>
        </p:nvSpPr>
        <p:spPr bwMode="auto">
          <a:xfrm>
            <a:off x="335360" y="3717032"/>
            <a:ext cx="532049" cy="2736304"/>
          </a:xfrm>
          <a:prstGeom prst="rect">
            <a:avLst/>
          </a:prstGeom>
          <a:solidFill>
            <a:srgbClr val="293133"/>
          </a:solidFill>
          <a:ln w="12700" cap="flat" cmpd="sng" algn="ctr">
            <a:solidFill>
              <a:srgbClr val="464E51"/>
            </a:solidFill>
            <a:prstDash val="solid"/>
            <a:round/>
            <a:headEnd type="none" w="med" len="med"/>
            <a:tailEnd type="none" w="med" len="med"/>
          </a:ln>
          <a:effectLst>
            <a:outerShdw blurRad="50800" dist="38100" dir="2700000" algn="tl" rotWithShape="0">
              <a:prstClr val="black">
                <a:alpha val="40000"/>
              </a:prstClr>
            </a:outerShdw>
          </a:effectLst>
        </p:spPr>
        <p:txBody>
          <a:bodyPr vert="vert270"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800" b="0" i="0" u="none" strike="noStrike" cap="none" normalizeH="0" baseline="0" dirty="0">
                <a:ln>
                  <a:noFill/>
                </a:ln>
                <a:solidFill>
                  <a:schemeClr val="bg1"/>
                </a:solidFill>
                <a:effectLst/>
                <a:latin typeface="Arial" charset="0"/>
              </a:rPr>
              <a:t>Agile Teams</a:t>
            </a:r>
          </a:p>
        </p:txBody>
      </p:sp>
      <p:sp>
        <p:nvSpPr>
          <p:cNvPr id="2" name="Rechteck 1">
            <a:extLst>
              <a:ext uri="{FF2B5EF4-FFF2-40B4-BE49-F238E27FC236}">
                <a16:creationId xmlns:a16="http://schemas.microsoft.com/office/drawing/2014/main" id="{777D566A-A89E-4AEE-BB2E-0280A224060F}"/>
              </a:ext>
            </a:extLst>
          </p:cNvPr>
          <p:cNvSpPr/>
          <p:nvPr/>
        </p:nvSpPr>
        <p:spPr bwMode="auto">
          <a:xfrm>
            <a:off x="1199456" y="3717032"/>
            <a:ext cx="3261952" cy="2736304"/>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200" b="1" i="0" u="none" strike="noStrike" cap="none" normalizeH="0" baseline="0" dirty="0">
                <a:ln>
                  <a:noFill/>
                </a:ln>
                <a:solidFill>
                  <a:schemeClr val="accent4"/>
                </a:solidFill>
                <a:effectLst/>
                <a:latin typeface="Arial" charset="0"/>
              </a:rPr>
              <a:t>Projekt Webshop Anbindung</a:t>
            </a:r>
            <a:br>
              <a:rPr kumimoji="0" lang="de-DE" sz="1200" b="1" i="0" u="none" strike="noStrike" cap="none" normalizeH="0" baseline="0" dirty="0">
                <a:ln>
                  <a:noFill/>
                </a:ln>
                <a:solidFill>
                  <a:schemeClr val="accent4"/>
                </a:solidFill>
                <a:effectLst/>
                <a:latin typeface="Arial" charset="0"/>
              </a:rPr>
            </a:br>
            <a:r>
              <a:rPr kumimoji="0" lang="de-DE" sz="1200" b="1" i="0" u="none" strike="noStrike" cap="none" normalizeH="0" baseline="0" dirty="0">
                <a:ln>
                  <a:noFill/>
                </a:ln>
                <a:solidFill>
                  <a:schemeClr val="accent4"/>
                </a:solidFill>
                <a:effectLst/>
                <a:latin typeface="Arial" charset="0"/>
              </a:rPr>
              <a:t>Intern</a:t>
            </a:r>
          </a:p>
          <a:p>
            <a:pPr marR="0" algn="l" defTabSz="914400" rtl="0" eaLnBrk="0" fontAlgn="base" latinLnBrk="0" hangingPunct="0">
              <a:lnSpc>
                <a:spcPct val="100000"/>
              </a:lnSpc>
              <a:spcBef>
                <a:spcPct val="0"/>
              </a:spcBef>
              <a:spcAft>
                <a:spcPct val="0"/>
              </a:spcAft>
              <a:buClrTx/>
              <a:buSzTx/>
              <a:tabLst/>
            </a:pPr>
            <a:endParaRPr lang="de-DE" sz="1200" b="1" dirty="0">
              <a:solidFill>
                <a:schemeClr val="accent4"/>
              </a:solidFill>
            </a:endParaRPr>
          </a:p>
          <a:p>
            <a:pPr marR="0" algn="l" defTabSz="914400" rtl="0" eaLnBrk="0" fontAlgn="base" latinLnBrk="0" hangingPunct="0">
              <a:lnSpc>
                <a:spcPct val="100000"/>
              </a:lnSpc>
              <a:spcBef>
                <a:spcPct val="0"/>
              </a:spcBef>
              <a:spcAft>
                <a:spcPct val="0"/>
              </a:spcAft>
              <a:buClrTx/>
              <a:buSzTx/>
              <a:tabLst/>
            </a:pPr>
            <a:r>
              <a:rPr kumimoji="0" lang="de-DE" sz="1200" i="0" u="none" strike="noStrike" cap="none" normalizeH="0" baseline="0" dirty="0">
                <a:ln>
                  <a:noFill/>
                </a:ln>
                <a:solidFill>
                  <a:schemeClr val="accent4"/>
                </a:solidFill>
                <a:effectLst/>
                <a:latin typeface="Arial" charset="0"/>
              </a:rPr>
              <a:t>Projektleitung: Max Mustermann</a:t>
            </a:r>
          </a:p>
          <a:p>
            <a:pPr marR="0" algn="l" defTabSz="914400" rtl="0" eaLnBrk="0" fontAlgn="base" latinLnBrk="0" hangingPunct="0">
              <a:lnSpc>
                <a:spcPct val="100000"/>
              </a:lnSpc>
              <a:spcBef>
                <a:spcPct val="0"/>
              </a:spcBef>
              <a:spcAft>
                <a:spcPct val="0"/>
              </a:spcAft>
              <a:buClrTx/>
              <a:buSzTx/>
              <a:tabLst/>
            </a:pPr>
            <a:r>
              <a:rPr lang="de-DE" sz="1200" dirty="0">
                <a:solidFill>
                  <a:schemeClr val="accent4"/>
                </a:solidFill>
              </a:rPr>
              <a:t>Projektziel: Webshop Anbindung für den Key Account realisieren bis 12/2026.</a:t>
            </a:r>
            <a:br>
              <a:rPr lang="de-DE" sz="1200" dirty="0">
                <a:solidFill>
                  <a:schemeClr val="accent4"/>
                </a:solidFill>
              </a:rPr>
            </a:br>
            <a:endParaRPr kumimoji="0" lang="de-DE" sz="1200" i="0" u="none" strike="noStrike" cap="none" normalizeH="0" baseline="0" dirty="0">
              <a:ln>
                <a:noFill/>
              </a:ln>
              <a:solidFill>
                <a:schemeClr val="accent4"/>
              </a:solidFill>
              <a:effectLst/>
              <a:latin typeface="Arial" charset="0"/>
            </a:endParaRPr>
          </a:p>
          <a:p>
            <a:pPr marR="0" algn="l" defTabSz="914400" rtl="0" eaLnBrk="0" fontAlgn="base" latinLnBrk="0" hangingPunct="0">
              <a:lnSpc>
                <a:spcPct val="100000"/>
              </a:lnSpc>
              <a:spcBef>
                <a:spcPct val="0"/>
              </a:spcBef>
              <a:spcAft>
                <a:spcPct val="0"/>
              </a:spcAft>
              <a:buClrTx/>
              <a:buSzTx/>
              <a:tabLst/>
            </a:pPr>
            <a:endParaRPr lang="de-DE" sz="1200" dirty="0">
              <a:solidFill>
                <a:schemeClr val="accent4"/>
              </a:solidFill>
            </a:endParaRPr>
          </a:p>
          <a:p>
            <a:pPr marR="0" algn="l" defTabSz="914400" rtl="0" eaLnBrk="0" fontAlgn="base" latinLnBrk="0" hangingPunct="0">
              <a:lnSpc>
                <a:spcPct val="100000"/>
              </a:lnSpc>
              <a:spcBef>
                <a:spcPct val="0"/>
              </a:spcBef>
              <a:spcAft>
                <a:spcPct val="0"/>
              </a:spcAft>
              <a:buClrTx/>
              <a:buSzTx/>
              <a:tabLst/>
            </a:pPr>
            <a:r>
              <a:rPr kumimoji="0" lang="de-DE" sz="1200" i="0" u="none" strike="noStrike" cap="none" normalizeH="0" baseline="0" dirty="0">
                <a:ln>
                  <a:noFill/>
                </a:ln>
                <a:solidFill>
                  <a:schemeClr val="accent4"/>
                </a:solidFill>
                <a:effectLst/>
                <a:latin typeface="Arial" charset="0"/>
              </a:rPr>
              <a:t>Teammitglieder:</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sz="1100" dirty="0" err="1">
                <a:solidFill>
                  <a:schemeClr val="accent4"/>
                </a:solidFill>
              </a:rPr>
              <a:t>Xx</a:t>
            </a:r>
            <a:endParaRPr lang="de-DE" sz="1100" dirty="0">
              <a:solidFill>
                <a:schemeClr val="accent4"/>
              </a:solidFill>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sz="1100" i="0" u="none" strike="noStrike" cap="none" normalizeH="0" baseline="0" dirty="0" err="1">
                <a:ln>
                  <a:noFill/>
                </a:ln>
                <a:solidFill>
                  <a:schemeClr val="accent4"/>
                </a:solidFill>
                <a:effectLst/>
                <a:latin typeface="Arial" charset="0"/>
              </a:rPr>
              <a:t>Xx</a:t>
            </a:r>
            <a:endParaRPr kumimoji="0" lang="de-DE" sz="1100" i="0" u="none" strike="noStrike" cap="none" normalizeH="0" baseline="0" dirty="0">
              <a:ln>
                <a:noFill/>
              </a:ln>
              <a:solidFill>
                <a:schemeClr val="accent4"/>
              </a:solidFill>
              <a:effectLst/>
              <a:latin typeface="Arial"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sz="1100" dirty="0" err="1">
                <a:solidFill>
                  <a:schemeClr val="accent4"/>
                </a:solidFill>
              </a:rPr>
              <a:t>Xx</a:t>
            </a:r>
            <a:endParaRPr lang="de-DE" sz="1100" dirty="0">
              <a:solidFill>
                <a:schemeClr val="accent4"/>
              </a:solidFill>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e-DE" sz="1800" b="1" i="0" u="none" strike="noStrike" cap="none" normalizeH="0" baseline="0" dirty="0">
              <a:ln>
                <a:noFill/>
              </a:ln>
              <a:solidFill>
                <a:schemeClr val="accent4"/>
              </a:solidFill>
              <a:effectLst/>
              <a:latin typeface="Arial" charset="0"/>
            </a:endParaRPr>
          </a:p>
        </p:txBody>
      </p:sp>
      <p:sp>
        <p:nvSpPr>
          <p:cNvPr id="17" name="Rechteck 16">
            <a:extLst>
              <a:ext uri="{FF2B5EF4-FFF2-40B4-BE49-F238E27FC236}">
                <a16:creationId xmlns:a16="http://schemas.microsoft.com/office/drawing/2014/main" id="{92F26FB8-8618-46C5-8BCB-EA53A55EA5B9}"/>
              </a:ext>
            </a:extLst>
          </p:cNvPr>
          <p:cNvSpPr/>
          <p:nvPr/>
        </p:nvSpPr>
        <p:spPr bwMode="auto">
          <a:xfrm>
            <a:off x="4761497" y="3717032"/>
            <a:ext cx="3261952" cy="2736304"/>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200" b="1" i="0" u="none" strike="noStrike" cap="none" normalizeH="0" baseline="0" dirty="0">
                <a:ln>
                  <a:noFill/>
                </a:ln>
                <a:solidFill>
                  <a:schemeClr val="accent4"/>
                </a:solidFill>
                <a:effectLst/>
                <a:latin typeface="Arial" charset="0"/>
              </a:rPr>
              <a:t>Projekt SCM Optimierung</a:t>
            </a:r>
            <a:br>
              <a:rPr kumimoji="0" lang="de-DE" sz="1200" b="1" i="0" u="none" strike="noStrike" cap="none" normalizeH="0" baseline="0" dirty="0">
                <a:ln>
                  <a:noFill/>
                </a:ln>
                <a:solidFill>
                  <a:schemeClr val="accent4"/>
                </a:solidFill>
                <a:effectLst/>
                <a:latin typeface="Arial" charset="0"/>
              </a:rPr>
            </a:br>
            <a:r>
              <a:rPr kumimoji="0" lang="de-DE" sz="1200" b="1" i="0" u="none" strike="noStrike" cap="none" normalizeH="0" baseline="0" dirty="0">
                <a:ln>
                  <a:noFill/>
                </a:ln>
                <a:solidFill>
                  <a:schemeClr val="accent4"/>
                </a:solidFill>
                <a:effectLst/>
                <a:latin typeface="Arial" charset="0"/>
              </a:rPr>
              <a:t>Intern</a:t>
            </a:r>
          </a:p>
          <a:p>
            <a:pPr marR="0" algn="l" defTabSz="914400" rtl="0" eaLnBrk="0" fontAlgn="base" latinLnBrk="0" hangingPunct="0">
              <a:lnSpc>
                <a:spcPct val="100000"/>
              </a:lnSpc>
              <a:spcBef>
                <a:spcPct val="0"/>
              </a:spcBef>
              <a:spcAft>
                <a:spcPct val="0"/>
              </a:spcAft>
              <a:buClrTx/>
              <a:buSzTx/>
              <a:tabLst/>
            </a:pPr>
            <a:endParaRPr lang="de-DE" sz="1200" b="1" dirty="0">
              <a:solidFill>
                <a:schemeClr val="accent4"/>
              </a:solidFill>
            </a:endParaRPr>
          </a:p>
          <a:p>
            <a:pPr marR="0" algn="l" defTabSz="914400" rtl="0" eaLnBrk="0" fontAlgn="base" latinLnBrk="0" hangingPunct="0">
              <a:lnSpc>
                <a:spcPct val="100000"/>
              </a:lnSpc>
              <a:spcBef>
                <a:spcPct val="0"/>
              </a:spcBef>
              <a:spcAft>
                <a:spcPct val="0"/>
              </a:spcAft>
              <a:buClrTx/>
              <a:buSzTx/>
              <a:tabLst/>
            </a:pPr>
            <a:r>
              <a:rPr kumimoji="0" lang="de-DE" sz="1200" i="0" u="none" strike="noStrike" cap="none" normalizeH="0" baseline="0" dirty="0">
                <a:ln>
                  <a:noFill/>
                </a:ln>
                <a:solidFill>
                  <a:schemeClr val="accent4"/>
                </a:solidFill>
                <a:effectLst/>
                <a:latin typeface="Arial" charset="0"/>
              </a:rPr>
              <a:t>Projektleitung: Erna Schulze</a:t>
            </a:r>
          </a:p>
          <a:p>
            <a:pPr marR="0" algn="l" defTabSz="914400" rtl="0" eaLnBrk="0" fontAlgn="base" latinLnBrk="0" hangingPunct="0">
              <a:lnSpc>
                <a:spcPct val="100000"/>
              </a:lnSpc>
              <a:spcBef>
                <a:spcPct val="0"/>
              </a:spcBef>
              <a:spcAft>
                <a:spcPct val="0"/>
              </a:spcAft>
              <a:buClrTx/>
              <a:buSzTx/>
              <a:tabLst/>
            </a:pPr>
            <a:r>
              <a:rPr lang="de-DE" sz="1200" dirty="0">
                <a:solidFill>
                  <a:schemeClr val="accent4"/>
                </a:solidFill>
              </a:rPr>
              <a:t>Projektziel: Optimierung der Supply Chain Prozesse </a:t>
            </a:r>
            <a:r>
              <a:rPr lang="de-DE" sz="1200">
                <a:solidFill>
                  <a:schemeClr val="accent4"/>
                </a:solidFill>
              </a:rPr>
              <a:t>bis 05/2026.</a:t>
            </a:r>
            <a:br>
              <a:rPr lang="de-DE" sz="1200" dirty="0">
                <a:solidFill>
                  <a:schemeClr val="accent4"/>
                </a:solidFill>
              </a:rPr>
            </a:br>
            <a:endParaRPr kumimoji="0" lang="de-DE" sz="1200" i="0" u="none" strike="noStrike" cap="none" normalizeH="0" baseline="0" dirty="0">
              <a:ln>
                <a:noFill/>
              </a:ln>
              <a:solidFill>
                <a:schemeClr val="accent4"/>
              </a:solidFill>
              <a:effectLst/>
              <a:latin typeface="Arial" charset="0"/>
            </a:endParaRPr>
          </a:p>
          <a:p>
            <a:pPr marR="0" algn="l" defTabSz="914400" rtl="0" eaLnBrk="0" fontAlgn="base" latinLnBrk="0" hangingPunct="0">
              <a:lnSpc>
                <a:spcPct val="100000"/>
              </a:lnSpc>
              <a:spcBef>
                <a:spcPct val="0"/>
              </a:spcBef>
              <a:spcAft>
                <a:spcPct val="0"/>
              </a:spcAft>
              <a:buClrTx/>
              <a:buSzTx/>
              <a:tabLst/>
            </a:pPr>
            <a:endParaRPr lang="de-DE" sz="1200" dirty="0">
              <a:solidFill>
                <a:schemeClr val="accent4"/>
              </a:solidFill>
            </a:endParaRPr>
          </a:p>
          <a:p>
            <a:pPr marR="0" algn="l" defTabSz="914400" rtl="0" eaLnBrk="0" fontAlgn="base" latinLnBrk="0" hangingPunct="0">
              <a:lnSpc>
                <a:spcPct val="100000"/>
              </a:lnSpc>
              <a:spcBef>
                <a:spcPct val="0"/>
              </a:spcBef>
              <a:spcAft>
                <a:spcPct val="0"/>
              </a:spcAft>
              <a:buClrTx/>
              <a:buSzTx/>
              <a:tabLst/>
            </a:pPr>
            <a:r>
              <a:rPr kumimoji="0" lang="de-DE" sz="1200" i="0" u="none" strike="noStrike" cap="none" normalizeH="0" baseline="0" dirty="0">
                <a:ln>
                  <a:noFill/>
                </a:ln>
                <a:solidFill>
                  <a:schemeClr val="accent4"/>
                </a:solidFill>
                <a:effectLst/>
                <a:latin typeface="Arial" charset="0"/>
              </a:rPr>
              <a:t>Teammitglieder:</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sz="1100" dirty="0" err="1">
                <a:solidFill>
                  <a:schemeClr val="accent4"/>
                </a:solidFill>
              </a:rPr>
              <a:t>Xx</a:t>
            </a:r>
            <a:endParaRPr lang="de-DE" sz="1100" dirty="0">
              <a:solidFill>
                <a:schemeClr val="accent4"/>
              </a:solidFill>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sz="1100" i="0" u="none" strike="noStrike" cap="none" normalizeH="0" baseline="0" dirty="0" err="1">
                <a:ln>
                  <a:noFill/>
                </a:ln>
                <a:solidFill>
                  <a:schemeClr val="accent4"/>
                </a:solidFill>
                <a:effectLst/>
                <a:latin typeface="Arial" charset="0"/>
              </a:rPr>
              <a:t>Xx</a:t>
            </a:r>
            <a:endParaRPr kumimoji="0" lang="de-DE" sz="1100" i="0" u="none" strike="noStrike" cap="none" normalizeH="0" baseline="0" dirty="0">
              <a:ln>
                <a:noFill/>
              </a:ln>
              <a:solidFill>
                <a:schemeClr val="accent4"/>
              </a:solidFill>
              <a:effectLst/>
              <a:latin typeface="Arial"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sz="1100" dirty="0" err="1">
                <a:solidFill>
                  <a:schemeClr val="accent4"/>
                </a:solidFill>
              </a:rPr>
              <a:t>Xx</a:t>
            </a:r>
            <a:endParaRPr lang="de-DE" sz="1100" dirty="0">
              <a:solidFill>
                <a:schemeClr val="accent4"/>
              </a:solidFill>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e-DE" sz="1800" b="1" i="0" u="none" strike="noStrike" cap="none" normalizeH="0" baseline="0" dirty="0">
              <a:ln>
                <a:noFill/>
              </a:ln>
              <a:solidFill>
                <a:schemeClr val="accent4"/>
              </a:solidFill>
              <a:effectLst/>
              <a:latin typeface="Arial" charset="0"/>
            </a:endParaRPr>
          </a:p>
        </p:txBody>
      </p:sp>
      <p:sp>
        <p:nvSpPr>
          <p:cNvPr id="18" name="Rechteck 17">
            <a:extLst>
              <a:ext uri="{FF2B5EF4-FFF2-40B4-BE49-F238E27FC236}">
                <a16:creationId xmlns:a16="http://schemas.microsoft.com/office/drawing/2014/main" id="{790B381D-7871-49F5-8666-71D0CAA4203F}"/>
              </a:ext>
            </a:extLst>
          </p:cNvPr>
          <p:cNvSpPr/>
          <p:nvPr/>
        </p:nvSpPr>
        <p:spPr bwMode="auto">
          <a:xfrm>
            <a:off x="8328248" y="3717032"/>
            <a:ext cx="3261952" cy="2736304"/>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200" b="1" i="0" u="none" strike="noStrike" cap="none" normalizeH="0" baseline="0" dirty="0">
                <a:ln>
                  <a:noFill/>
                </a:ln>
                <a:solidFill>
                  <a:schemeClr val="accent4"/>
                </a:solidFill>
                <a:effectLst/>
                <a:latin typeface="Arial" charset="0"/>
              </a:rPr>
              <a:t>Projekt Produktentwicklung Future 3</a:t>
            </a:r>
            <a:br>
              <a:rPr kumimoji="0" lang="de-DE" sz="1200" b="1" i="0" u="none" strike="noStrike" cap="none" normalizeH="0" baseline="0" dirty="0">
                <a:ln>
                  <a:noFill/>
                </a:ln>
                <a:solidFill>
                  <a:schemeClr val="accent4"/>
                </a:solidFill>
                <a:effectLst/>
                <a:latin typeface="Arial" charset="0"/>
              </a:rPr>
            </a:br>
            <a:r>
              <a:rPr kumimoji="0" lang="de-DE" sz="1200" b="1" i="0" u="none" strike="noStrike" cap="none" normalizeH="0" baseline="0" dirty="0">
                <a:ln>
                  <a:noFill/>
                </a:ln>
                <a:solidFill>
                  <a:schemeClr val="accent4"/>
                </a:solidFill>
                <a:effectLst/>
                <a:latin typeface="Arial" charset="0"/>
              </a:rPr>
              <a:t>Intern / Extern</a:t>
            </a:r>
          </a:p>
          <a:p>
            <a:pPr marR="0" algn="l" defTabSz="914400" rtl="0" eaLnBrk="0" fontAlgn="base" latinLnBrk="0" hangingPunct="0">
              <a:lnSpc>
                <a:spcPct val="100000"/>
              </a:lnSpc>
              <a:spcBef>
                <a:spcPct val="0"/>
              </a:spcBef>
              <a:spcAft>
                <a:spcPct val="0"/>
              </a:spcAft>
              <a:buClrTx/>
              <a:buSzTx/>
              <a:tabLst/>
            </a:pPr>
            <a:endParaRPr lang="de-DE" sz="1200" b="1" dirty="0">
              <a:solidFill>
                <a:schemeClr val="accent4"/>
              </a:solidFill>
            </a:endParaRPr>
          </a:p>
          <a:p>
            <a:pPr marR="0" algn="l" defTabSz="914400" rtl="0" eaLnBrk="0" fontAlgn="base" latinLnBrk="0" hangingPunct="0">
              <a:lnSpc>
                <a:spcPct val="100000"/>
              </a:lnSpc>
              <a:spcBef>
                <a:spcPct val="0"/>
              </a:spcBef>
              <a:spcAft>
                <a:spcPct val="0"/>
              </a:spcAft>
              <a:buClrTx/>
              <a:buSzTx/>
              <a:tabLst/>
            </a:pPr>
            <a:r>
              <a:rPr kumimoji="0" lang="de-DE" sz="1200" i="0" u="none" strike="noStrike" cap="none" normalizeH="0" baseline="0" dirty="0">
                <a:ln>
                  <a:noFill/>
                </a:ln>
                <a:solidFill>
                  <a:schemeClr val="accent4"/>
                </a:solidFill>
                <a:effectLst/>
                <a:latin typeface="Arial" charset="0"/>
              </a:rPr>
              <a:t>Projektleitung: Hartmut Sieck</a:t>
            </a:r>
          </a:p>
          <a:p>
            <a:pPr marR="0" algn="l" defTabSz="914400" rtl="0" eaLnBrk="0" fontAlgn="base" latinLnBrk="0" hangingPunct="0">
              <a:lnSpc>
                <a:spcPct val="100000"/>
              </a:lnSpc>
              <a:spcBef>
                <a:spcPct val="0"/>
              </a:spcBef>
              <a:spcAft>
                <a:spcPct val="0"/>
              </a:spcAft>
              <a:buClrTx/>
              <a:buSzTx/>
              <a:tabLst/>
            </a:pPr>
            <a:r>
              <a:rPr lang="de-DE" sz="1200" dirty="0">
                <a:solidFill>
                  <a:schemeClr val="accent4"/>
                </a:solidFill>
              </a:rPr>
              <a:t>Projektziel: Gemeinsam mit dem Key Account das Produkt Future 3 entwickeln und im Markt einführen bis 12/2026.</a:t>
            </a:r>
            <a:endParaRPr kumimoji="0" lang="de-DE" sz="1200" i="0" u="none" strike="noStrike" cap="none" normalizeH="0" baseline="0" dirty="0">
              <a:ln>
                <a:noFill/>
              </a:ln>
              <a:solidFill>
                <a:schemeClr val="accent4"/>
              </a:solidFill>
              <a:effectLst/>
              <a:latin typeface="Arial" charset="0"/>
            </a:endParaRPr>
          </a:p>
          <a:p>
            <a:pPr marR="0" algn="l" defTabSz="914400" rtl="0" eaLnBrk="0" fontAlgn="base" latinLnBrk="0" hangingPunct="0">
              <a:lnSpc>
                <a:spcPct val="100000"/>
              </a:lnSpc>
              <a:spcBef>
                <a:spcPct val="0"/>
              </a:spcBef>
              <a:spcAft>
                <a:spcPct val="0"/>
              </a:spcAft>
              <a:buClrTx/>
              <a:buSzTx/>
              <a:tabLst/>
            </a:pPr>
            <a:endParaRPr lang="de-DE" sz="1200" dirty="0">
              <a:solidFill>
                <a:schemeClr val="accent4"/>
              </a:solidFill>
            </a:endParaRPr>
          </a:p>
          <a:p>
            <a:pPr marR="0" algn="l" defTabSz="914400" rtl="0" eaLnBrk="0" fontAlgn="base" latinLnBrk="0" hangingPunct="0">
              <a:lnSpc>
                <a:spcPct val="100000"/>
              </a:lnSpc>
              <a:spcBef>
                <a:spcPct val="0"/>
              </a:spcBef>
              <a:spcAft>
                <a:spcPct val="0"/>
              </a:spcAft>
              <a:buClrTx/>
              <a:buSzTx/>
              <a:tabLst/>
            </a:pPr>
            <a:r>
              <a:rPr kumimoji="0" lang="de-DE" sz="1200" i="0" u="none" strike="noStrike" cap="none" normalizeH="0" baseline="0" dirty="0">
                <a:ln>
                  <a:noFill/>
                </a:ln>
                <a:solidFill>
                  <a:schemeClr val="accent4"/>
                </a:solidFill>
                <a:effectLst/>
                <a:latin typeface="Arial" charset="0"/>
              </a:rPr>
              <a:t>Teammitglieder:</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sz="1100" dirty="0" err="1">
                <a:solidFill>
                  <a:schemeClr val="accent4"/>
                </a:solidFill>
              </a:rPr>
              <a:t>Xx</a:t>
            </a:r>
            <a:endParaRPr lang="de-DE" sz="1100" dirty="0">
              <a:solidFill>
                <a:schemeClr val="accent4"/>
              </a:solidFill>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sz="1100" i="0" u="none" strike="noStrike" cap="none" normalizeH="0" baseline="0" dirty="0" err="1">
                <a:ln>
                  <a:noFill/>
                </a:ln>
                <a:solidFill>
                  <a:schemeClr val="accent4"/>
                </a:solidFill>
                <a:effectLst/>
                <a:latin typeface="Arial" charset="0"/>
              </a:rPr>
              <a:t>Xx</a:t>
            </a:r>
            <a:endParaRPr kumimoji="0" lang="de-DE" sz="1100" i="0" u="none" strike="noStrike" cap="none" normalizeH="0" baseline="0" dirty="0">
              <a:ln>
                <a:noFill/>
              </a:ln>
              <a:solidFill>
                <a:schemeClr val="accent4"/>
              </a:solidFill>
              <a:effectLst/>
              <a:latin typeface="Arial"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sz="1100" dirty="0" err="1">
                <a:solidFill>
                  <a:schemeClr val="accent4"/>
                </a:solidFill>
              </a:rPr>
              <a:t>Xx</a:t>
            </a:r>
            <a:endParaRPr lang="de-DE" sz="1100" dirty="0">
              <a:solidFill>
                <a:schemeClr val="accent4"/>
              </a:solidFill>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e-DE" sz="1800" b="1" i="0" u="none" strike="noStrike" cap="none" normalizeH="0" baseline="0" dirty="0">
              <a:ln>
                <a:noFill/>
              </a:ln>
              <a:solidFill>
                <a:schemeClr val="accent4"/>
              </a:solidFill>
              <a:effectLst/>
              <a:latin typeface="Arial" charset="0"/>
            </a:endParaRPr>
          </a:p>
        </p:txBody>
      </p:sp>
      <p:sp>
        <p:nvSpPr>
          <p:cNvPr id="22" name="Rechteck 21">
            <a:extLst>
              <a:ext uri="{FF2B5EF4-FFF2-40B4-BE49-F238E27FC236}">
                <a16:creationId xmlns:a16="http://schemas.microsoft.com/office/drawing/2014/main" id="{E0FAC881-E58F-48E3-A206-848CB88B6F01}"/>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 </a:t>
            </a:r>
          </a:p>
          <a:p>
            <a:r>
              <a:rPr lang="de-DE" sz="1200" dirty="0">
                <a:solidFill>
                  <a:schemeClr val="tx1"/>
                </a:solidFill>
                <a:latin typeface="+mn-lt"/>
              </a:rPr>
              <a:t> </a:t>
            </a:r>
          </a:p>
          <a:p>
            <a:endParaRPr lang="de-DE" sz="1200" dirty="0">
              <a:solidFill>
                <a:schemeClr val="tx1"/>
              </a:solidFill>
              <a:latin typeface="+mn-lt"/>
            </a:endParaRPr>
          </a:p>
          <a:p>
            <a:endParaRPr lang="de-DE" sz="1200" dirty="0">
              <a:solidFill>
                <a:schemeClr val="tx1"/>
              </a:solidFill>
              <a:latin typeface="+mn-lt"/>
            </a:endParaRPr>
          </a:p>
        </p:txBody>
      </p:sp>
      <p:sp>
        <p:nvSpPr>
          <p:cNvPr id="11" name="Fußzeilenplatzhalter 10">
            <a:extLst>
              <a:ext uri="{FF2B5EF4-FFF2-40B4-BE49-F238E27FC236}">
                <a16:creationId xmlns:a16="http://schemas.microsoft.com/office/drawing/2014/main" id="{09CCEAB1-2F80-7D3C-D24A-094AD07BC59E}"/>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12" name="Foliennummernplatzhalter 11">
            <a:extLst>
              <a:ext uri="{FF2B5EF4-FFF2-40B4-BE49-F238E27FC236}">
                <a16:creationId xmlns:a16="http://schemas.microsoft.com/office/drawing/2014/main" id="{6373FC0E-DCC5-0845-377D-1B0EC81BCEA0}"/>
              </a:ext>
            </a:extLst>
          </p:cNvPr>
          <p:cNvSpPr>
            <a:spLocks noGrp="1"/>
          </p:cNvSpPr>
          <p:nvPr>
            <p:ph type="sldNum" sz="quarter" idx="11"/>
          </p:nvPr>
        </p:nvSpPr>
        <p:spPr/>
        <p:txBody>
          <a:bodyPr/>
          <a:lstStyle/>
          <a:p>
            <a:fld id="{31D0D8A1-E263-4FBF-9BF3-AA3869F8EB11}" type="slidenum">
              <a:rPr lang="de-DE" smtClean="0"/>
              <a:pPr/>
              <a:t>45</a:t>
            </a:fld>
            <a:endParaRPr lang="de-DE" dirty="0">
              <a:latin typeface="+mn-lt"/>
            </a:endParaRPr>
          </a:p>
        </p:txBody>
      </p:sp>
      <p:sp>
        <p:nvSpPr>
          <p:cNvPr id="9" name="Rechteck 8">
            <a:extLst>
              <a:ext uri="{FF2B5EF4-FFF2-40B4-BE49-F238E27FC236}">
                <a16:creationId xmlns:a16="http://schemas.microsoft.com/office/drawing/2014/main" id="{C980BFB1-A9BA-B9BA-BD60-0BA68C646F1F}"/>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Im Kundengespräch nutzen</a:t>
            </a:r>
          </a:p>
          <a:p>
            <a:r>
              <a:rPr lang="de-DE" sz="1200" dirty="0">
                <a:solidFill>
                  <a:schemeClr val="tx1"/>
                </a:solidFill>
                <a:highlight>
                  <a:srgbClr val="FFFF00"/>
                </a:highlight>
                <a:latin typeface="+mn-lt"/>
              </a:rPr>
              <a:t>Mit dieser Folie kannst du dem Kunden die Verantwortlichkeiten im Key Account Team aufzeigen.</a:t>
            </a:r>
          </a:p>
        </p:txBody>
      </p:sp>
    </p:spTree>
    <p:extLst>
      <p:ext uri="{BB962C8B-B14F-4D97-AF65-F5344CB8AC3E}">
        <p14:creationId xmlns:p14="http://schemas.microsoft.com/office/powerpoint/2010/main" val="4263309996"/>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Key Account Team - Aufgaben und Verantwortlichkeiten</a:t>
            </a:r>
          </a:p>
        </p:txBody>
      </p:sp>
      <p:sp>
        <p:nvSpPr>
          <p:cNvPr id="8" name="Textfeld 7">
            <a:extLst>
              <a:ext uri="{FF2B5EF4-FFF2-40B4-BE49-F238E27FC236}">
                <a16:creationId xmlns:a16="http://schemas.microsoft.com/office/drawing/2014/main" id="{5FD1E9BE-A983-4222-AECF-3C64DE2E76A1}"/>
              </a:ext>
            </a:extLst>
          </p:cNvPr>
          <p:cNvSpPr txBox="1"/>
          <p:nvPr/>
        </p:nvSpPr>
        <p:spPr>
          <a:xfrm>
            <a:off x="335360" y="5445125"/>
            <a:ext cx="11521282" cy="1015663"/>
          </a:xfrm>
          <a:prstGeom prst="rect">
            <a:avLst/>
          </a:prstGeom>
          <a:solidFill>
            <a:srgbClr val="F1EFED"/>
          </a:solidFill>
          <a:effectLst>
            <a:outerShdw blurRad="50800" dist="38100" dir="2700000" algn="tl" rotWithShape="0">
              <a:prstClr val="black">
                <a:alpha val="40000"/>
              </a:prstClr>
            </a:outerShdw>
          </a:effectLst>
        </p:spPr>
        <p:txBody>
          <a:bodyPr wrap="square" rtlCol="0">
            <a:spAutoFit/>
          </a:bodyPr>
          <a:lstStyle/>
          <a:p>
            <a:r>
              <a:rPr lang="en-US" sz="1200" dirty="0">
                <a:solidFill>
                  <a:schemeClr val="accent4"/>
                </a:solidFill>
                <a:latin typeface="+mn-lt"/>
              </a:rPr>
              <a:t>R = Responsible (</a:t>
            </a:r>
            <a:r>
              <a:rPr lang="de-DE" sz="1200" dirty="0">
                <a:solidFill>
                  <a:schemeClr val="accent4"/>
                </a:solidFill>
                <a:latin typeface="+mn-lt"/>
              </a:rPr>
              <a:t>Wer erledigt diese Aufgabe?)</a:t>
            </a:r>
          </a:p>
          <a:p>
            <a:r>
              <a:rPr lang="en-US" sz="1200" dirty="0">
                <a:solidFill>
                  <a:schemeClr val="accent4"/>
                </a:solidFill>
                <a:latin typeface="+mn-lt"/>
              </a:rPr>
              <a:t>A = </a:t>
            </a:r>
            <a:r>
              <a:rPr lang="de-DE" sz="1200" dirty="0" err="1">
                <a:solidFill>
                  <a:schemeClr val="accent4"/>
                </a:solidFill>
                <a:latin typeface="+mn-lt"/>
              </a:rPr>
              <a:t>Approve</a:t>
            </a:r>
            <a:r>
              <a:rPr lang="de-DE" sz="1200" dirty="0">
                <a:solidFill>
                  <a:schemeClr val="accent4"/>
                </a:solidFill>
                <a:latin typeface="+mn-lt"/>
              </a:rPr>
              <a:t> (Wer entscheidet?</a:t>
            </a:r>
            <a:r>
              <a:rPr lang="en-US" sz="1200" dirty="0">
                <a:solidFill>
                  <a:schemeClr val="accent4"/>
                </a:solidFill>
                <a:latin typeface="+mn-lt"/>
              </a:rPr>
              <a:t>)</a:t>
            </a:r>
          </a:p>
          <a:p>
            <a:r>
              <a:rPr lang="en-US" sz="1200" dirty="0">
                <a:solidFill>
                  <a:schemeClr val="accent4"/>
                </a:solidFill>
                <a:latin typeface="+mn-lt"/>
              </a:rPr>
              <a:t>S = Support </a:t>
            </a:r>
            <a:r>
              <a:rPr lang="de-DE" sz="1200" dirty="0">
                <a:solidFill>
                  <a:schemeClr val="accent4"/>
                </a:solidFill>
                <a:latin typeface="+mn-lt"/>
              </a:rPr>
              <a:t>(Wer unterstützt bei der Erledigung der Aufgabe?)</a:t>
            </a:r>
          </a:p>
          <a:p>
            <a:r>
              <a:rPr lang="de-DE" sz="1200" dirty="0">
                <a:solidFill>
                  <a:schemeClr val="accent4"/>
                </a:solidFill>
                <a:latin typeface="+mn-lt"/>
              </a:rPr>
              <a:t>I = </a:t>
            </a:r>
            <a:r>
              <a:rPr lang="de-DE" sz="1200" dirty="0" err="1">
                <a:solidFill>
                  <a:schemeClr val="accent4"/>
                </a:solidFill>
                <a:latin typeface="+mn-lt"/>
              </a:rPr>
              <a:t>Informed</a:t>
            </a:r>
            <a:r>
              <a:rPr lang="de-DE" sz="1200" dirty="0">
                <a:solidFill>
                  <a:schemeClr val="accent4"/>
                </a:solidFill>
                <a:latin typeface="+mn-lt"/>
              </a:rPr>
              <a:t> (Wer muss nach einer Entscheidung noch informiert werden?)</a:t>
            </a:r>
            <a:endParaRPr lang="en-US" sz="1200" dirty="0">
              <a:solidFill>
                <a:schemeClr val="accent4"/>
              </a:solidFill>
              <a:latin typeface="+mn-lt"/>
            </a:endParaRPr>
          </a:p>
          <a:p>
            <a:r>
              <a:rPr lang="en-US" sz="1200" dirty="0">
                <a:solidFill>
                  <a:schemeClr val="accent4"/>
                </a:solidFill>
                <a:latin typeface="+mn-lt"/>
              </a:rPr>
              <a:t>C = Consulted (</a:t>
            </a:r>
            <a:r>
              <a:rPr lang="de-DE" sz="1200" dirty="0">
                <a:solidFill>
                  <a:schemeClr val="accent4"/>
                </a:solidFill>
                <a:latin typeface="+mn-lt"/>
              </a:rPr>
              <a:t>Wer muss noch vor der finalen Entscheidung konsultiert werden?)</a:t>
            </a:r>
          </a:p>
        </p:txBody>
      </p:sp>
      <p:graphicFrame>
        <p:nvGraphicFramePr>
          <p:cNvPr id="9" name="Tabelle 8">
            <a:extLst>
              <a:ext uri="{FF2B5EF4-FFF2-40B4-BE49-F238E27FC236}">
                <a16:creationId xmlns:a16="http://schemas.microsoft.com/office/drawing/2014/main" id="{C7B6D989-8584-48E0-9E67-39F8D40D8AF9}"/>
              </a:ext>
            </a:extLst>
          </p:cNvPr>
          <p:cNvGraphicFramePr>
            <a:graphicFrameLocks noGrp="1"/>
          </p:cNvGraphicFramePr>
          <p:nvPr>
            <p:extLst>
              <p:ext uri="{D42A27DB-BD31-4B8C-83A1-F6EECF244321}">
                <p14:modId xmlns:p14="http://schemas.microsoft.com/office/powerpoint/2010/main" val="3632016477"/>
              </p:ext>
            </p:extLst>
          </p:nvPr>
        </p:nvGraphicFramePr>
        <p:xfrm>
          <a:off x="335360" y="1268760"/>
          <a:ext cx="11521282" cy="4002275"/>
        </p:xfrm>
        <a:graphic>
          <a:graphicData uri="http://schemas.openxmlformats.org/drawingml/2006/table">
            <a:tbl>
              <a:tblPr firstRow="1" bandRow="1">
                <a:effectLst>
                  <a:outerShdw blurRad="50800" dist="38100" dir="2700000" algn="tl" rotWithShape="0">
                    <a:prstClr val="black">
                      <a:alpha val="40000"/>
                    </a:prstClr>
                  </a:outerShdw>
                </a:effectLst>
                <a:tableStyleId>{D27102A9-8310-4765-A935-A1911B00CA55}</a:tableStyleId>
              </a:tblPr>
              <a:tblGrid>
                <a:gridCol w="2300607">
                  <a:extLst>
                    <a:ext uri="{9D8B030D-6E8A-4147-A177-3AD203B41FA5}">
                      <a16:colId xmlns:a16="http://schemas.microsoft.com/office/drawing/2014/main" val="20000"/>
                    </a:ext>
                  </a:extLst>
                </a:gridCol>
                <a:gridCol w="1844135">
                  <a:extLst>
                    <a:ext uri="{9D8B030D-6E8A-4147-A177-3AD203B41FA5}">
                      <a16:colId xmlns:a16="http://schemas.microsoft.com/office/drawing/2014/main" val="20001"/>
                    </a:ext>
                  </a:extLst>
                </a:gridCol>
                <a:gridCol w="1844135">
                  <a:extLst>
                    <a:ext uri="{9D8B030D-6E8A-4147-A177-3AD203B41FA5}">
                      <a16:colId xmlns:a16="http://schemas.microsoft.com/office/drawing/2014/main" val="2682548700"/>
                    </a:ext>
                  </a:extLst>
                </a:gridCol>
                <a:gridCol w="1844135">
                  <a:extLst>
                    <a:ext uri="{9D8B030D-6E8A-4147-A177-3AD203B41FA5}">
                      <a16:colId xmlns:a16="http://schemas.microsoft.com/office/drawing/2014/main" val="20002"/>
                    </a:ext>
                  </a:extLst>
                </a:gridCol>
                <a:gridCol w="1844135">
                  <a:extLst>
                    <a:ext uri="{9D8B030D-6E8A-4147-A177-3AD203B41FA5}">
                      <a16:colId xmlns:a16="http://schemas.microsoft.com/office/drawing/2014/main" val="20003"/>
                    </a:ext>
                  </a:extLst>
                </a:gridCol>
                <a:gridCol w="1844135">
                  <a:extLst>
                    <a:ext uri="{9D8B030D-6E8A-4147-A177-3AD203B41FA5}">
                      <a16:colId xmlns:a16="http://schemas.microsoft.com/office/drawing/2014/main" val="20004"/>
                    </a:ext>
                  </a:extLst>
                </a:gridCol>
              </a:tblGrid>
              <a:tr h="520039">
                <a:tc>
                  <a:txBody>
                    <a:bodyPr/>
                    <a:lstStyle/>
                    <a:p>
                      <a:r>
                        <a:rPr lang="de-DE" sz="1800" dirty="0">
                          <a:solidFill>
                            <a:schemeClr val="bg1"/>
                          </a:solidFill>
                        </a:rPr>
                        <a:t>Aufgabe</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2400" dirty="0">
                          <a:solidFill>
                            <a:schemeClr val="bg1"/>
                          </a:solidFill>
                        </a:rPr>
                        <a:t>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2400" dirty="0">
                          <a:solidFill>
                            <a:schemeClr val="bg1"/>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2400" dirty="0">
                          <a:solidFill>
                            <a:schemeClr val="bg1"/>
                          </a:solidFill>
                        </a:rPr>
                        <a: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2400" dirty="0">
                          <a:solidFill>
                            <a:schemeClr val="bg1"/>
                          </a:solidFill>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e-DE" sz="2400" dirty="0">
                          <a:solidFill>
                            <a:schemeClr val="bg1"/>
                          </a:solidFill>
                        </a:rPr>
                        <a:t>C</a:t>
                      </a:r>
                    </a:p>
                  </a:txBody>
                  <a:tcPr anchor="ct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0"/>
                  </a:ext>
                </a:extLst>
              </a:tr>
              <a:tr h="520039">
                <a:tc>
                  <a:txBody>
                    <a:bodyPr/>
                    <a:lstStyle/>
                    <a:p>
                      <a:r>
                        <a:rPr lang="de-DE" sz="1600" dirty="0">
                          <a:solidFill>
                            <a:schemeClr val="accent4"/>
                          </a:solidFill>
                        </a:rPr>
                        <a:t>Rahmen-</a:t>
                      </a:r>
                      <a:br>
                        <a:rPr lang="de-DE" sz="1600" dirty="0">
                          <a:solidFill>
                            <a:schemeClr val="accent4"/>
                          </a:solidFill>
                        </a:rPr>
                      </a:br>
                      <a:r>
                        <a:rPr lang="de-DE" sz="1600" dirty="0" err="1">
                          <a:solidFill>
                            <a:schemeClr val="accent4"/>
                          </a:solidFill>
                        </a:rPr>
                        <a:t>vereinbarung</a:t>
                      </a:r>
                      <a:endParaRPr lang="de-DE" sz="160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a:solidFill>
                            <a:schemeClr val="accent4"/>
                          </a:solidFill>
                        </a:rPr>
                        <a:t>KAM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a:solidFill>
                            <a:schemeClr val="accent4"/>
                          </a:solidFill>
                        </a:rPr>
                        <a:t>BU </a:t>
                      </a:r>
                      <a:r>
                        <a:rPr lang="de-DE" sz="1600" dirty="0" err="1">
                          <a:solidFill>
                            <a:schemeClr val="accent4"/>
                          </a:solidFill>
                        </a:rPr>
                        <a:t>Mgt</a:t>
                      </a:r>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a:solidFill>
                            <a:schemeClr val="accent4"/>
                          </a:solidFill>
                        </a:rPr>
                        <a:t>Backoffice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err="1">
                          <a:solidFill>
                            <a:schemeClr val="accent4"/>
                          </a:solidFill>
                        </a:rPr>
                        <a:t>Local</a:t>
                      </a:r>
                      <a:r>
                        <a:rPr lang="de-DE" sz="1600" dirty="0">
                          <a:solidFill>
                            <a:schemeClr val="accent4"/>
                          </a:solidFill>
                        </a:rPr>
                        <a:t> Sales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a:solidFill>
                            <a:schemeClr val="accent4"/>
                          </a:solidFill>
                        </a:rPr>
                        <a:t>Rechtsabteilung</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1"/>
                  </a:ext>
                </a:extLst>
              </a:tr>
              <a:tr h="728055">
                <a:tc>
                  <a:txBody>
                    <a:bodyPr/>
                    <a:lstStyle/>
                    <a:p>
                      <a:r>
                        <a:rPr lang="de-DE" sz="1600" dirty="0">
                          <a:solidFill>
                            <a:schemeClr val="accent4"/>
                          </a:solidFill>
                        </a:rPr>
                        <a:t>Monatliche Kundenbesuche in den Werken</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err="1">
                          <a:solidFill>
                            <a:schemeClr val="accent4"/>
                          </a:solidFill>
                        </a:rPr>
                        <a:t>Local</a:t>
                      </a:r>
                      <a:r>
                        <a:rPr lang="de-DE" sz="1600" dirty="0">
                          <a:solidFill>
                            <a:schemeClr val="accent4"/>
                          </a:solidFill>
                        </a:rPr>
                        <a:t> Sales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err="1">
                          <a:solidFill>
                            <a:schemeClr val="accent4"/>
                          </a:solidFill>
                        </a:rPr>
                        <a:t>Local</a:t>
                      </a:r>
                      <a:r>
                        <a:rPr lang="de-DE" sz="1600" dirty="0">
                          <a:solidFill>
                            <a:schemeClr val="accent4"/>
                          </a:solidFill>
                        </a:rPr>
                        <a:t> Sales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600" dirty="0">
                          <a:solidFill>
                            <a:schemeClr val="accent4"/>
                          </a:solidFill>
                        </a:rPr>
                        <a:t>KAM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520039">
                <a:tc>
                  <a:txBody>
                    <a:bodyPr/>
                    <a:lstStyle/>
                    <a:p>
                      <a:endParaRPr lang="de-DE" sz="160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3"/>
                  </a:ext>
                </a:extLst>
              </a:tr>
              <a:tr h="520039">
                <a:tc>
                  <a:txBody>
                    <a:bodyPr/>
                    <a:lstStyle/>
                    <a:p>
                      <a:endParaRPr lang="de-DE" sz="160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4"/>
                  </a:ext>
                </a:extLst>
              </a:tr>
              <a:tr h="520039">
                <a:tc>
                  <a:txBody>
                    <a:bodyPr/>
                    <a:lstStyle/>
                    <a:p>
                      <a:endParaRPr lang="de-DE" sz="160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890487073"/>
                  </a:ext>
                </a:extLst>
              </a:tr>
              <a:tr h="520039">
                <a:tc>
                  <a:txBody>
                    <a:bodyPr/>
                    <a:lstStyle/>
                    <a:p>
                      <a:endParaRPr lang="de-DE" sz="160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60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960435523"/>
                  </a:ext>
                </a:extLst>
              </a:tr>
            </a:tbl>
          </a:graphicData>
        </a:graphic>
      </p:graphicFrame>
      <p:sp>
        <p:nvSpPr>
          <p:cNvPr id="13" name="Rechteck 12">
            <a:extLst>
              <a:ext uri="{FF2B5EF4-FFF2-40B4-BE49-F238E27FC236}">
                <a16:creationId xmlns:a16="http://schemas.microsoft.com/office/drawing/2014/main" id="{400EBA03-BF32-4A06-BE4C-F6994CE45C46}"/>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de-DE" sz="1200" dirty="0">
                <a:solidFill>
                  <a:schemeClr val="tx1"/>
                </a:solidFill>
                <a:latin typeface="+mn-lt"/>
              </a:rPr>
              <a:t> </a:t>
            </a:r>
          </a:p>
          <a:p>
            <a:r>
              <a:rPr lang="de-DE" sz="1200" dirty="0">
                <a:solidFill>
                  <a:schemeClr val="tx1"/>
                </a:solidFill>
                <a:latin typeface="+mn-lt"/>
              </a:rPr>
              <a:t> </a:t>
            </a:r>
          </a:p>
          <a:p>
            <a:endParaRPr lang="de-DE" sz="1200" dirty="0">
              <a:solidFill>
                <a:schemeClr val="tx1"/>
              </a:solidFill>
              <a:latin typeface="+mn-lt"/>
            </a:endParaRPr>
          </a:p>
          <a:p>
            <a:endParaRPr lang="de-DE" sz="1200" dirty="0">
              <a:solidFill>
                <a:schemeClr val="tx1"/>
              </a:solidFill>
              <a:latin typeface="+mn-lt"/>
            </a:endParaRPr>
          </a:p>
        </p:txBody>
      </p:sp>
      <p:sp>
        <p:nvSpPr>
          <p:cNvPr id="5" name="Fußzeilenplatzhalter 4">
            <a:extLst>
              <a:ext uri="{FF2B5EF4-FFF2-40B4-BE49-F238E27FC236}">
                <a16:creationId xmlns:a16="http://schemas.microsoft.com/office/drawing/2014/main" id="{8106AF39-C4E9-3871-9B5E-0262E3D7A688}"/>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E25592E8-097F-2093-4EB6-8A07D6B11412}"/>
              </a:ext>
            </a:extLst>
          </p:cNvPr>
          <p:cNvSpPr>
            <a:spLocks noGrp="1"/>
          </p:cNvSpPr>
          <p:nvPr>
            <p:ph type="sldNum" sz="quarter" idx="11"/>
          </p:nvPr>
        </p:nvSpPr>
        <p:spPr/>
        <p:txBody>
          <a:bodyPr/>
          <a:lstStyle/>
          <a:p>
            <a:fld id="{31D0D8A1-E263-4FBF-9BF3-AA3869F8EB11}" type="slidenum">
              <a:rPr lang="de-DE" smtClean="0"/>
              <a:pPr/>
              <a:t>46</a:t>
            </a:fld>
            <a:endParaRPr lang="de-DE" dirty="0">
              <a:latin typeface="+mn-lt"/>
            </a:endParaRPr>
          </a:p>
        </p:txBody>
      </p:sp>
    </p:spTree>
    <p:extLst>
      <p:ext uri="{BB962C8B-B14F-4D97-AF65-F5344CB8AC3E}">
        <p14:creationId xmlns:p14="http://schemas.microsoft.com/office/powerpoint/2010/main" val="1470490341"/>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43E1BC7-35C9-4C2C-BDEA-1488E12DF1C5}"/>
              </a:ext>
            </a:extLst>
          </p:cNvPr>
          <p:cNvSpPr>
            <a:spLocks noGrp="1"/>
          </p:cNvSpPr>
          <p:nvPr>
            <p:ph type="title"/>
          </p:nvPr>
        </p:nvSpPr>
        <p:spPr/>
        <p:txBody>
          <a:bodyPr/>
          <a:lstStyle/>
          <a:p>
            <a:r>
              <a:rPr lang="de-DE" dirty="0"/>
              <a:t>2: Key Account Ziele, Marktumfeld und Einkaufsstrategie</a:t>
            </a:r>
          </a:p>
        </p:txBody>
      </p:sp>
      <p:sp>
        <p:nvSpPr>
          <p:cNvPr id="7" name="Fußzeilenplatzhalter 6">
            <a:extLst>
              <a:ext uri="{FF2B5EF4-FFF2-40B4-BE49-F238E27FC236}">
                <a16:creationId xmlns:a16="http://schemas.microsoft.com/office/drawing/2014/main" id="{6E25506F-75AC-E73C-519D-01A5F5299B1B}"/>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8" name="Foliennummernplatzhalter 7">
            <a:extLst>
              <a:ext uri="{FF2B5EF4-FFF2-40B4-BE49-F238E27FC236}">
                <a16:creationId xmlns:a16="http://schemas.microsoft.com/office/drawing/2014/main" id="{D525F628-8507-0F83-A49F-784C30C9451B}"/>
              </a:ext>
            </a:extLst>
          </p:cNvPr>
          <p:cNvSpPr>
            <a:spLocks noGrp="1"/>
          </p:cNvSpPr>
          <p:nvPr>
            <p:ph type="sldNum" sz="quarter" idx="11"/>
          </p:nvPr>
        </p:nvSpPr>
        <p:spPr/>
        <p:txBody>
          <a:bodyPr/>
          <a:lstStyle/>
          <a:p>
            <a:fld id="{31D0D8A1-E263-4FBF-9BF3-AA3869F8EB11}" type="slidenum">
              <a:rPr lang="de-DE" smtClean="0"/>
              <a:pPr/>
              <a:t>5</a:t>
            </a:fld>
            <a:endParaRPr lang="de-DE" dirty="0">
              <a:latin typeface="+mn-lt"/>
            </a:endParaRPr>
          </a:p>
        </p:txBody>
      </p:sp>
      <p:sp>
        <p:nvSpPr>
          <p:cNvPr id="18" name="Textfeld 17">
            <a:extLst>
              <a:ext uri="{FF2B5EF4-FFF2-40B4-BE49-F238E27FC236}">
                <a16:creationId xmlns:a16="http://schemas.microsoft.com/office/drawing/2014/main" id="{20C98DDC-1673-494F-85D4-4DFBCAA53F84}"/>
              </a:ext>
            </a:extLst>
          </p:cNvPr>
          <p:cNvSpPr txBox="1"/>
          <p:nvPr/>
        </p:nvSpPr>
        <p:spPr>
          <a:xfrm>
            <a:off x="6527800" y="3784559"/>
            <a:ext cx="5328840" cy="2092713"/>
          </a:xfrm>
          <a:prstGeom prst="rect">
            <a:avLst/>
          </a:prstGeom>
          <a:solidFill>
            <a:srgbClr val="FF5229"/>
          </a:solidFill>
          <a:ln>
            <a:solidFill>
              <a:srgbClr val="FF5229"/>
            </a:solid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endParaRPr lang="de-DE" sz="1200" dirty="0">
              <a:solidFill>
                <a:schemeClr val="bg1"/>
              </a:solidFill>
              <a:latin typeface="+mn-lt"/>
            </a:endParaRPr>
          </a:p>
          <a:p>
            <a:r>
              <a:rPr lang="de-DE" sz="1200" dirty="0" err="1">
                <a:solidFill>
                  <a:schemeClr val="bg1"/>
                </a:solidFill>
                <a:latin typeface="+mn-lt"/>
              </a:rPr>
              <a:t>Xx</a:t>
            </a:r>
            <a:endParaRPr lang="de-DE" sz="1200" dirty="0">
              <a:solidFill>
                <a:schemeClr val="bg1"/>
              </a:solidFill>
              <a:latin typeface="+mn-lt"/>
            </a:endParaRPr>
          </a:p>
        </p:txBody>
      </p:sp>
      <p:sp>
        <p:nvSpPr>
          <p:cNvPr id="21" name="Rechteck 20">
            <a:extLst>
              <a:ext uri="{FF2B5EF4-FFF2-40B4-BE49-F238E27FC236}">
                <a16:creationId xmlns:a16="http://schemas.microsoft.com/office/drawing/2014/main" id="{1DAED3C4-5ABF-4BFF-B2E8-91D61BA528B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endParaRPr lang="de-DE" sz="1200" dirty="0">
              <a:solidFill>
                <a:srgbClr val="000000"/>
              </a:solidFill>
              <a:latin typeface="+mn-lt"/>
            </a:endParaRPr>
          </a:p>
          <a:p>
            <a:r>
              <a:rPr lang="de-DE" sz="1200" b="1" dirty="0">
                <a:solidFill>
                  <a:srgbClr val="000000"/>
                </a:solidFill>
                <a:latin typeface="+mn-lt"/>
              </a:rPr>
              <a:t>Unternehmensziele des Key Accounts</a:t>
            </a:r>
          </a:p>
          <a:p>
            <a:r>
              <a:rPr lang="de-DE" sz="1200" dirty="0">
                <a:solidFill>
                  <a:srgbClr val="000000"/>
                </a:solidFill>
                <a:latin typeface="+mn-lt"/>
              </a:rPr>
              <a:t>Beschreibe die Ziele des Key Accounts so SPEZIFISCH, MESSBAR und TERMINIERT wie möglich. </a:t>
            </a:r>
          </a:p>
          <a:p>
            <a:r>
              <a:rPr lang="de-DE" sz="1200" dirty="0">
                <a:solidFill>
                  <a:srgbClr val="000000"/>
                </a:solidFill>
                <a:latin typeface="+mn-lt"/>
              </a:rPr>
              <a:t>Aus „Der Key Account will weiter wachsen“</a:t>
            </a:r>
          </a:p>
          <a:p>
            <a:r>
              <a:rPr lang="de-DE" sz="1200" dirty="0">
                <a:solidFill>
                  <a:srgbClr val="000000"/>
                </a:solidFill>
                <a:latin typeface="+mn-lt"/>
              </a:rPr>
              <a:t>wird „Der Key Account will seinen Umsatz bis 2028 verdoppeln auf dann 500 M€“</a:t>
            </a:r>
          </a:p>
          <a:p>
            <a:r>
              <a:rPr lang="de-DE" sz="1200" dirty="0">
                <a:solidFill>
                  <a:srgbClr val="000000"/>
                </a:solidFill>
                <a:latin typeface="+mn-lt"/>
              </a:rPr>
              <a:t>Nur aus dem zweiten Ziel kannst du auch Chancen / Risiken / Potenziale ableiten.</a:t>
            </a:r>
          </a:p>
          <a:p>
            <a:endParaRPr lang="de-DE" sz="1200" dirty="0">
              <a:solidFill>
                <a:srgbClr val="000000"/>
              </a:solidFill>
              <a:latin typeface="+mn-lt"/>
            </a:endParaRPr>
          </a:p>
          <a:p>
            <a:r>
              <a:rPr lang="de-DE" sz="1200" b="1" dirty="0">
                <a:solidFill>
                  <a:srgbClr val="000000"/>
                </a:solidFill>
                <a:latin typeface="+mn-lt"/>
              </a:rPr>
              <a:t>Markttrends</a:t>
            </a:r>
            <a:endParaRPr lang="de-DE" sz="1200" dirty="0">
              <a:solidFill>
                <a:srgbClr val="000000"/>
              </a:solidFill>
              <a:latin typeface="+mn-lt"/>
            </a:endParaRPr>
          </a:p>
          <a:p>
            <a:r>
              <a:rPr lang="de-DE" sz="1200" dirty="0">
                <a:solidFill>
                  <a:srgbClr val="000000"/>
                </a:solidFill>
                <a:latin typeface="+mn-lt"/>
              </a:rPr>
              <a:t>Bitte nutze hier die Markttrends, die für deinen Key Account in seinem Marktumfeld aktuell von Bedeutung sind. D.h., Nachhaltigkeit und Digitalisierung sind hier nur als Platzhalter zu verstehen.</a:t>
            </a:r>
          </a:p>
        </p:txBody>
      </p:sp>
      <p:graphicFrame>
        <p:nvGraphicFramePr>
          <p:cNvPr id="2" name="Tabelle 1">
            <a:extLst>
              <a:ext uri="{FF2B5EF4-FFF2-40B4-BE49-F238E27FC236}">
                <a16:creationId xmlns:a16="http://schemas.microsoft.com/office/drawing/2014/main" id="{1392EBBF-9E95-0AC2-E26D-2F26FDF77040}"/>
              </a:ext>
            </a:extLst>
          </p:cNvPr>
          <p:cNvGraphicFramePr>
            <a:graphicFrameLocks noGrp="1"/>
          </p:cNvGraphicFramePr>
          <p:nvPr>
            <p:extLst>
              <p:ext uri="{D42A27DB-BD31-4B8C-83A1-F6EECF244321}">
                <p14:modId xmlns:p14="http://schemas.microsoft.com/office/powerpoint/2010/main" val="4158722268"/>
              </p:ext>
            </p:extLst>
          </p:nvPr>
        </p:nvGraphicFramePr>
        <p:xfrm>
          <a:off x="244956" y="1268413"/>
          <a:ext cx="5851044" cy="21605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5009">
                  <a:extLst>
                    <a:ext uri="{9D8B030D-6E8A-4147-A177-3AD203B41FA5}">
                      <a16:colId xmlns:a16="http://schemas.microsoft.com/office/drawing/2014/main" val="2266975446"/>
                    </a:ext>
                  </a:extLst>
                </a:gridCol>
                <a:gridCol w="5546035">
                  <a:extLst>
                    <a:ext uri="{9D8B030D-6E8A-4147-A177-3AD203B41FA5}">
                      <a16:colId xmlns:a16="http://schemas.microsoft.com/office/drawing/2014/main" val="4286750952"/>
                    </a:ext>
                  </a:extLst>
                </a:gridCol>
              </a:tblGrid>
              <a:tr h="310337">
                <a:tc gridSpan="2">
                  <a:txBody>
                    <a:bodyPr/>
                    <a:lstStyle/>
                    <a:p>
                      <a:r>
                        <a:rPr lang="de-DE" sz="1200" dirty="0"/>
                        <a:t>Welche 3 Unternehmensziele verfolgt der Key Account?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a:p>
                  </a:txBody>
                  <a:tcPr/>
                </a:tc>
                <a:extLst>
                  <a:ext uri="{0D108BD9-81ED-4DB2-BD59-A6C34878D82A}">
                    <a16:rowId xmlns:a16="http://schemas.microsoft.com/office/drawing/2014/main" val="164665918"/>
                  </a:ext>
                </a:extLst>
              </a:tr>
              <a:tr h="616750">
                <a:tc>
                  <a:txBody>
                    <a:bodyPr/>
                    <a:lstStyle/>
                    <a:p>
                      <a:pPr marL="0" indent="0" algn="ctr">
                        <a:buFont typeface="Arial" panose="020B0604020202020204" pitchFamily="34" charset="0"/>
                        <a:buNone/>
                      </a:pPr>
                      <a:r>
                        <a:rPr lang="de-DE" sz="1600" dirty="0">
                          <a:solidFill>
                            <a:schemeClr val="accent4"/>
                          </a:solidFill>
                          <a:latin typeface="+mn-lt"/>
                        </a:rPr>
                        <a:t>1</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xx</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146406237"/>
                  </a:ext>
                </a:extLst>
              </a:tr>
              <a:tr h="616750">
                <a:tc>
                  <a:txBody>
                    <a:bodyPr/>
                    <a:lstStyle/>
                    <a:p>
                      <a:pPr marL="0" indent="0" algn="ctr">
                        <a:buFont typeface="Arial" panose="020B0604020202020204" pitchFamily="34" charset="0"/>
                        <a:buNone/>
                      </a:pPr>
                      <a:r>
                        <a:rPr lang="de-DE" sz="1600" dirty="0">
                          <a:solidFill>
                            <a:schemeClr val="accent4"/>
                          </a:solidFill>
                          <a:latin typeface="+mn-lt"/>
                        </a:rPr>
                        <a:t>2</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xx</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538189017"/>
                  </a:ext>
                </a:extLst>
              </a:tr>
              <a:tr h="616750">
                <a:tc>
                  <a:txBody>
                    <a:bodyPr/>
                    <a:lstStyle/>
                    <a:p>
                      <a:pPr marL="0" indent="0" algn="ctr">
                        <a:buFont typeface="Arial" panose="020B0604020202020204" pitchFamily="34" charset="0"/>
                        <a:buNone/>
                      </a:pPr>
                      <a:r>
                        <a:rPr lang="de-DE" sz="1600" dirty="0">
                          <a:solidFill>
                            <a:schemeClr val="accent4"/>
                          </a:solidFill>
                          <a:latin typeface="+mn-lt"/>
                        </a:rPr>
                        <a:t>3</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xx</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34989580"/>
                  </a:ext>
                </a:extLst>
              </a:tr>
            </a:tbl>
          </a:graphicData>
        </a:graphic>
      </p:graphicFrame>
      <p:graphicFrame>
        <p:nvGraphicFramePr>
          <p:cNvPr id="3" name="Tabelle 2">
            <a:extLst>
              <a:ext uri="{FF2B5EF4-FFF2-40B4-BE49-F238E27FC236}">
                <a16:creationId xmlns:a16="http://schemas.microsoft.com/office/drawing/2014/main" id="{91D23505-7117-E7DB-26EF-709B70408E64}"/>
              </a:ext>
            </a:extLst>
          </p:cNvPr>
          <p:cNvGraphicFramePr>
            <a:graphicFrameLocks noGrp="1"/>
          </p:cNvGraphicFramePr>
          <p:nvPr>
            <p:extLst>
              <p:ext uri="{D42A27DB-BD31-4B8C-83A1-F6EECF244321}">
                <p14:modId xmlns:p14="http://schemas.microsoft.com/office/powerpoint/2010/main" val="4077277101"/>
              </p:ext>
            </p:extLst>
          </p:nvPr>
        </p:nvGraphicFramePr>
        <p:xfrm>
          <a:off x="239184" y="3784559"/>
          <a:ext cx="5851045" cy="20927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5009">
                  <a:extLst>
                    <a:ext uri="{9D8B030D-6E8A-4147-A177-3AD203B41FA5}">
                      <a16:colId xmlns:a16="http://schemas.microsoft.com/office/drawing/2014/main" val="2266975446"/>
                    </a:ext>
                  </a:extLst>
                </a:gridCol>
                <a:gridCol w="1663375">
                  <a:extLst>
                    <a:ext uri="{9D8B030D-6E8A-4147-A177-3AD203B41FA5}">
                      <a16:colId xmlns:a16="http://schemas.microsoft.com/office/drawing/2014/main" val="4286750952"/>
                    </a:ext>
                  </a:extLst>
                </a:gridCol>
                <a:gridCol w="3882661">
                  <a:extLst>
                    <a:ext uri="{9D8B030D-6E8A-4147-A177-3AD203B41FA5}">
                      <a16:colId xmlns:a16="http://schemas.microsoft.com/office/drawing/2014/main" val="1738274998"/>
                    </a:ext>
                  </a:extLst>
                </a:gridCol>
              </a:tblGrid>
              <a:tr h="0">
                <a:tc gridSpan="3">
                  <a:txBody>
                    <a:bodyPr/>
                    <a:lstStyle/>
                    <a:p>
                      <a:r>
                        <a:rPr lang="de-DE" sz="1200" dirty="0"/>
                        <a:t>Welche 3 Markttrends sind für die Key Account wesentlich und was bedeuten diese für den Key Account? Wie reagiert er auf diese Veränderungen?</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4665918"/>
                  </a:ext>
                </a:extLst>
              </a:tr>
              <a:tr h="545171">
                <a:tc>
                  <a:txBody>
                    <a:bodyPr/>
                    <a:lstStyle/>
                    <a:p>
                      <a:pPr marL="0" indent="0" algn="ctr">
                        <a:buFont typeface="Arial" panose="020B0604020202020204" pitchFamily="34" charset="0"/>
                        <a:buNone/>
                      </a:pPr>
                      <a:r>
                        <a:rPr lang="de-DE" sz="1600" dirty="0">
                          <a:solidFill>
                            <a:schemeClr val="accent4"/>
                          </a:solidFill>
                          <a:latin typeface="+mn-lt"/>
                        </a:rPr>
                        <a:t>1</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Nachhaltigkeit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xx</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146406237"/>
                  </a:ext>
                </a:extLst>
              </a:tr>
              <a:tr h="545171">
                <a:tc>
                  <a:txBody>
                    <a:bodyPr/>
                    <a:lstStyle/>
                    <a:p>
                      <a:pPr marL="0" indent="0" algn="ctr">
                        <a:buFont typeface="Arial" panose="020B0604020202020204" pitchFamily="34" charset="0"/>
                        <a:buNone/>
                      </a:pPr>
                      <a:r>
                        <a:rPr lang="de-DE" sz="1600" dirty="0">
                          <a:solidFill>
                            <a:schemeClr val="accent4"/>
                          </a:solidFill>
                          <a:latin typeface="+mn-lt"/>
                        </a:rPr>
                        <a:t>2</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Digitalisierung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xx</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538189017"/>
                  </a:ext>
                </a:extLst>
              </a:tr>
              <a:tr h="545171">
                <a:tc>
                  <a:txBody>
                    <a:bodyPr/>
                    <a:lstStyle/>
                    <a:p>
                      <a:pPr marL="0" indent="0" algn="ctr">
                        <a:buFont typeface="Arial" panose="020B0604020202020204" pitchFamily="34" charset="0"/>
                        <a:buNone/>
                      </a:pPr>
                      <a:r>
                        <a:rPr lang="de-DE" sz="1600" dirty="0">
                          <a:solidFill>
                            <a:schemeClr val="accent4"/>
                          </a:solidFill>
                          <a:latin typeface="+mn-lt"/>
                        </a:rPr>
                        <a:t>3</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de-DE" sz="1200" dirty="0">
                          <a:solidFill>
                            <a:schemeClr val="accent4"/>
                          </a:solidFill>
                          <a:latin typeface="+mn-lt"/>
                        </a:rPr>
                        <a:t>xx</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34989580"/>
                  </a:ext>
                </a:extLst>
              </a:tr>
            </a:tbl>
          </a:graphicData>
        </a:graphic>
      </p:graphicFrame>
      <p:graphicFrame>
        <p:nvGraphicFramePr>
          <p:cNvPr id="11" name="Tabelle 10">
            <a:extLst>
              <a:ext uri="{FF2B5EF4-FFF2-40B4-BE49-F238E27FC236}">
                <a16:creationId xmlns:a16="http://schemas.microsoft.com/office/drawing/2014/main" id="{E63A0C00-D149-9E51-6D8B-4713A6D78E19}"/>
              </a:ext>
            </a:extLst>
          </p:cNvPr>
          <p:cNvGraphicFramePr>
            <a:graphicFrameLocks noGrp="1"/>
          </p:cNvGraphicFramePr>
          <p:nvPr>
            <p:extLst>
              <p:ext uri="{D42A27DB-BD31-4B8C-83A1-F6EECF244321}">
                <p14:modId xmlns:p14="http://schemas.microsoft.com/office/powerpoint/2010/main" val="348449328"/>
              </p:ext>
            </p:extLst>
          </p:nvPr>
        </p:nvGraphicFramePr>
        <p:xfrm>
          <a:off x="6517775" y="1268413"/>
          <a:ext cx="5338865"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338865">
                  <a:extLst>
                    <a:ext uri="{9D8B030D-6E8A-4147-A177-3AD203B41FA5}">
                      <a16:colId xmlns:a16="http://schemas.microsoft.com/office/drawing/2014/main" val="498521226"/>
                    </a:ext>
                  </a:extLst>
                </a:gridCol>
              </a:tblGrid>
              <a:tr h="309600">
                <a:tc>
                  <a:txBody>
                    <a:bodyPr/>
                    <a:lstStyle/>
                    <a:p>
                      <a:r>
                        <a:rPr lang="de-DE" sz="1200" dirty="0"/>
                        <a:t>Welche Einkaufsstrategie verfolgt der Key Account?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4238105716"/>
                  </a:ext>
                </a:extLst>
              </a:tr>
              <a:tr h="1850400">
                <a:tc>
                  <a:txBody>
                    <a:bodyPr/>
                    <a:lstStyle/>
                    <a:p>
                      <a:pPr marL="0" indent="0">
                        <a:buFont typeface="Arial" panose="020B0604020202020204" pitchFamily="34" charset="0"/>
                        <a:buNone/>
                      </a:pPr>
                      <a:r>
                        <a:rPr lang="de-DE" sz="1200" dirty="0">
                          <a:solidFill>
                            <a:schemeClr val="accent4"/>
                          </a:solidFill>
                          <a:latin typeface="+mn-lt"/>
                        </a:rPr>
                        <a:t>Typische Fragestellungen:</a:t>
                      </a:r>
                    </a:p>
                    <a:p>
                      <a:pPr marL="171450" indent="-171450">
                        <a:buFont typeface="Arial" panose="020B0604020202020204" pitchFamily="34" charset="0"/>
                        <a:buChar char="•"/>
                      </a:pPr>
                      <a:r>
                        <a:rPr lang="de-DE" sz="1200" dirty="0">
                          <a:solidFill>
                            <a:schemeClr val="accent4"/>
                          </a:solidFill>
                          <a:latin typeface="+mn-lt"/>
                        </a:rPr>
                        <a:t>Wie erfolgt eine Listung?</a:t>
                      </a:r>
                    </a:p>
                    <a:p>
                      <a:pPr marL="171450" indent="-171450">
                        <a:buFont typeface="Arial" panose="020B0604020202020204" pitchFamily="34" charset="0"/>
                        <a:buChar char="•"/>
                      </a:pPr>
                      <a:r>
                        <a:rPr lang="de-DE" sz="1200" dirty="0">
                          <a:solidFill>
                            <a:schemeClr val="accent4"/>
                          </a:solidFill>
                          <a:latin typeface="+mn-lt"/>
                        </a:rPr>
                        <a:t>Welche </a:t>
                      </a:r>
                      <a:r>
                        <a:rPr lang="de-DE" sz="1200" dirty="0" err="1">
                          <a:solidFill>
                            <a:schemeClr val="accent4"/>
                          </a:solidFill>
                          <a:latin typeface="+mn-lt"/>
                        </a:rPr>
                        <a:t>e-procurement</a:t>
                      </a:r>
                      <a:r>
                        <a:rPr lang="de-DE" sz="1200" dirty="0">
                          <a:solidFill>
                            <a:schemeClr val="accent4"/>
                          </a:solidFill>
                          <a:latin typeface="+mn-lt"/>
                        </a:rPr>
                        <a:t> Strategie verfolgt der Key Account?</a:t>
                      </a:r>
                    </a:p>
                    <a:p>
                      <a:pPr marL="171450" indent="-171450">
                        <a:buFont typeface="Arial" panose="020B0604020202020204" pitchFamily="34" charset="0"/>
                        <a:buChar char="•"/>
                      </a:pPr>
                      <a:r>
                        <a:rPr lang="de-DE" sz="1200" dirty="0">
                          <a:solidFill>
                            <a:schemeClr val="accent4"/>
                          </a:solidFill>
                          <a:latin typeface="+mn-lt"/>
                        </a:rPr>
                        <a:t>Gibt es unterschiedliche Lieferantenkategorien (z.B. </a:t>
                      </a:r>
                      <a:r>
                        <a:rPr lang="en-US" sz="1200" noProof="0" dirty="0">
                          <a:solidFill>
                            <a:schemeClr val="accent4"/>
                          </a:solidFill>
                          <a:latin typeface="+mn-lt"/>
                        </a:rPr>
                        <a:t>Listed</a:t>
                      </a:r>
                      <a:r>
                        <a:rPr lang="de-DE" sz="1200" dirty="0">
                          <a:solidFill>
                            <a:schemeClr val="accent4"/>
                          </a:solidFill>
                          <a:latin typeface="+mn-lt"/>
                        </a:rPr>
                        <a:t>, </a:t>
                      </a:r>
                      <a:r>
                        <a:rPr lang="en-US" sz="1200" noProof="0" dirty="0">
                          <a:solidFill>
                            <a:schemeClr val="accent4"/>
                          </a:solidFill>
                          <a:latin typeface="+mn-lt"/>
                        </a:rPr>
                        <a:t>Preferred</a:t>
                      </a:r>
                      <a:r>
                        <a:rPr lang="de-DE" sz="1200" dirty="0">
                          <a:solidFill>
                            <a:schemeClr val="accent4"/>
                          </a:solidFill>
                          <a:latin typeface="+mn-lt"/>
                        </a:rPr>
                        <a:t> und </a:t>
                      </a:r>
                      <a:r>
                        <a:rPr lang="en-US" sz="1200" noProof="0" dirty="0">
                          <a:solidFill>
                            <a:schemeClr val="accent4"/>
                          </a:solidFill>
                          <a:latin typeface="+mn-lt"/>
                        </a:rPr>
                        <a:t>Strategic</a:t>
                      </a:r>
                      <a:r>
                        <a:rPr lang="de-DE" sz="1200" dirty="0">
                          <a:solidFill>
                            <a:schemeClr val="accent4"/>
                          </a:solidFill>
                          <a:latin typeface="+mn-lt"/>
                        </a:rPr>
                        <a:t>)?</a:t>
                      </a:r>
                    </a:p>
                    <a:p>
                      <a:pPr marL="171450" indent="-171450">
                        <a:buFont typeface="Arial" panose="020B0604020202020204" pitchFamily="34" charset="0"/>
                        <a:buChar char="•"/>
                      </a:pPr>
                      <a:r>
                        <a:rPr lang="de-DE" sz="1200" dirty="0">
                          <a:solidFill>
                            <a:schemeClr val="accent4"/>
                          </a:solidFill>
                          <a:latin typeface="+mn-lt"/>
                        </a:rPr>
                        <a:t>Gibt es Schwellwerte / Freigabegrenzen? Z.B. ein Standort darf bis zu einem Wert von x€ allein entscheiden. </a:t>
                      </a:r>
                    </a:p>
                    <a:p>
                      <a:pPr marL="0" indent="0">
                        <a:buFont typeface="Arial" panose="020B0604020202020204" pitchFamily="34" charset="0"/>
                        <a:buNone/>
                      </a:pPr>
                      <a:endParaRPr lang="de-DE" sz="1200" dirty="0">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584909636"/>
                  </a:ext>
                </a:extLst>
              </a:tr>
            </a:tbl>
          </a:graphicData>
        </a:graphic>
      </p:graphicFrame>
      <p:sp>
        <p:nvSpPr>
          <p:cNvPr id="9" name="Rechteck 8">
            <a:extLst>
              <a:ext uri="{FF2B5EF4-FFF2-40B4-BE49-F238E27FC236}">
                <a16:creationId xmlns:a16="http://schemas.microsoft.com/office/drawing/2014/main" id="{31F5C257-BF76-1237-D987-2D3F456ED3E3}"/>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Im Kundengespräch nutzen</a:t>
            </a:r>
          </a:p>
          <a:p>
            <a:r>
              <a:rPr lang="de-DE" sz="1200" dirty="0">
                <a:solidFill>
                  <a:schemeClr val="tx1"/>
                </a:solidFill>
                <a:latin typeface="+mn-lt"/>
              </a:rPr>
              <a:t>Diese Seite kannst du 1zu1 in einem strategischen Jahresgespräch einsetzen, um so strukturiert –  gemeinsam mit dem Kunden – Neuigkeiten und Veränderungen beim Kunden festzuhalten. </a:t>
            </a:r>
          </a:p>
        </p:txBody>
      </p:sp>
    </p:spTree>
    <p:extLst>
      <p:ext uri="{BB962C8B-B14F-4D97-AF65-F5344CB8AC3E}">
        <p14:creationId xmlns:p14="http://schemas.microsoft.com/office/powerpoint/2010/main" val="3051724048"/>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Für uns relevante Personen und unser Beziehungsnetz</a:t>
            </a:r>
          </a:p>
        </p:txBody>
      </p:sp>
      <p:sp>
        <p:nvSpPr>
          <p:cNvPr id="24" name="Textfeld 23">
            <a:extLst>
              <a:ext uri="{FF2B5EF4-FFF2-40B4-BE49-F238E27FC236}">
                <a16:creationId xmlns:a16="http://schemas.microsoft.com/office/drawing/2014/main" id="{CDA9C395-C33D-4DE0-AD34-E0130CD685AB}"/>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29" name="Rechteck 28">
            <a:extLst>
              <a:ext uri="{FF2B5EF4-FFF2-40B4-BE49-F238E27FC236}">
                <a16:creationId xmlns:a16="http://schemas.microsoft.com/office/drawing/2014/main" id="{61180D6B-5220-483C-9933-3D1257E0418C}"/>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Wer sind die 5, 10, 15 wichtigsten Personen beim Key Account, die für dich und dein Geschäft relevant sind?</a:t>
            </a:r>
          </a:p>
          <a:p>
            <a:endParaRPr lang="de-DE" sz="1200" dirty="0">
              <a:solidFill>
                <a:srgbClr val="000000"/>
              </a:solidFill>
              <a:latin typeface="+mn-lt"/>
            </a:endParaRPr>
          </a:p>
          <a:p>
            <a:r>
              <a:rPr lang="de-DE" sz="1200" dirty="0">
                <a:solidFill>
                  <a:srgbClr val="000000"/>
                </a:solidFill>
                <a:latin typeface="+mn-lt"/>
              </a:rPr>
              <a:t>Bitte beschreibe hier nicht nur dein bestehendes Netzwerk, sondern bilde alle relevanten Personen aus den verschiedenen Abteilungen ab (auch wenn du diese heute noch nicht kennst). Die Frage lautet daher: </a:t>
            </a:r>
            <a:r>
              <a:rPr lang="de-DE" sz="1200" dirty="0">
                <a:solidFill>
                  <a:srgbClr val="000000"/>
                </a:solidFill>
                <a:highlight>
                  <a:srgbClr val="FFFF00"/>
                </a:highlight>
                <a:latin typeface="+mn-lt"/>
              </a:rPr>
              <a:t>Nicht wen kennst du, sondern wen musst du kennen?</a:t>
            </a:r>
          </a:p>
          <a:p>
            <a:endParaRPr lang="de-DE" sz="1200" dirty="0">
              <a:solidFill>
                <a:srgbClr val="000000"/>
              </a:solidFill>
              <a:latin typeface="+mn-lt"/>
            </a:endParaRPr>
          </a:p>
          <a:p>
            <a:r>
              <a:rPr lang="de-DE" sz="1200" dirty="0">
                <a:solidFill>
                  <a:srgbClr val="000000"/>
                </a:solidFill>
                <a:latin typeface="+mn-lt"/>
              </a:rPr>
              <a:t>In den Boxen werden 3 Punkte beschrieben</a:t>
            </a:r>
          </a:p>
          <a:p>
            <a:pPr marL="228600" indent="-228600">
              <a:buAutoNum type="arabicPeriod"/>
            </a:pPr>
            <a:r>
              <a:rPr lang="de-DE" sz="1200" dirty="0">
                <a:solidFill>
                  <a:srgbClr val="000000"/>
                </a:solidFill>
                <a:latin typeface="+mn-lt"/>
              </a:rPr>
              <a:t>Name der Person</a:t>
            </a:r>
          </a:p>
          <a:p>
            <a:pPr marL="228600" indent="-228600">
              <a:buAutoNum type="arabicPeriod"/>
            </a:pPr>
            <a:r>
              <a:rPr lang="de-DE" sz="1200" dirty="0">
                <a:solidFill>
                  <a:srgbClr val="000000"/>
                </a:solidFill>
                <a:latin typeface="+mn-lt"/>
              </a:rPr>
              <a:t>Funktion der Person</a:t>
            </a:r>
          </a:p>
          <a:p>
            <a:pPr marL="228600" indent="-228600">
              <a:buAutoNum type="arabicPeriod"/>
            </a:pPr>
            <a:r>
              <a:rPr lang="de-DE" sz="1200" dirty="0">
                <a:solidFill>
                  <a:srgbClr val="000000"/>
                </a:solidFill>
                <a:latin typeface="+mn-lt"/>
              </a:rPr>
              <a:t>Hauptansprechpartner aus seinem Unternehmen</a:t>
            </a:r>
          </a:p>
          <a:p>
            <a:endParaRPr lang="de-DE" sz="1200" dirty="0">
              <a:solidFill>
                <a:srgbClr val="000000"/>
              </a:solidFill>
              <a:latin typeface="+mn-lt"/>
            </a:endParaRPr>
          </a:p>
          <a:p>
            <a:r>
              <a:rPr lang="de-DE" sz="1200" dirty="0">
                <a:solidFill>
                  <a:srgbClr val="000000"/>
                </a:solidFill>
                <a:highlight>
                  <a:srgbClr val="FFFF00"/>
                </a:highlight>
                <a:latin typeface="+mn-lt"/>
              </a:rPr>
              <a:t>Mit einem Doppelklick auf das Organigramm startest du die Office Applikation, um das Organigramm bearbeiten zu können.</a:t>
            </a:r>
          </a:p>
          <a:p>
            <a:endParaRPr lang="de-DE" sz="1200" dirty="0">
              <a:solidFill>
                <a:srgbClr val="000000"/>
              </a:solidFill>
              <a:latin typeface="+mn-lt"/>
            </a:endParaRPr>
          </a:p>
          <a:p>
            <a:endParaRPr lang="de-DE" sz="1200" dirty="0">
              <a:solidFill>
                <a:srgbClr val="000000"/>
              </a:solidFill>
              <a:latin typeface="+mn-lt"/>
            </a:endParaRPr>
          </a:p>
          <a:p>
            <a:r>
              <a:rPr lang="de-DE" sz="1200" dirty="0">
                <a:solidFill>
                  <a:srgbClr val="000000"/>
                </a:solidFill>
                <a:latin typeface="+mn-lt"/>
              </a:rPr>
              <a:t>Wenn du lieber eine detaillierte Buying Center Analyse durchführen möchtest, so findest du dazu weiter hinten eine konkrete Vorlage.</a:t>
            </a:r>
          </a:p>
          <a:p>
            <a:endParaRPr lang="de-DE" sz="1200" dirty="0">
              <a:solidFill>
                <a:srgbClr val="000000"/>
              </a:solidFill>
              <a:latin typeface="+mn-lt"/>
            </a:endParaRPr>
          </a:p>
          <a:p>
            <a:endParaRPr lang="de-DE" sz="1200" dirty="0">
              <a:solidFill>
                <a:srgbClr val="000000"/>
              </a:solidFill>
              <a:latin typeface="+mn-lt"/>
            </a:endParaRPr>
          </a:p>
        </p:txBody>
      </p:sp>
      <p:graphicFrame>
        <p:nvGraphicFramePr>
          <p:cNvPr id="4" name="Objekt 3">
            <a:extLst>
              <a:ext uri="{FF2B5EF4-FFF2-40B4-BE49-F238E27FC236}">
                <a16:creationId xmlns:a16="http://schemas.microsoft.com/office/drawing/2014/main" id="{62928807-91A4-100D-A74F-A7C8DADF1D7E}"/>
              </a:ext>
            </a:extLst>
          </p:cNvPr>
          <p:cNvGraphicFramePr>
            <a:graphicFrameLocks noChangeAspect="1"/>
          </p:cNvGraphicFramePr>
          <p:nvPr>
            <p:extLst>
              <p:ext uri="{D42A27DB-BD31-4B8C-83A1-F6EECF244321}">
                <p14:modId xmlns:p14="http://schemas.microsoft.com/office/powerpoint/2010/main" val="4011754345"/>
              </p:ext>
            </p:extLst>
          </p:nvPr>
        </p:nvGraphicFramePr>
        <p:xfrm>
          <a:off x="2424113" y="1636713"/>
          <a:ext cx="7526337" cy="3582987"/>
        </p:xfrm>
        <a:graphic>
          <a:graphicData uri="http://schemas.openxmlformats.org/presentationml/2006/ole">
            <mc:AlternateContent xmlns:mc="http://schemas.openxmlformats.org/markup-compatibility/2006">
              <mc:Choice xmlns:v="urn:schemas-microsoft-com:vml" Requires="v">
                <p:oleObj name="Organization Chart" r:id="rId2" imgW="3651120" imgH="1784160" progId="OrgPlusWOPX.4">
                  <p:embed followColorScheme="full"/>
                </p:oleObj>
              </mc:Choice>
              <mc:Fallback>
                <p:oleObj name="Organization Chart" r:id="rId2" imgW="3651120" imgH="1784160" progId="OrgPlusWOPX.4">
                  <p:embed followColorScheme="full"/>
                  <p:pic>
                    <p:nvPicPr>
                      <p:cNvPr id="4" name="Objekt 3">
                        <a:extLst>
                          <a:ext uri="{FF2B5EF4-FFF2-40B4-BE49-F238E27FC236}">
                            <a16:creationId xmlns:a16="http://schemas.microsoft.com/office/drawing/2014/main" id="{62928807-91A4-100D-A74F-A7C8DADF1D7E}"/>
                          </a:ext>
                        </a:extLst>
                      </p:cNvPr>
                      <p:cNvPicPr/>
                      <p:nvPr/>
                    </p:nvPicPr>
                    <p:blipFill>
                      <a:blip r:embed="rId3"/>
                      <a:stretch>
                        <a:fillRect/>
                      </a:stretch>
                    </p:blipFill>
                    <p:spPr>
                      <a:xfrm>
                        <a:off x="2424113" y="1636713"/>
                        <a:ext cx="7526337" cy="3582987"/>
                      </a:xfrm>
                      <a:prstGeom prst="rect">
                        <a:avLst/>
                      </a:prstGeom>
                      <a:ln>
                        <a:noFill/>
                      </a:ln>
                    </p:spPr>
                  </p:pic>
                </p:oleObj>
              </mc:Fallback>
            </mc:AlternateContent>
          </a:graphicData>
        </a:graphic>
      </p:graphicFrame>
      <p:sp>
        <p:nvSpPr>
          <p:cNvPr id="6" name="Fußzeilenplatzhalter 5">
            <a:extLst>
              <a:ext uri="{FF2B5EF4-FFF2-40B4-BE49-F238E27FC236}">
                <a16:creationId xmlns:a16="http://schemas.microsoft.com/office/drawing/2014/main" id="{063F8C6E-91CE-20C7-39C1-D3D631294A46}"/>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18AE974A-E98E-EE3D-4E63-ED45EB2DEBFD}"/>
              </a:ext>
            </a:extLst>
          </p:cNvPr>
          <p:cNvSpPr>
            <a:spLocks noGrp="1"/>
          </p:cNvSpPr>
          <p:nvPr>
            <p:ph type="sldNum" sz="quarter" idx="11"/>
          </p:nvPr>
        </p:nvSpPr>
        <p:spPr/>
        <p:txBody>
          <a:bodyPr/>
          <a:lstStyle/>
          <a:p>
            <a:fld id="{31D0D8A1-E263-4FBF-9BF3-AA3869F8EB11}" type="slidenum">
              <a:rPr lang="de-DE" smtClean="0"/>
              <a:pPr/>
              <a:t>6</a:t>
            </a:fld>
            <a:endParaRPr lang="de-DE" dirty="0">
              <a:latin typeface="+mn-lt"/>
            </a:endParaRPr>
          </a:p>
        </p:txBody>
      </p:sp>
      <p:sp>
        <p:nvSpPr>
          <p:cNvPr id="8" name="Rechteck 7">
            <a:extLst>
              <a:ext uri="{FF2B5EF4-FFF2-40B4-BE49-F238E27FC236}">
                <a16:creationId xmlns:a16="http://schemas.microsoft.com/office/drawing/2014/main" id="{0DAB5B14-BC46-5937-7663-62811555C7BC}"/>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Im Kundengespräch nutzen</a:t>
            </a:r>
          </a:p>
          <a:p>
            <a:r>
              <a:rPr lang="de-DE" sz="1200" dirty="0">
                <a:solidFill>
                  <a:srgbClr val="000000"/>
                </a:solidFill>
                <a:highlight>
                  <a:srgbClr val="FFFF00"/>
                </a:highlight>
                <a:latin typeface="+mn-lt"/>
              </a:rPr>
              <a:t>Die Folie kannst du auch im Kundengespräch einsetzen, um a. die Aktualität vom Organigramm zu hinterfragen und b. dem Kunden aufzuzeigen, wer zu deinem KAM Team gehört.</a:t>
            </a:r>
          </a:p>
        </p:txBody>
      </p:sp>
    </p:spTree>
    <p:extLst>
      <p:ext uri="{BB962C8B-B14F-4D97-AF65-F5344CB8AC3E}">
        <p14:creationId xmlns:p14="http://schemas.microsoft.com/office/powerpoint/2010/main" val="1441785844"/>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a:extLst>
              <a:ext uri="{FF2B5EF4-FFF2-40B4-BE49-F238E27FC236}">
                <a16:creationId xmlns:a16="http://schemas.microsoft.com/office/drawing/2014/main" id="{066336E8-7D4E-47C9-A11A-493CBAB68BAF}"/>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pPr marL="171450" indent="-171450">
              <a:buFont typeface="Arial" panose="020B0604020202020204" pitchFamily="34" charset="0"/>
              <a:buChar char="•"/>
            </a:pPr>
            <a:r>
              <a:rPr lang="de-DE" sz="1200" dirty="0">
                <a:solidFill>
                  <a:schemeClr val="tx1"/>
                </a:solidFill>
                <a:latin typeface="+mn-lt"/>
              </a:rPr>
              <a:t>Alle 3 Kurven sind aus Sicht des Key Accounts zu erstellen.</a:t>
            </a:r>
          </a:p>
          <a:p>
            <a:pPr marL="171450" indent="-171450">
              <a:buFont typeface="Arial" panose="020B0604020202020204" pitchFamily="34" charset="0"/>
              <a:buChar char="•"/>
            </a:pPr>
            <a:r>
              <a:rPr lang="de-DE" sz="1200" dirty="0">
                <a:solidFill>
                  <a:schemeClr val="tx1"/>
                </a:solidFill>
                <a:latin typeface="+mn-lt"/>
              </a:rPr>
              <a:t>Beim Wettbewerb nur 1 Wettbewerber herausgreifen und analysieren (keinen Durchschnitt der Wettbewerber nutzen!).</a:t>
            </a:r>
          </a:p>
          <a:p>
            <a:pPr marL="171450" indent="-171450">
              <a:buFont typeface="Arial" panose="020B0604020202020204" pitchFamily="34" charset="0"/>
              <a:buChar char="•"/>
            </a:pPr>
            <a:r>
              <a:rPr lang="de-DE" sz="1200" dirty="0">
                <a:solidFill>
                  <a:schemeClr val="tx1"/>
                </a:solidFill>
                <a:latin typeface="+mn-lt"/>
              </a:rPr>
              <a:t>Die Grafik kannst du über die rechte Maustaste und „Daten bearbeiten“ editieren.</a:t>
            </a:r>
          </a:p>
          <a:p>
            <a:pPr marL="171450" indent="-171450">
              <a:buFont typeface="Arial" panose="020B0604020202020204" pitchFamily="34" charset="0"/>
              <a:buChar char="•"/>
            </a:pPr>
            <a:r>
              <a:rPr lang="de-DE" sz="1200" dirty="0">
                <a:solidFill>
                  <a:schemeClr val="tx1"/>
                </a:solidFill>
                <a:latin typeface="+mn-lt"/>
              </a:rPr>
              <a:t>Am Ende die Tabelle noch aufsteigend anhand der Anforderungen des Key Accounts sortieren.</a:t>
            </a:r>
          </a:p>
          <a:p>
            <a:pPr marL="171450" indent="-171450">
              <a:buFont typeface="Arial" panose="020B0604020202020204" pitchFamily="34" charset="0"/>
              <a:buChar char="•"/>
            </a:pPr>
            <a:r>
              <a:rPr lang="de-DE" sz="1200" dirty="0">
                <a:solidFill>
                  <a:schemeClr val="tx1"/>
                </a:solidFill>
                <a:highlight>
                  <a:srgbClr val="FFFF00"/>
                </a:highlight>
                <a:latin typeface="+mn-lt"/>
              </a:rPr>
              <a:t>WICHTIG:</a:t>
            </a:r>
            <a:r>
              <a:rPr lang="de-DE" sz="1200" dirty="0">
                <a:solidFill>
                  <a:schemeClr val="tx1"/>
                </a:solidFill>
                <a:latin typeface="+mn-lt"/>
              </a:rPr>
              <a:t> Die Kurven unterscheiden sich zwischen Zentrale oder Standort des Key Accounts bzw. auch für ein spezifisches Projekt. Bitte die Ebenen nicht vermischen!</a:t>
            </a:r>
          </a:p>
          <a:p>
            <a:pPr marL="171450" indent="-171450">
              <a:buFont typeface="Arial" panose="020B0604020202020204" pitchFamily="34" charset="0"/>
              <a:buChar char="•"/>
            </a:pPr>
            <a:endParaRPr lang="de-DE" sz="1200" dirty="0">
              <a:solidFill>
                <a:schemeClr val="tx1"/>
              </a:solidFill>
              <a:latin typeface="+mn-lt"/>
            </a:endParaRPr>
          </a:p>
          <a:p>
            <a:r>
              <a:rPr lang="de-DE" sz="1200" dirty="0">
                <a:solidFill>
                  <a:schemeClr val="tx1"/>
                </a:solidFill>
                <a:latin typeface="+mn-lt"/>
              </a:rPr>
              <a:t> </a:t>
            </a:r>
          </a:p>
          <a:p>
            <a:endParaRPr lang="de-DE" sz="1200" dirty="0">
              <a:solidFill>
                <a:schemeClr val="tx1"/>
              </a:solidFill>
              <a:latin typeface="+mn-lt"/>
            </a:endParaRPr>
          </a:p>
        </p:txBody>
      </p:sp>
      <p:sp>
        <p:nvSpPr>
          <p:cNvPr id="2" name="Titel 1"/>
          <p:cNvSpPr>
            <a:spLocks noGrp="1"/>
          </p:cNvSpPr>
          <p:nvPr>
            <p:ph type="title"/>
          </p:nvPr>
        </p:nvSpPr>
        <p:spPr/>
        <p:txBody>
          <a:bodyPr/>
          <a:lstStyle/>
          <a:p>
            <a:r>
              <a:rPr lang="de-DE" dirty="0"/>
              <a:t>2| Key Account Anforderungen, unser Wettbewerb, unser Mehrwert</a:t>
            </a:r>
          </a:p>
        </p:txBody>
      </p:sp>
      <p:sp>
        <p:nvSpPr>
          <p:cNvPr id="17" name="Textfeld 16">
            <a:extLst>
              <a:ext uri="{FF2B5EF4-FFF2-40B4-BE49-F238E27FC236}">
                <a16:creationId xmlns:a16="http://schemas.microsoft.com/office/drawing/2014/main" id="{524F41A2-81F6-4DEA-AD94-DAD0E38C48C7}"/>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graphicFrame>
        <p:nvGraphicFramePr>
          <p:cNvPr id="20" name="Diagramm 19">
            <a:extLst>
              <a:ext uri="{FF2B5EF4-FFF2-40B4-BE49-F238E27FC236}">
                <a16:creationId xmlns:a16="http://schemas.microsoft.com/office/drawing/2014/main" id="{A539F2C5-275A-41E5-951E-B963E052240A}"/>
              </a:ext>
            </a:extLst>
          </p:cNvPr>
          <p:cNvGraphicFramePr>
            <a:graphicFrameLocks/>
          </p:cNvGraphicFramePr>
          <p:nvPr/>
        </p:nvGraphicFramePr>
        <p:xfrm>
          <a:off x="1055440" y="1196752"/>
          <a:ext cx="9865096"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feld 3">
            <a:extLst>
              <a:ext uri="{FF2B5EF4-FFF2-40B4-BE49-F238E27FC236}">
                <a16:creationId xmlns:a16="http://schemas.microsoft.com/office/drawing/2014/main" id="{F42B3E1A-C785-4D15-9DB2-4AF556397413}"/>
              </a:ext>
            </a:extLst>
          </p:cNvPr>
          <p:cNvSpPr txBox="1">
            <a:spLocks noChangeArrowheads="1"/>
          </p:cNvSpPr>
          <p:nvPr/>
        </p:nvSpPr>
        <p:spPr bwMode="auto">
          <a:xfrm>
            <a:off x="10360876" y="4213787"/>
            <a:ext cx="1631646" cy="63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33" tIns="42017" rIns="84033" bIns="42017">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rgbClr val="001A6E"/>
              </a:buClr>
              <a:buChar char="•"/>
              <a:defRPr sz="2000">
                <a:solidFill>
                  <a:schemeClr val="tx1"/>
                </a:solidFill>
                <a:latin typeface="Arial" charset="0"/>
              </a:defRPr>
            </a:lvl6pPr>
            <a:lvl7pPr marL="2971800" indent="-228600" eaLnBrk="0" fontAlgn="base" hangingPunct="0">
              <a:spcBef>
                <a:spcPct val="0"/>
              </a:spcBef>
              <a:spcAft>
                <a:spcPct val="0"/>
              </a:spcAft>
              <a:buClr>
                <a:srgbClr val="001A6E"/>
              </a:buClr>
              <a:buChar char="•"/>
              <a:defRPr sz="2000">
                <a:solidFill>
                  <a:schemeClr val="tx1"/>
                </a:solidFill>
                <a:latin typeface="Arial" charset="0"/>
              </a:defRPr>
            </a:lvl7pPr>
            <a:lvl8pPr marL="3429000" indent="-228600" eaLnBrk="0" fontAlgn="base" hangingPunct="0">
              <a:spcBef>
                <a:spcPct val="0"/>
              </a:spcBef>
              <a:spcAft>
                <a:spcPct val="0"/>
              </a:spcAft>
              <a:buClr>
                <a:srgbClr val="001A6E"/>
              </a:buClr>
              <a:buChar char="•"/>
              <a:defRPr sz="2000">
                <a:solidFill>
                  <a:schemeClr val="tx1"/>
                </a:solidFill>
                <a:latin typeface="Arial" charset="0"/>
              </a:defRPr>
            </a:lvl8pPr>
            <a:lvl9pPr marL="3886200" indent="-228600" eaLnBrk="0" fontAlgn="base" hangingPunct="0">
              <a:spcBef>
                <a:spcPct val="0"/>
              </a:spcBef>
              <a:spcAft>
                <a:spcPct val="0"/>
              </a:spcAft>
              <a:buClr>
                <a:srgbClr val="001A6E"/>
              </a:buClr>
              <a:buChar char="•"/>
              <a:defRPr sz="2000">
                <a:solidFill>
                  <a:schemeClr val="tx1"/>
                </a:solidFill>
                <a:latin typeface="Arial" charset="0"/>
              </a:defRPr>
            </a:lvl9pPr>
          </a:lstStyle>
          <a:p>
            <a:r>
              <a:rPr lang="de-DE" altLang="de-DE" sz="1200" b="1" dirty="0">
                <a:latin typeface="+mn-lt"/>
              </a:rPr>
              <a:t>Kaufentscheidende </a:t>
            </a:r>
            <a:br>
              <a:rPr lang="de-DE" altLang="de-DE" sz="1200" b="1" dirty="0">
                <a:latin typeface="+mn-lt"/>
              </a:rPr>
            </a:br>
            <a:r>
              <a:rPr lang="de-DE" altLang="de-DE" sz="1200" b="1" dirty="0">
                <a:latin typeface="+mn-lt"/>
              </a:rPr>
              <a:t>Faktoren vom </a:t>
            </a:r>
            <a:br>
              <a:rPr lang="de-DE" altLang="de-DE" sz="1200" b="1" dirty="0">
                <a:latin typeface="+mn-lt"/>
              </a:rPr>
            </a:br>
            <a:r>
              <a:rPr lang="de-DE" altLang="de-DE" sz="1200" b="1" dirty="0">
                <a:latin typeface="+mn-lt"/>
              </a:rPr>
              <a:t>Key Account</a:t>
            </a:r>
          </a:p>
        </p:txBody>
      </p:sp>
      <p:sp>
        <p:nvSpPr>
          <p:cNvPr id="22" name="Textfeld 4">
            <a:extLst>
              <a:ext uri="{FF2B5EF4-FFF2-40B4-BE49-F238E27FC236}">
                <a16:creationId xmlns:a16="http://schemas.microsoft.com/office/drawing/2014/main" id="{5F3399B4-1F1C-4C5D-9E1F-63E8DD53FEBA}"/>
              </a:ext>
            </a:extLst>
          </p:cNvPr>
          <p:cNvSpPr txBox="1">
            <a:spLocks noChangeArrowheads="1"/>
          </p:cNvSpPr>
          <p:nvPr/>
        </p:nvSpPr>
        <p:spPr bwMode="auto">
          <a:xfrm>
            <a:off x="407368" y="1279022"/>
            <a:ext cx="1195629" cy="4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033" tIns="42017" rIns="84033" bIns="42017">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buClr>
                <a:srgbClr val="001A6E"/>
              </a:buClr>
              <a:buChar char="•"/>
              <a:defRPr sz="2000">
                <a:solidFill>
                  <a:schemeClr val="tx1"/>
                </a:solidFill>
                <a:latin typeface="Arial" charset="0"/>
              </a:defRPr>
            </a:lvl6pPr>
            <a:lvl7pPr marL="2971800" indent="-228600" eaLnBrk="0" fontAlgn="base" hangingPunct="0">
              <a:spcBef>
                <a:spcPct val="0"/>
              </a:spcBef>
              <a:spcAft>
                <a:spcPct val="0"/>
              </a:spcAft>
              <a:buClr>
                <a:srgbClr val="001A6E"/>
              </a:buClr>
              <a:buChar char="•"/>
              <a:defRPr sz="2000">
                <a:solidFill>
                  <a:schemeClr val="tx1"/>
                </a:solidFill>
                <a:latin typeface="Arial" charset="0"/>
              </a:defRPr>
            </a:lvl7pPr>
            <a:lvl8pPr marL="3429000" indent="-228600" eaLnBrk="0" fontAlgn="base" hangingPunct="0">
              <a:spcBef>
                <a:spcPct val="0"/>
              </a:spcBef>
              <a:spcAft>
                <a:spcPct val="0"/>
              </a:spcAft>
              <a:buClr>
                <a:srgbClr val="001A6E"/>
              </a:buClr>
              <a:buChar char="•"/>
              <a:defRPr sz="2000">
                <a:solidFill>
                  <a:schemeClr val="tx1"/>
                </a:solidFill>
                <a:latin typeface="Arial" charset="0"/>
              </a:defRPr>
            </a:lvl8pPr>
            <a:lvl9pPr marL="3886200" indent="-228600" eaLnBrk="0" fontAlgn="base" hangingPunct="0">
              <a:spcBef>
                <a:spcPct val="0"/>
              </a:spcBef>
              <a:spcAft>
                <a:spcPct val="0"/>
              </a:spcAft>
              <a:buClr>
                <a:srgbClr val="001A6E"/>
              </a:buClr>
              <a:buChar char="•"/>
              <a:defRPr sz="2000">
                <a:solidFill>
                  <a:schemeClr val="tx1"/>
                </a:solidFill>
                <a:latin typeface="Arial" charset="0"/>
              </a:defRPr>
            </a:lvl9pPr>
          </a:lstStyle>
          <a:p>
            <a:r>
              <a:rPr lang="de-DE" altLang="de-DE" sz="1200" b="1" dirty="0">
                <a:latin typeface="+mn-lt"/>
              </a:rPr>
              <a:t>Relativer</a:t>
            </a:r>
            <a:br>
              <a:rPr lang="de-DE" altLang="de-DE" sz="1200" b="1" dirty="0">
                <a:latin typeface="+mn-lt"/>
              </a:rPr>
            </a:br>
            <a:r>
              <a:rPr lang="de-DE" altLang="de-DE" sz="1200" b="1" dirty="0">
                <a:latin typeface="+mn-lt"/>
              </a:rPr>
              <a:t>Angebotswert</a:t>
            </a:r>
          </a:p>
        </p:txBody>
      </p:sp>
      <p:sp>
        <p:nvSpPr>
          <p:cNvPr id="38" name="Ellipse 37">
            <a:extLst>
              <a:ext uri="{FF2B5EF4-FFF2-40B4-BE49-F238E27FC236}">
                <a16:creationId xmlns:a16="http://schemas.microsoft.com/office/drawing/2014/main" id="{CE5D7F35-A7D4-4892-81AE-2498846798B0}"/>
              </a:ext>
            </a:extLst>
          </p:cNvPr>
          <p:cNvSpPr/>
          <p:nvPr/>
        </p:nvSpPr>
        <p:spPr bwMode="auto">
          <a:xfrm>
            <a:off x="12431905" y="4449905"/>
            <a:ext cx="504000" cy="504000"/>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050" b="1" i="0" u="none" strike="noStrike" cap="none" normalizeH="0" baseline="0" dirty="0">
                <a:ln>
                  <a:noFill/>
                </a:ln>
                <a:solidFill>
                  <a:schemeClr val="bg1"/>
                </a:solidFill>
                <a:effectLst/>
                <a:latin typeface="+mn-lt"/>
              </a:rPr>
              <a:t>UVP</a:t>
            </a:r>
          </a:p>
        </p:txBody>
      </p:sp>
      <p:cxnSp>
        <p:nvCxnSpPr>
          <p:cNvPr id="39" name="Gerade Verbindung mit Pfeil 38">
            <a:extLst>
              <a:ext uri="{FF2B5EF4-FFF2-40B4-BE49-F238E27FC236}">
                <a16:creationId xmlns:a16="http://schemas.microsoft.com/office/drawing/2014/main" id="{6232163E-634C-4D9B-800A-33C44B6D9134}"/>
              </a:ext>
            </a:extLst>
          </p:cNvPr>
          <p:cNvCxnSpPr>
            <a:cxnSpLocks noChangeShapeType="1"/>
          </p:cNvCxnSpPr>
          <p:nvPr/>
        </p:nvCxnSpPr>
        <p:spPr bwMode="auto">
          <a:xfrm flipV="1">
            <a:off x="12575865" y="5125887"/>
            <a:ext cx="0" cy="271462"/>
          </a:xfrm>
          <a:prstGeom prst="straightConnector1">
            <a:avLst/>
          </a:prstGeom>
          <a:noFill/>
          <a:ln w="38100" algn="ctr">
            <a:solidFill>
              <a:srgbClr val="FF5229"/>
            </a:solidFill>
            <a:round/>
            <a:headEnd/>
            <a:tailEnd type="arrow" w="med" len="med"/>
          </a:ln>
        </p:spPr>
      </p:cxnSp>
      <p:cxnSp>
        <p:nvCxnSpPr>
          <p:cNvPr id="40" name="Gerade Verbindung mit Pfeil 39">
            <a:extLst>
              <a:ext uri="{FF2B5EF4-FFF2-40B4-BE49-F238E27FC236}">
                <a16:creationId xmlns:a16="http://schemas.microsoft.com/office/drawing/2014/main" id="{D8B7B57E-092E-4FDB-8ED2-84F8AA4CD8F1}"/>
              </a:ext>
            </a:extLst>
          </p:cNvPr>
          <p:cNvCxnSpPr>
            <a:cxnSpLocks noChangeShapeType="1"/>
          </p:cNvCxnSpPr>
          <p:nvPr/>
        </p:nvCxnSpPr>
        <p:spPr bwMode="auto">
          <a:xfrm>
            <a:off x="12785123" y="5136012"/>
            <a:ext cx="0" cy="271462"/>
          </a:xfrm>
          <a:prstGeom prst="straightConnector1">
            <a:avLst/>
          </a:prstGeom>
          <a:noFill/>
          <a:ln w="38100" algn="ctr">
            <a:solidFill>
              <a:srgbClr val="FF5229"/>
            </a:solidFill>
            <a:round/>
            <a:headEnd/>
            <a:tailEnd type="arrow" w="med" len="med"/>
          </a:ln>
        </p:spPr>
      </p:cxnSp>
      <p:cxnSp>
        <p:nvCxnSpPr>
          <p:cNvPr id="41" name="Gerade Verbindung mit Pfeil 40">
            <a:extLst>
              <a:ext uri="{FF2B5EF4-FFF2-40B4-BE49-F238E27FC236}">
                <a16:creationId xmlns:a16="http://schemas.microsoft.com/office/drawing/2014/main" id="{4F19C195-EA8B-4FD0-A6C3-B83A55323793}"/>
              </a:ext>
            </a:extLst>
          </p:cNvPr>
          <p:cNvCxnSpPr>
            <a:cxnSpLocks noChangeShapeType="1"/>
          </p:cNvCxnSpPr>
          <p:nvPr/>
        </p:nvCxnSpPr>
        <p:spPr bwMode="auto">
          <a:xfrm flipV="1">
            <a:off x="12589397" y="5541305"/>
            <a:ext cx="0" cy="271462"/>
          </a:xfrm>
          <a:prstGeom prst="straightConnector1">
            <a:avLst/>
          </a:prstGeom>
          <a:noFill/>
          <a:ln w="38100" algn="ctr">
            <a:solidFill>
              <a:srgbClr val="464E51"/>
            </a:solidFill>
            <a:round/>
            <a:headEnd/>
            <a:tailEnd type="arrow" w="med" len="med"/>
          </a:ln>
        </p:spPr>
      </p:cxnSp>
      <p:cxnSp>
        <p:nvCxnSpPr>
          <p:cNvPr id="44" name="Gerade Verbindung mit Pfeil 43">
            <a:extLst>
              <a:ext uri="{FF2B5EF4-FFF2-40B4-BE49-F238E27FC236}">
                <a16:creationId xmlns:a16="http://schemas.microsoft.com/office/drawing/2014/main" id="{EBAE0E93-D404-4211-94DC-682E4527C8F4}"/>
              </a:ext>
            </a:extLst>
          </p:cNvPr>
          <p:cNvCxnSpPr>
            <a:cxnSpLocks noChangeShapeType="1"/>
          </p:cNvCxnSpPr>
          <p:nvPr/>
        </p:nvCxnSpPr>
        <p:spPr bwMode="auto">
          <a:xfrm>
            <a:off x="12798655" y="5551430"/>
            <a:ext cx="0" cy="271462"/>
          </a:xfrm>
          <a:prstGeom prst="straightConnector1">
            <a:avLst/>
          </a:prstGeom>
          <a:noFill/>
          <a:ln w="38100" algn="ctr">
            <a:solidFill>
              <a:srgbClr val="464E51"/>
            </a:solidFill>
            <a:round/>
            <a:headEnd/>
            <a:tailEnd type="arrow" w="med" len="med"/>
          </a:ln>
        </p:spPr>
      </p:cxnSp>
      <p:sp>
        <p:nvSpPr>
          <p:cNvPr id="3" name="Textfeld 2">
            <a:extLst>
              <a:ext uri="{FF2B5EF4-FFF2-40B4-BE49-F238E27FC236}">
                <a16:creationId xmlns:a16="http://schemas.microsoft.com/office/drawing/2014/main" id="{59E95AA2-00BC-4B91-B9F1-E34310BD6AC6}"/>
              </a:ext>
            </a:extLst>
          </p:cNvPr>
          <p:cNvSpPr txBox="1"/>
          <p:nvPr/>
        </p:nvSpPr>
        <p:spPr>
          <a:xfrm>
            <a:off x="13012333" y="4478727"/>
            <a:ext cx="2183162" cy="646331"/>
          </a:xfrm>
          <a:prstGeom prst="rect">
            <a:avLst/>
          </a:prstGeom>
          <a:noFill/>
        </p:spPr>
        <p:txBody>
          <a:bodyPr wrap="none" rtlCol="0">
            <a:spAutoFit/>
          </a:bodyPr>
          <a:lstStyle/>
          <a:p>
            <a:r>
              <a:rPr lang="de-DE" sz="1200" dirty="0">
                <a:solidFill>
                  <a:schemeClr val="tx1"/>
                </a:solidFill>
                <a:latin typeface="+mn-lt"/>
              </a:rPr>
              <a:t>Unsere Unique Value </a:t>
            </a:r>
            <a:br>
              <a:rPr lang="de-DE" sz="1200" dirty="0">
                <a:solidFill>
                  <a:schemeClr val="tx1"/>
                </a:solidFill>
                <a:latin typeface="+mn-lt"/>
              </a:rPr>
            </a:br>
            <a:r>
              <a:rPr lang="de-DE" sz="1200" dirty="0">
                <a:solidFill>
                  <a:schemeClr val="tx1"/>
                </a:solidFill>
                <a:latin typeface="+mn-lt"/>
              </a:rPr>
              <a:t>Proposition </a:t>
            </a:r>
            <a:br>
              <a:rPr lang="de-DE" sz="1200" dirty="0">
                <a:solidFill>
                  <a:schemeClr val="tx1"/>
                </a:solidFill>
                <a:latin typeface="+mn-lt"/>
              </a:rPr>
            </a:br>
            <a:r>
              <a:rPr lang="de-DE" sz="1200" dirty="0">
                <a:solidFill>
                  <a:schemeClr val="tx1"/>
                </a:solidFill>
                <a:latin typeface="+mn-lt"/>
              </a:rPr>
              <a:t>(aus Sicht des Key Accounts)</a:t>
            </a:r>
          </a:p>
        </p:txBody>
      </p:sp>
      <p:sp>
        <p:nvSpPr>
          <p:cNvPr id="45" name="Textfeld 44">
            <a:extLst>
              <a:ext uri="{FF2B5EF4-FFF2-40B4-BE49-F238E27FC236}">
                <a16:creationId xmlns:a16="http://schemas.microsoft.com/office/drawing/2014/main" id="{D3C881E4-361F-45DC-A64F-9976F36E5F64}"/>
              </a:ext>
            </a:extLst>
          </p:cNvPr>
          <p:cNvSpPr txBox="1"/>
          <p:nvPr/>
        </p:nvSpPr>
        <p:spPr>
          <a:xfrm>
            <a:off x="13022433" y="5099697"/>
            <a:ext cx="2007281" cy="276999"/>
          </a:xfrm>
          <a:prstGeom prst="rect">
            <a:avLst/>
          </a:prstGeom>
          <a:noFill/>
        </p:spPr>
        <p:txBody>
          <a:bodyPr wrap="none" rtlCol="0">
            <a:spAutoFit/>
          </a:bodyPr>
          <a:lstStyle/>
          <a:p>
            <a:r>
              <a:rPr lang="de-DE" sz="1200">
                <a:solidFill>
                  <a:schemeClr val="tx1"/>
                </a:solidFill>
                <a:latin typeface="+mn-lt"/>
              </a:rPr>
              <a:t>Unsere Leistung anpassen</a:t>
            </a:r>
          </a:p>
        </p:txBody>
      </p:sp>
      <p:sp>
        <p:nvSpPr>
          <p:cNvPr id="46" name="Textfeld 45">
            <a:extLst>
              <a:ext uri="{FF2B5EF4-FFF2-40B4-BE49-F238E27FC236}">
                <a16:creationId xmlns:a16="http://schemas.microsoft.com/office/drawing/2014/main" id="{86505E86-0D01-4017-A032-CDAAD0A8C885}"/>
              </a:ext>
            </a:extLst>
          </p:cNvPr>
          <p:cNvSpPr txBox="1"/>
          <p:nvPr/>
        </p:nvSpPr>
        <p:spPr>
          <a:xfrm>
            <a:off x="13032533" y="5461478"/>
            <a:ext cx="1491114" cy="646331"/>
          </a:xfrm>
          <a:prstGeom prst="rect">
            <a:avLst/>
          </a:prstGeom>
          <a:noFill/>
        </p:spPr>
        <p:txBody>
          <a:bodyPr wrap="none" rtlCol="0">
            <a:spAutoFit/>
          </a:bodyPr>
          <a:lstStyle/>
          <a:p>
            <a:r>
              <a:rPr lang="de-DE" sz="1200" dirty="0">
                <a:solidFill>
                  <a:schemeClr val="tx1"/>
                </a:solidFill>
                <a:latin typeface="+mn-lt"/>
              </a:rPr>
              <a:t>Wichtigkeit für den </a:t>
            </a:r>
            <a:br>
              <a:rPr lang="de-DE" sz="1200" dirty="0">
                <a:solidFill>
                  <a:schemeClr val="tx1"/>
                </a:solidFill>
                <a:latin typeface="+mn-lt"/>
              </a:rPr>
            </a:br>
            <a:r>
              <a:rPr lang="de-DE" sz="1200" dirty="0">
                <a:solidFill>
                  <a:schemeClr val="tx1"/>
                </a:solidFill>
                <a:latin typeface="+mn-lt"/>
              </a:rPr>
              <a:t>Key Account </a:t>
            </a:r>
            <a:br>
              <a:rPr lang="de-DE" sz="1200" dirty="0">
                <a:solidFill>
                  <a:schemeClr val="tx1"/>
                </a:solidFill>
                <a:latin typeface="+mn-lt"/>
              </a:rPr>
            </a:br>
            <a:r>
              <a:rPr lang="de-DE" sz="1200" dirty="0">
                <a:solidFill>
                  <a:schemeClr val="tx1"/>
                </a:solidFill>
                <a:latin typeface="+mn-lt"/>
              </a:rPr>
              <a:t>beeinflussen</a:t>
            </a:r>
          </a:p>
        </p:txBody>
      </p:sp>
      <p:grpSp>
        <p:nvGrpSpPr>
          <p:cNvPr id="52" name="Gruppieren 51">
            <a:extLst>
              <a:ext uri="{FF2B5EF4-FFF2-40B4-BE49-F238E27FC236}">
                <a16:creationId xmlns:a16="http://schemas.microsoft.com/office/drawing/2014/main" id="{F368DE7F-2BCC-456E-A8FF-16D060A3A22A}"/>
              </a:ext>
            </a:extLst>
          </p:cNvPr>
          <p:cNvGrpSpPr/>
          <p:nvPr/>
        </p:nvGrpSpPr>
        <p:grpSpPr>
          <a:xfrm>
            <a:off x="12620805" y="6043930"/>
            <a:ext cx="167932" cy="769446"/>
            <a:chOff x="-1152636" y="2141567"/>
            <a:chExt cx="180020" cy="855385"/>
          </a:xfrm>
        </p:grpSpPr>
        <p:cxnSp>
          <p:nvCxnSpPr>
            <p:cNvPr id="53" name="Gerade Verbindung 46">
              <a:extLst>
                <a:ext uri="{FF2B5EF4-FFF2-40B4-BE49-F238E27FC236}">
                  <a16:creationId xmlns:a16="http://schemas.microsoft.com/office/drawing/2014/main" id="{4CC553E2-A796-4188-AD46-02D21E35A8D4}"/>
                </a:ext>
              </a:extLst>
            </p:cNvPr>
            <p:cNvCxnSpPr/>
            <p:nvPr/>
          </p:nvCxnSpPr>
          <p:spPr bwMode="auto">
            <a:xfrm flipH="1">
              <a:off x="-1152636" y="2141567"/>
              <a:ext cx="90010" cy="495345"/>
            </a:xfrm>
            <a:prstGeom prst="line">
              <a:avLst/>
            </a:prstGeom>
            <a:solidFill>
              <a:schemeClr val="accent1"/>
            </a:solidFill>
            <a:ln w="38100" cap="flat" cmpd="sng" algn="ctr">
              <a:solidFill>
                <a:srgbClr val="FF5229"/>
              </a:solidFill>
              <a:prstDash val="solid"/>
              <a:round/>
              <a:headEnd type="none" w="med" len="med"/>
              <a:tailEnd type="none" w="med" len="med"/>
            </a:ln>
            <a:effectLst/>
          </p:spPr>
        </p:cxnSp>
        <p:cxnSp>
          <p:nvCxnSpPr>
            <p:cNvPr id="54" name="Gerade Verbindung 47">
              <a:extLst>
                <a:ext uri="{FF2B5EF4-FFF2-40B4-BE49-F238E27FC236}">
                  <a16:creationId xmlns:a16="http://schemas.microsoft.com/office/drawing/2014/main" id="{09162BDD-CC45-422B-9C7E-001520DB18B4}"/>
                </a:ext>
              </a:extLst>
            </p:cNvPr>
            <p:cNvCxnSpPr/>
            <p:nvPr/>
          </p:nvCxnSpPr>
          <p:spPr bwMode="auto">
            <a:xfrm flipV="1">
              <a:off x="-1116632" y="2276872"/>
              <a:ext cx="144016" cy="720080"/>
            </a:xfrm>
            <a:prstGeom prst="line">
              <a:avLst/>
            </a:prstGeom>
            <a:solidFill>
              <a:schemeClr val="accent1"/>
            </a:solidFill>
            <a:ln w="38100" cap="flat" cmpd="sng" algn="ctr">
              <a:solidFill>
                <a:srgbClr val="FF5229"/>
              </a:solidFill>
              <a:prstDash val="solid"/>
              <a:round/>
              <a:headEnd type="triangle" w="med" len="med"/>
              <a:tailEnd type="none" w="med" len="med"/>
            </a:ln>
            <a:effectLst/>
          </p:spPr>
        </p:cxnSp>
        <p:cxnSp>
          <p:nvCxnSpPr>
            <p:cNvPr id="55" name="Gerade Verbindung 48">
              <a:extLst>
                <a:ext uri="{FF2B5EF4-FFF2-40B4-BE49-F238E27FC236}">
                  <a16:creationId xmlns:a16="http://schemas.microsoft.com/office/drawing/2014/main" id="{E15204D1-D8B6-4EE9-B886-6407F6F7A628}"/>
                </a:ext>
              </a:extLst>
            </p:cNvPr>
            <p:cNvCxnSpPr/>
            <p:nvPr/>
          </p:nvCxnSpPr>
          <p:spPr bwMode="auto">
            <a:xfrm flipV="1">
              <a:off x="-1152636" y="2276872"/>
              <a:ext cx="180020" cy="360040"/>
            </a:xfrm>
            <a:prstGeom prst="line">
              <a:avLst/>
            </a:prstGeom>
            <a:solidFill>
              <a:schemeClr val="accent1"/>
            </a:solidFill>
            <a:ln w="38100" cap="flat" cmpd="sng" algn="ctr">
              <a:solidFill>
                <a:srgbClr val="FF5229"/>
              </a:solidFill>
              <a:prstDash val="solid"/>
              <a:round/>
              <a:headEnd type="none" w="med" len="med"/>
              <a:tailEnd type="none" w="med" len="med"/>
            </a:ln>
            <a:effectLst/>
          </p:spPr>
        </p:cxnSp>
      </p:grpSp>
      <p:sp>
        <p:nvSpPr>
          <p:cNvPr id="56" name="Textfeld 55">
            <a:extLst>
              <a:ext uri="{FF2B5EF4-FFF2-40B4-BE49-F238E27FC236}">
                <a16:creationId xmlns:a16="http://schemas.microsoft.com/office/drawing/2014/main" id="{F6D97957-6F37-4177-872B-891A45EE2B62}"/>
              </a:ext>
            </a:extLst>
          </p:cNvPr>
          <p:cNvSpPr txBox="1"/>
          <p:nvPr/>
        </p:nvSpPr>
        <p:spPr>
          <a:xfrm>
            <a:off x="13022433" y="6197821"/>
            <a:ext cx="1883849" cy="461665"/>
          </a:xfrm>
          <a:prstGeom prst="rect">
            <a:avLst/>
          </a:prstGeom>
          <a:noFill/>
        </p:spPr>
        <p:txBody>
          <a:bodyPr wrap="none" rtlCol="0">
            <a:spAutoFit/>
          </a:bodyPr>
          <a:lstStyle/>
          <a:p>
            <a:r>
              <a:rPr lang="de-DE" sz="1200" dirty="0">
                <a:solidFill>
                  <a:schemeClr val="tx1"/>
                </a:solidFill>
                <a:latin typeface="+mn-lt"/>
              </a:rPr>
              <a:t>Kritischer Punkt, den wir </a:t>
            </a:r>
            <a:br>
              <a:rPr lang="de-DE" sz="1200" dirty="0">
                <a:solidFill>
                  <a:schemeClr val="tx1"/>
                </a:solidFill>
                <a:latin typeface="+mn-lt"/>
              </a:rPr>
            </a:br>
            <a:r>
              <a:rPr lang="de-DE" sz="1200" dirty="0">
                <a:solidFill>
                  <a:schemeClr val="tx1"/>
                </a:solidFill>
                <a:latin typeface="+mn-lt"/>
              </a:rPr>
              <a:t>lösen müssen</a:t>
            </a:r>
          </a:p>
        </p:txBody>
      </p:sp>
      <p:sp>
        <p:nvSpPr>
          <p:cNvPr id="6" name="Fußzeilenplatzhalter 5">
            <a:extLst>
              <a:ext uri="{FF2B5EF4-FFF2-40B4-BE49-F238E27FC236}">
                <a16:creationId xmlns:a16="http://schemas.microsoft.com/office/drawing/2014/main" id="{B9B32930-935C-F8F1-3904-CAF96747AAF5}"/>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E3B4A71F-BACF-FBA4-AE0A-83514B77E558}"/>
              </a:ext>
            </a:extLst>
          </p:cNvPr>
          <p:cNvSpPr>
            <a:spLocks noGrp="1"/>
          </p:cNvSpPr>
          <p:nvPr>
            <p:ph type="sldNum" sz="quarter" idx="11"/>
          </p:nvPr>
        </p:nvSpPr>
        <p:spPr/>
        <p:txBody>
          <a:bodyPr/>
          <a:lstStyle/>
          <a:p>
            <a:fld id="{31D0D8A1-E263-4FBF-9BF3-AA3869F8EB11}" type="slidenum">
              <a:rPr lang="de-DE" smtClean="0"/>
              <a:pPr/>
              <a:t>7</a:t>
            </a:fld>
            <a:endParaRPr lang="de-DE" dirty="0">
              <a:latin typeface="+mn-lt"/>
            </a:endParaRPr>
          </a:p>
        </p:txBody>
      </p:sp>
      <p:sp>
        <p:nvSpPr>
          <p:cNvPr id="8" name="Rechteck 7">
            <a:extLst>
              <a:ext uri="{FF2B5EF4-FFF2-40B4-BE49-F238E27FC236}">
                <a16:creationId xmlns:a16="http://schemas.microsoft.com/office/drawing/2014/main" id="{DF4134A5-BE8E-881C-37B5-EB267E4293B4}"/>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Im Kundengespräch nutzen</a:t>
            </a:r>
          </a:p>
          <a:p>
            <a:r>
              <a:rPr lang="de-DE" sz="1200" dirty="0">
                <a:solidFill>
                  <a:schemeClr val="tx1"/>
                </a:solidFill>
                <a:highlight>
                  <a:srgbClr val="FFFF00"/>
                </a:highlight>
                <a:latin typeface="+mn-lt"/>
              </a:rPr>
              <a:t>Die Folie (ohne Wettbewerb) kannst du auch direkt mit dem Key Account gemeinsam erarbeiten! </a:t>
            </a:r>
          </a:p>
        </p:txBody>
      </p:sp>
      <p:sp>
        <p:nvSpPr>
          <p:cNvPr id="4" name="Textfeld 3">
            <a:extLst>
              <a:ext uri="{FF2B5EF4-FFF2-40B4-BE49-F238E27FC236}">
                <a16:creationId xmlns:a16="http://schemas.microsoft.com/office/drawing/2014/main" id="{27E94CD8-7CE6-AE18-D52D-733D0026B9AB}"/>
              </a:ext>
            </a:extLst>
          </p:cNvPr>
          <p:cNvSpPr txBox="1"/>
          <p:nvPr/>
        </p:nvSpPr>
        <p:spPr>
          <a:xfrm>
            <a:off x="8184235" y="1196752"/>
            <a:ext cx="4053786" cy="276999"/>
          </a:xfrm>
          <a:prstGeom prst="rect">
            <a:avLst/>
          </a:prstGeom>
          <a:noFill/>
        </p:spPr>
        <p:txBody>
          <a:bodyPr wrap="square" rtlCol="0">
            <a:spAutoFit/>
          </a:bodyPr>
          <a:lstStyle/>
          <a:p>
            <a:pPr algn="l"/>
            <a:r>
              <a:rPr lang="de-DE" sz="1200" b="1" dirty="0">
                <a:solidFill>
                  <a:srgbClr val="FF5229"/>
                </a:solidFill>
                <a:latin typeface="+mn-lt"/>
                <a:cs typeface="Calibri" panose="020F0502020204030204" pitchFamily="34" charset="0"/>
              </a:rPr>
              <a:t>UVP</a:t>
            </a:r>
            <a:r>
              <a:rPr lang="de-DE" sz="1200" dirty="0">
                <a:solidFill>
                  <a:schemeClr val="tx1"/>
                </a:solidFill>
                <a:latin typeface="+mn-lt"/>
                <a:cs typeface="Calibri" panose="020F0502020204030204" pitchFamily="34" charset="0"/>
              </a:rPr>
              <a:t> = Unique Value Proposition / einzigartiger Mehrwert</a:t>
            </a:r>
          </a:p>
        </p:txBody>
      </p:sp>
      <p:grpSp>
        <p:nvGrpSpPr>
          <p:cNvPr id="5" name="Gruppieren 4">
            <a:extLst>
              <a:ext uri="{FF2B5EF4-FFF2-40B4-BE49-F238E27FC236}">
                <a16:creationId xmlns:a16="http://schemas.microsoft.com/office/drawing/2014/main" id="{F244EAE5-9F8D-49D1-9520-7DEDE6E1AFF8}"/>
              </a:ext>
            </a:extLst>
          </p:cNvPr>
          <p:cNvGrpSpPr>
            <a:grpSpLocks/>
          </p:cNvGrpSpPr>
          <p:nvPr/>
        </p:nvGrpSpPr>
        <p:grpSpPr bwMode="auto">
          <a:xfrm>
            <a:off x="5639693" y="2564904"/>
            <a:ext cx="168275" cy="769938"/>
            <a:chOff x="-1152636" y="2141567"/>
            <a:chExt cx="180020" cy="855385"/>
          </a:xfrm>
        </p:grpSpPr>
        <p:cxnSp>
          <p:nvCxnSpPr>
            <p:cNvPr id="9" name="Gerade Verbindung 6">
              <a:extLst>
                <a:ext uri="{FF2B5EF4-FFF2-40B4-BE49-F238E27FC236}">
                  <a16:creationId xmlns:a16="http://schemas.microsoft.com/office/drawing/2014/main" id="{FA075644-931D-4F4F-8616-F60460E9635F}"/>
                </a:ext>
              </a:extLst>
            </p:cNvPr>
            <p:cNvCxnSpPr>
              <a:cxnSpLocks noChangeShapeType="1"/>
            </p:cNvCxnSpPr>
            <p:nvPr/>
          </p:nvCxnSpPr>
          <p:spPr bwMode="auto">
            <a:xfrm flipH="1">
              <a:off x="-1152636" y="2141567"/>
              <a:ext cx="90010" cy="495345"/>
            </a:xfrm>
            <a:prstGeom prst="line">
              <a:avLst/>
            </a:prstGeom>
            <a:noFill/>
            <a:ln w="38100" algn="ctr">
              <a:solidFill>
                <a:srgbClr val="FF5229"/>
              </a:solidFill>
              <a:round/>
              <a:headEnd/>
              <a:tailEnd/>
            </a:ln>
          </p:spPr>
        </p:cxnSp>
        <p:cxnSp>
          <p:nvCxnSpPr>
            <p:cNvPr id="10" name="Gerade Verbindung 7">
              <a:extLst>
                <a:ext uri="{FF2B5EF4-FFF2-40B4-BE49-F238E27FC236}">
                  <a16:creationId xmlns:a16="http://schemas.microsoft.com/office/drawing/2014/main" id="{794E6A02-5AF4-47CD-8AA9-EAC60B481C5D}"/>
                </a:ext>
              </a:extLst>
            </p:cNvPr>
            <p:cNvCxnSpPr>
              <a:cxnSpLocks noChangeShapeType="1"/>
            </p:cNvCxnSpPr>
            <p:nvPr/>
          </p:nvCxnSpPr>
          <p:spPr bwMode="auto">
            <a:xfrm flipV="1">
              <a:off x="-1116632" y="2276872"/>
              <a:ext cx="144016" cy="720080"/>
            </a:xfrm>
            <a:prstGeom prst="line">
              <a:avLst/>
            </a:prstGeom>
            <a:noFill/>
            <a:ln w="38100" algn="ctr">
              <a:solidFill>
                <a:srgbClr val="FF5229"/>
              </a:solidFill>
              <a:round/>
              <a:headEnd type="triangle" w="med" len="med"/>
              <a:tailEnd/>
            </a:ln>
          </p:spPr>
        </p:cxnSp>
        <p:cxnSp>
          <p:nvCxnSpPr>
            <p:cNvPr id="11" name="Gerade Verbindung 8">
              <a:extLst>
                <a:ext uri="{FF2B5EF4-FFF2-40B4-BE49-F238E27FC236}">
                  <a16:creationId xmlns:a16="http://schemas.microsoft.com/office/drawing/2014/main" id="{28C2340F-59C7-42E6-9A40-EB323ED10721}"/>
                </a:ext>
              </a:extLst>
            </p:cNvPr>
            <p:cNvCxnSpPr>
              <a:cxnSpLocks noChangeShapeType="1"/>
            </p:cNvCxnSpPr>
            <p:nvPr/>
          </p:nvCxnSpPr>
          <p:spPr bwMode="auto">
            <a:xfrm flipV="1">
              <a:off x="-1152636" y="2276872"/>
              <a:ext cx="180020" cy="360040"/>
            </a:xfrm>
            <a:prstGeom prst="line">
              <a:avLst/>
            </a:prstGeom>
            <a:noFill/>
            <a:ln w="38100" algn="ctr">
              <a:solidFill>
                <a:srgbClr val="FF5229"/>
              </a:solidFill>
              <a:round/>
              <a:headEnd/>
              <a:tailEnd/>
            </a:ln>
          </p:spPr>
        </p:cxnSp>
      </p:grpSp>
      <p:cxnSp>
        <p:nvCxnSpPr>
          <p:cNvPr id="12" name="Gerade Verbindung mit Pfeil 11">
            <a:extLst>
              <a:ext uri="{FF2B5EF4-FFF2-40B4-BE49-F238E27FC236}">
                <a16:creationId xmlns:a16="http://schemas.microsoft.com/office/drawing/2014/main" id="{7E789196-6D3C-4CB4-9294-F671601C9FF3}"/>
              </a:ext>
            </a:extLst>
          </p:cNvPr>
          <p:cNvCxnSpPr>
            <a:cxnSpLocks noChangeShapeType="1"/>
          </p:cNvCxnSpPr>
          <p:nvPr/>
        </p:nvCxnSpPr>
        <p:spPr bwMode="auto">
          <a:xfrm flipV="1">
            <a:off x="3625869" y="2473895"/>
            <a:ext cx="0" cy="269875"/>
          </a:xfrm>
          <a:prstGeom prst="straightConnector1">
            <a:avLst/>
          </a:prstGeom>
          <a:noFill/>
          <a:ln w="38100" algn="ctr">
            <a:solidFill>
              <a:srgbClr val="464E51"/>
            </a:solidFill>
            <a:round/>
            <a:headEnd/>
            <a:tailEnd type="arrow" w="med" len="med"/>
          </a:ln>
        </p:spPr>
      </p:cxnSp>
      <p:cxnSp>
        <p:nvCxnSpPr>
          <p:cNvPr id="13" name="Gerade Verbindung mit Pfeil 12">
            <a:extLst>
              <a:ext uri="{FF2B5EF4-FFF2-40B4-BE49-F238E27FC236}">
                <a16:creationId xmlns:a16="http://schemas.microsoft.com/office/drawing/2014/main" id="{1FA66DC5-75A0-482B-B0C7-197D5A59392B}"/>
              </a:ext>
            </a:extLst>
          </p:cNvPr>
          <p:cNvCxnSpPr>
            <a:cxnSpLocks noChangeShapeType="1"/>
          </p:cNvCxnSpPr>
          <p:nvPr/>
        </p:nvCxnSpPr>
        <p:spPr bwMode="auto">
          <a:xfrm flipV="1">
            <a:off x="4459306" y="2475482"/>
            <a:ext cx="0" cy="271462"/>
          </a:xfrm>
          <a:prstGeom prst="straightConnector1">
            <a:avLst/>
          </a:prstGeom>
          <a:noFill/>
          <a:ln w="38100" algn="ctr">
            <a:solidFill>
              <a:srgbClr val="464E51"/>
            </a:solidFill>
            <a:round/>
            <a:headEnd/>
            <a:tailEnd type="arrow" w="med" len="med"/>
          </a:ln>
        </p:spPr>
      </p:cxnSp>
      <p:sp>
        <p:nvSpPr>
          <p:cNvPr id="14" name="Ellipse 13">
            <a:extLst>
              <a:ext uri="{FF2B5EF4-FFF2-40B4-BE49-F238E27FC236}">
                <a16:creationId xmlns:a16="http://schemas.microsoft.com/office/drawing/2014/main" id="{89CE87A1-0FAB-4BF6-BC23-ABB4B933583C}"/>
              </a:ext>
            </a:extLst>
          </p:cNvPr>
          <p:cNvSpPr/>
          <p:nvPr/>
        </p:nvSpPr>
        <p:spPr bwMode="auto">
          <a:xfrm>
            <a:off x="8594477" y="1772871"/>
            <a:ext cx="504000" cy="504000"/>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050" b="1" i="0" u="none" strike="noStrike" cap="none" normalizeH="0" baseline="0" dirty="0">
                <a:ln>
                  <a:noFill/>
                </a:ln>
                <a:solidFill>
                  <a:schemeClr val="bg1"/>
                </a:solidFill>
                <a:effectLst/>
                <a:latin typeface="+mn-lt"/>
              </a:rPr>
              <a:t>UVP</a:t>
            </a:r>
          </a:p>
        </p:txBody>
      </p:sp>
      <p:sp>
        <p:nvSpPr>
          <p:cNvPr id="15" name="Ellipse 14">
            <a:extLst>
              <a:ext uri="{FF2B5EF4-FFF2-40B4-BE49-F238E27FC236}">
                <a16:creationId xmlns:a16="http://schemas.microsoft.com/office/drawing/2014/main" id="{D88AEE73-7B36-43BC-ADDA-79E6F10F8C69}"/>
              </a:ext>
            </a:extLst>
          </p:cNvPr>
          <p:cNvSpPr/>
          <p:nvPr/>
        </p:nvSpPr>
        <p:spPr bwMode="auto">
          <a:xfrm>
            <a:off x="6426977" y="2142881"/>
            <a:ext cx="504000" cy="504000"/>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050" b="1" i="0" u="none" strike="noStrike" cap="none" normalizeH="0" baseline="0" dirty="0">
                <a:ln>
                  <a:noFill/>
                </a:ln>
                <a:solidFill>
                  <a:schemeClr val="bg1"/>
                </a:solidFill>
                <a:effectLst/>
                <a:latin typeface="+mn-lt"/>
              </a:rPr>
              <a:t>UVP</a:t>
            </a:r>
          </a:p>
        </p:txBody>
      </p:sp>
      <p:sp>
        <p:nvSpPr>
          <p:cNvPr id="16" name="Ellipse 15">
            <a:extLst>
              <a:ext uri="{FF2B5EF4-FFF2-40B4-BE49-F238E27FC236}">
                <a16:creationId xmlns:a16="http://schemas.microsoft.com/office/drawing/2014/main" id="{26ADD8E9-07F5-43D0-8721-721BD31E4730}"/>
              </a:ext>
            </a:extLst>
          </p:cNvPr>
          <p:cNvSpPr/>
          <p:nvPr/>
        </p:nvSpPr>
        <p:spPr bwMode="auto">
          <a:xfrm>
            <a:off x="4191502" y="1739238"/>
            <a:ext cx="504000" cy="504000"/>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050" b="1" i="0" u="none" strike="noStrike" cap="none" normalizeH="0" baseline="0" dirty="0">
                <a:ln>
                  <a:noFill/>
                </a:ln>
                <a:solidFill>
                  <a:schemeClr val="bg1"/>
                </a:solidFill>
                <a:effectLst/>
                <a:latin typeface="+mn-lt"/>
              </a:rPr>
              <a:t>UVP</a:t>
            </a:r>
          </a:p>
        </p:txBody>
      </p:sp>
      <p:cxnSp>
        <p:nvCxnSpPr>
          <p:cNvPr id="18" name="Gerade Verbindung mit Pfeil 17">
            <a:extLst>
              <a:ext uri="{FF2B5EF4-FFF2-40B4-BE49-F238E27FC236}">
                <a16:creationId xmlns:a16="http://schemas.microsoft.com/office/drawing/2014/main" id="{614C753F-5D6B-420A-94F3-7DF8713C1E45}"/>
              </a:ext>
            </a:extLst>
          </p:cNvPr>
          <p:cNvCxnSpPr>
            <a:cxnSpLocks noChangeShapeType="1"/>
          </p:cNvCxnSpPr>
          <p:nvPr/>
        </p:nvCxnSpPr>
        <p:spPr bwMode="auto">
          <a:xfrm flipV="1">
            <a:off x="9870687" y="2363609"/>
            <a:ext cx="0" cy="271462"/>
          </a:xfrm>
          <a:prstGeom prst="straightConnector1">
            <a:avLst/>
          </a:prstGeom>
          <a:noFill/>
          <a:ln w="38100" algn="ctr">
            <a:solidFill>
              <a:srgbClr val="FF5229"/>
            </a:solidFill>
            <a:round/>
            <a:headEnd/>
            <a:tailEnd type="arrow" w="med" len="med"/>
          </a:ln>
        </p:spPr>
      </p:cxnSp>
      <p:cxnSp>
        <p:nvCxnSpPr>
          <p:cNvPr id="19" name="Gerade Verbindung mit Pfeil 18">
            <a:extLst>
              <a:ext uri="{FF2B5EF4-FFF2-40B4-BE49-F238E27FC236}">
                <a16:creationId xmlns:a16="http://schemas.microsoft.com/office/drawing/2014/main" id="{F4B5CA13-0FBE-4B16-A1CC-1C3B2C2E30A5}"/>
              </a:ext>
            </a:extLst>
          </p:cNvPr>
          <p:cNvCxnSpPr>
            <a:cxnSpLocks noChangeShapeType="1"/>
          </p:cNvCxnSpPr>
          <p:nvPr/>
        </p:nvCxnSpPr>
        <p:spPr bwMode="auto">
          <a:xfrm flipV="1">
            <a:off x="7802333" y="2363609"/>
            <a:ext cx="0" cy="271462"/>
          </a:xfrm>
          <a:prstGeom prst="straightConnector1">
            <a:avLst/>
          </a:prstGeom>
          <a:noFill/>
          <a:ln w="38100" algn="ctr">
            <a:solidFill>
              <a:srgbClr val="FF5229"/>
            </a:solidFill>
            <a:round/>
            <a:headEnd/>
            <a:tailEnd type="arrow" w="med" len="med"/>
          </a:ln>
        </p:spPr>
      </p:cxnSp>
    </p:spTree>
    <p:extLst>
      <p:ext uri="{BB962C8B-B14F-4D97-AF65-F5344CB8AC3E}">
        <p14:creationId xmlns:p14="http://schemas.microsoft.com/office/powerpoint/2010/main" val="3468687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graphicEl>
                                              <a:chart seriesIdx="2"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Chart bld="series"/>
        </p:bldSub>
      </p:bldGraphic>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B5343-1F38-45D6-A37E-2910DF04ACA6}"/>
              </a:ext>
            </a:extLst>
          </p:cNvPr>
          <p:cNvSpPr>
            <a:spLocks noGrp="1"/>
          </p:cNvSpPr>
          <p:nvPr>
            <p:ph type="title"/>
          </p:nvPr>
        </p:nvSpPr>
        <p:spPr/>
        <p:txBody>
          <a:bodyPr/>
          <a:lstStyle/>
          <a:p>
            <a:r>
              <a:rPr lang="de-DE" dirty="0"/>
              <a:t>2| Top Standorte, Einkaufsvolumen, Potenziale</a:t>
            </a:r>
          </a:p>
        </p:txBody>
      </p:sp>
      <p:graphicFrame>
        <p:nvGraphicFramePr>
          <p:cNvPr id="8" name="Tabelle 7">
            <a:extLst>
              <a:ext uri="{FF2B5EF4-FFF2-40B4-BE49-F238E27FC236}">
                <a16:creationId xmlns:a16="http://schemas.microsoft.com/office/drawing/2014/main" id="{65677B18-92B8-4B26-AB9F-BCC8A5659208}"/>
              </a:ext>
            </a:extLst>
          </p:cNvPr>
          <p:cNvGraphicFramePr>
            <a:graphicFrameLocks noGrp="1"/>
          </p:cNvGraphicFramePr>
          <p:nvPr>
            <p:extLst>
              <p:ext uri="{D42A27DB-BD31-4B8C-83A1-F6EECF244321}">
                <p14:modId xmlns:p14="http://schemas.microsoft.com/office/powerpoint/2010/main" val="3019650586"/>
              </p:ext>
            </p:extLst>
          </p:nvPr>
        </p:nvGraphicFramePr>
        <p:xfrm>
          <a:off x="335357" y="1269648"/>
          <a:ext cx="11449274" cy="389507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83730">
                  <a:extLst>
                    <a:ext uri="{9D8B030D-6E8A-4147-A177-3AD203B41FA5}">
                      <a16:colId xmlns:a16="http://schemas.microsoft.com/office/drawing/2014/main" val="20000"/>
                    </a:ext>
                  </a:extLst>
                </a:gridCol>
                <a:gridCol w="1312617">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gridCol w="1782198">
                  <a:extLst>
                    <a:ext uri="{9D8B030D-6E8A-4147-A177-3AD203B41FA5}">
                      <a16:colId xmlns:a16="http://schemas.microsoft.com/office/drawing/2014/main" val="20004"/>
                    </a:ext>
                  </a:extLst>
                </a:gridCol>
                <a:gridCol w="1782198">
                  <a:extLst>
                    <a:ext uri="{9D8B030D-6E8A-4147-A177-3AD203B41FA5}">
                      <a16:colId xmlns:a16="http://schemas.microsoft.com/office/drawing/2014/main" val="20005"/>
                    </a:ext>
                  </a:extLst>
                </a:gridCol>
                <a:gridCol w="1224135">
                  <a:extLst>
                    <a:ext uri="{9D8B030D-6E8A-4147-A177-3AD203B41FA5}">
                      <a16:colId xmlns:a16="http://schemas.microsoft.com/office/drawing/2014/main" val="3484798887"/>
                    </a:ext>
                  </a:extLst>
                </a:gridCol>
              </a:tblGrid>
              <a:tr h="681633">
                <a:tc>
                  <a:txBody>
                    <a:bodyPr/>
                    <a:lstStyle/>
                    <a:p>
                      <a:r>
                        <a:rPr lang="de-DE" sz="1200" b="1" dirty="0">
                          <a:solidFill>
                            <a:schemeClr val="bg1"/>
                          </a:solidFill>
                          <a:latin typeface="+mj-lt"/>
                        </a:rPr>
                        <a:t>Standort des </a:t>
                      </a:r>
                      <a:br>
                        <a:rPr lang="de-DE" sz="1200" b="1" dirty="0">
                          <a:solidFill>
                            <a:schemeClr val="bg1"/>
                          </a:solidFill>
                          <a:latin typeface="+mj-lt"/>
                        </a:rPr>
                      </a:br>
                      <a:r>
                        <a:rPr lang="de-DE" sz="1200" b="1" dirty="0">
                          <a:solidFill>
                            <a:schemeClr val="bg1"/>
                          </a:solidFill>
                          <a:latin typeface="+mj-lt"/>
                        </a:rPr>
                        <a:t>Key Accounts</a:t>
                      </a:r>
                    </a:p>
                  </a:txBody>
                  <a:tcPr marT="45712" marB="45712" anchor="b">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b="1" dirty="0">
                          <a:solidFill>
                            <a:schemeClr val="bg1"/>
                          </a:solidFill>
                          <a:latin typeface="+mj-lt"/>
                        </a:rPr>
                        <a:t>Adressier-bares Einkaufs-</a:t>
                      </a:r>
                      <a:br>
                        <a:rPr lang="de-DE" sz="1200" b="1" dirty="0">
                          <a:solidFill>
                            <a:schemeClr val="bg1"/>
                          </a:solidFill>
                          <a:latin typeface="+mj-lt"/>
                        </a:rPr>
                      </a:br>
                      <a:r>
                        <a:rPr lang="de-DE" sz="1200" b="1" dirty="0" err="1">
                          <a:solidFill>
                            <a:schemeClr val="bg1"/>
                          </a:solidFill>
                          <a:latin typeface="+mj-lt"/>
                        </a:rPr>
                        <a:t>volumen</a:t>
                      </a:r>
                      <a:r>
                        <a:rPr lang="de-DE" sz="1200" b="1" dirty="0">
                          <a:solidFill>
                            <a:schemeClr val="bg1"/>
                          </a:solidFill>
                          <a:latin typeface="+mj-lt"/>
                        </a:rPr>
                        <a:t> in M€ (2026)</a:t>
                      </a: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b="1" dirty="0">
                          <a:solidFill>
                            <a:schemeClr val="bg1"/>
                          </a:solidFill>
                          <a:latin typeface="+mj-lt"/>
                        </a:rPr>
                        <a:t>Produkt 1</a:t>
                      </a:r>
                      <a:br>
                        <a:rPr lang="de-DE" sz="1200" b="1" dirty="0">
                          <a:solidFill>
                            <a:schemeClr val="bg1"/>
                          </a:solidFill>
                          <a:latin typeface="+mj-lt"/>
                        </a:rPr>
                      </a:br>
                      <a:r>
                        <a:rPr lang="de-DE" sz="1200" b="1" dirty="0">
                          <a:solidFill>
                            <a:schemeClr val="bg1"/>
                          </a:solidFill>
                          <a:latin typeface="+mj-lt"/>
                        </a:rPr>
                        <a:t>Umsatz 2025 in M€</a:t>
                      </a: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bg1"/>
                          </a:solidFill>
                          <a:latin typeface="+mj-lt"/>
                          <a:ea typeface="+mn-ea"/>
                          <a:cs typeface="+mn-cs"/>
                        </a:rPr>
                        <a:t>Produkt 2</a:t>
                      </a:r>
                      <a:br>
                        <a:rPr lang="de-DE" sz="1200" b="1" kern="1200" dirty="0">
                          <a:solidFill>
                            <a:schemeClr val="bg1"/>
                          </a:solidFill>
                          <a:latin typeface="+mj-lt"/>
                          <a:ea typeface="+mn-ea"/>
                          <a:cs typeface="+mn-cs"/>
                        </a:rPr>
                      </a:br>
                      <a:r>
                        <a:rPr lang="de-DE" sz="1200" b="1" kern="1200" dirty="0">
                          <a:solidFill>
                            <a:schemeClr val="bg1"/>
                          </a:solidFill>
                          <a:latin typeface="+mj-lt"/>
                          <a:ea typeface="+mn-ea"/>
                          <a:cs typeface="+mn-cs"/>
                        </a:rPr>
                        <a:t>Umsatz 2025 in M€</a:t>
                      </a: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bg1"/>
                          </a:solidFill>
                          <a:latin typeface="+mj-lt"/>
                          <a:ea typeface="+mn-ea"/>
                          <a:cs typeface="+mn-cs"/>
                        </a:rPr>
                        <a:t>Produkt 3</a:t>
                      </a:r>
                      <a:br>
                        <a:rPr lang="de-DE" sz="1200" b="1" kern="1200" dirty="0">
                          <a:solidFill>
                            <a:schemeClr val="bg1"/>
                          </a:solidFill>
                          <a:latin typeface="+mj-lt"/>
                          <a:ea typeface="+mn-ea"/>
                          <a:cs typeface="+mn-cs"/>
                        </a:rPr>
                      </a:br>
                      <a:r>
                        <a:rPr lang="de-DE" sz="1200" b="1" kern="1200" dirty="0">
                          <a:solidFill>
                            <a:schemeClr val="bg1"/>
                          </a:solidFill>
                          <a:latin typeface="+mj-lt"/>
                          <a:ea typeface="+mn-ea"/>
                          <a:cs typeface="+mn-cs"/>
                        </a:rPr>
                        <a:t>Umsatz 2025 in M€</a:t>
                      </a: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bg1"/>
                          </a:solidFill>
                          <a:latin typeface="+mj-lt"/>
                          <a:ea typeface="+mn-ea"/>
                          <a:cs typeface="+mn-cs"/>
                        </a:rPr>
                        <a:t>Produkt 4</a:t>
                      </a:r>
                      <a:br>
                        <a:rPr lang="de-DE" sz="1200" b="1" kern="1200" dirty="0">
                          <a:solidFill>
                            <a:schemeClr val="bg1"/>
                          </a:solidFill>
                          <a:latin typeface="+mj-lt"/>
                          <a:ea typeface="+mn-ea"/>
                          <a:cs typeface="+mn-cs"/>
                        </a:rPr>
                      </a:br>
                      <a:r>
                        <a:rPr lang="de-DE" sz="1200" b="1" kern="1200" dirty="0">
                          <a:solidFill>
                            <a:schemeClr val="bg1"/>
                          </a:solidFill>
                          <a:latin typeface="+mj-lt"/>
                          <a:ea typeface="+mn-ea"/>
                          <a:cs typeface="+mn-cs"/>
                        </a:rPr>
                        <a:t>Umsatz 2025 in M€</a:t>
                      </a: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200" b="1" dirty="0">
                          <a:solidFill>
                            <a:schemeClr val="tx1"/>
                          </a:solidFill>
                          <a:latin typeface="+mj-lt"/>
                        </a:rPr>
                        <a:t>Summe </a:t>
                      </a:r>
                    </a:p>
                  </a:txBody>
                  <a:tcPr marT="45712" marB="45712" anchor="b">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925">
                <a:tc>
                  <a:txBody>
                    <a:bodyPr/>
                    <a:lstStyle/>
                    <a:p>
                      <a:r>
                        <a:rPr lang="de-DE" sz="1200" b="0" dirty="0">
                          <a:solidFill>
                            <a:schemeClr val="accent4"/>
                          </a:solidFill>
                          <a:latin typeface="+mj-lt"/>
                        </a:rPr>
                        <a:t>Stuttgart</a:t>
                      </a: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r>
                        <a:rPr lang="de-DE" sz="1200" b="0" dirty="0">
                          <a:solidFill>
                            <a:schemeClr val="accent4"/>
                          </a:solidFill>
                          <a:latin typeface="+mj-lt"/>
                        </a:rPr>
                        <a:t>2,5</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b="0" dirty="0">
                          <a:solidFill>
                            <a:schemeClr val="accent4"/>
                          </a:solidFill>
                          <a:latin typeface="+mj-lt"/>
                        </a:rPr>
                        <a:t>0,3 (+)</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b="0" dirty="0">
                          <a:solidFill>
                            <a:schemeClr val="accent4"/>
                          </a:solidFill>
                          <a:latin typeface="+mj-lt"/>
                        </a:rPr>
                        <a:t>0,15 (-)</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b="0" dirty="0">
                          <a:solidFill>
                            <a:schemeClr val="accent4"/>
                          </a:solidFill>
                          <a:latin typeface="+mj-lt"/>
                        </a:rPr>
                        <a:t>0,05 (++)</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b="0" dirty="0">
                          <a:solidFill>
                            <a:schemeClr val="accent4"/>
                          </a:solidFill>
                          <a:latin typeface="+mj-lt"/>
                        </a:rPr>
                        <a:t>xx</a:t>
                      </a: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372076"/>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29829"/>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649139"/>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641301"/>
                  </a:ext>
                </a:extLst>
              </a:tr>
              <a:tr h="288925">
                <a:tc>
                  <a:txBody>
                    <a:bodyPr/>
                    <a:lstStyle/>
                    <a:p>
                      <a:endParaRPr lang="de-DE" sz="1200" b="0" dirty="0">
                        <a:solidFill>
                          <a:schemeClr val="accent4"/>
                        </a:solidFill>
                        <a:latin typeface="+mj-lt"/>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6715096"/>
                  </a:ext>
                </a:extLst>
              </a:tr>
              <a:tr h="288925">
                <a:tc>
                  <a:txBody>
                    <a:bodyPr/>
                    <a:lstStyle/>
                    <a:p>
                      <a:pPr algn="r"/>
                      <a:r>
                        <a:rPr lang="de-DE" sz="1200" b="1" dirty="0">
                          <a:solidFill>
                            <a:schemeClr val="accent4"/>
                          </a:solidFill>
                          <a:latin typeface="+mj-lt"/>
                        </a:rPr>
                        <a:t>Summe</a:t>
                      </a: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0" dirty="0" err="1">
                          <a:solidFill>
                            <a:schemeClr val="accent4"/>
                          </a:solidFill>
                          <a:latin typeface="+mj-lt"/>
                        </a:rPr>
                        <a:t>Xx</a:t>
                      </a: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err="1">
                          <a:solidFill>
                            <a:schemeClr val="accent4"/>
                          </a:solidFill>
                          <a:latin typeface="+mj-lt"/>
                        </a:rPr>
                        <a:t>Xx</a:t>
                      </a: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err="1">
                          <a:solidFill>
                            <a:schemeClr val="accent4"/>
                          </a:solidFill>
                          <a:latin typeface="+mj-lt"/>
                        </a:rPr>
                        <a:t>Xx</a:t>
                      </a: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err="1">
                          <a:solidFill>
                            <a:schemeClr val="accent4"/>
                          </a:solidFill>
                          <a:latin typeface="+mj-lt"/>
                        </a:rPr>
                        <a:t>Xx</a:t>
                      </a:r>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a:solidFill>
                            <a:schemeClr val="accent4"/>
                          </a:solidFill>
                          <a:latin typeface="+mj-lt"/>
                        </a:rPr>
                        <a:t>xx</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b="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075405"/>
                  </a:ext>
                </a:extLst>
              </a:tr>
            </a:tbl>
          </a:graphicData>
        </a:graphic>
      </p:graphicFrame>
      <p:sp>
        <p:nvSpPr>
          <p:cNvPr id="9" name="Textfeld 8">
            <a:extLst>
              <a:ext uri="{FF2B5EF4-FFF2-40B4-BE49-F238E27FC236}">
                <a16:creationId xmlns:a16="http://schemas.microsoft.com/office/drawing/2014/main" id="{28149D4F-98C2-48FA-8D2A-5A18295B0C96}"/>
              </a:ext>
            </a:extLst>
          </p:cNvPr>
          <p:cNvSpPr txBox="1"/>
          <p:nvPr/>
        </p:nvSpPr>
        <p:spPr>
          <a:xfrm>
            <a:off x="7248128" y="907348"/>
            <a:ext cx="4786888" cy="246221"/>
          </a:xfrm>
          <a:prstGeom prst="rect">
            <a:avLst/>
          </a:prstGeom>
          <a:noFill/>
        </p:spPr>
        <p:txBody>
          <a:bodyPr wrap="none" rtlCol="0">
            <a:spAutoFit/>
          </a:bodyPr>
          <a:lstStyle/>
          <a:p>
            <a:r>
              <a:rPr lang="de-DE" sz="1000" dirty="0">
                <a:solidFill>
                  <a:schemeClr val="tx1"/>
                </a:solidFill>
                <a:latin typeface="+mn-lt"/>
              </a:rPr>
              <a:t>(++) stark steigend; (+) steigend; (=) gleichbleibend; (-) sinkend; (--) stark sinkend</a:t>
            </a:r>
          </a:p>
        </p:txBody>
      </p:sp>
      <p:sp>
        <p:nvSpPr>
          <p:cNvPr id="14" name="Rechteck 13">
            <a:extLst>
              <a:ext uri="{FF2B5EF4-FFF2-40B4-BE49-F238E27FC236}">
                <a16:creationId xmlns:a16="http://schemas.microsoft.com/office/drawing/2014/main" id="{C1BCDB34-41B3-4E96-B749-B49396FCF452}"/>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Fokussiere dich hier auf die – für dich – wichtigsten Standorte, Niederlassungen, Werke oder auch Landesgesellschaften deines Key Accounts.</a:t>
            </a:r>
          </a:p>
          <a:p>
            <a:endParaRPr lang="de-DE" sz="1200" dirty="0">
              <a:solidFill>
                <a:srgbClr val="000000"/>
              </a:solidFill>
              <a:latin typeface="+mn-lt"/>
            </a:endParaRPr>
          </a:p>
          <a:p>
            <a:r>
              <a:rPr lang="de-DE" sz="1200" dirty="0">
                <a:solidFill>
                  <a:srgbClr val="000000"/>
                </a:solidFill>
                <a:latin typeface="+mn-lt"/>
              </a:rPr>
              <a:t>Bei den Produkten fokussieren sich viele Anwender auf die wichtigsten Produkte oder auch Produktgruppen bzw. Services.</a:t>
            </a:r>
          </a:p>
        </p:txBody>
      </p:sp>
      <p:sp>
        <p:nvSpPr>
          <p:cNvPr id="7" name="Textfeld 6">
            <a:extLst>
              <a:ext uri="{FF2B5EF4-FFF2-40B4-BE49-F238E27FC236}">
                <a16:creationId xmlns:a16="http://schemas.microsoft.com/office/drawing/2014/main" id="{712919AE-1F98-D621-F50D-02D05F129D99}"/>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pPr marL="0" algn="l" defTabSz="914400" rtl="0" eaLnBrk="1" latinLnBrk="0" hangingPunct="1"/>
            <a:r>
              <a:rPr lang="de-DE" sz="1200" b="1" kern="1200" dirty="0">
                <a:solidFill>
                  <a:schemeClr val="bg1"/>
                </a:solidFill>
                <a:latin typeface="+mn-lt"/>
                <a:ea typeface="+mn-ea"/>
                <a:cs typeface="+mn-cs"/>
              </a:rPr>
              <a:t>So </a:t>
            </a:r>
            <a:r>
              <a:rPr lang="de-DE" sz="1200" b="1" kern="1200" dirty="0" err="1">
                <a:solidFill>
                  <a:schemeClr val="bg1"/>
                </a:solidFill>
                <a:latin typeface="+mn-lt"/>
                <a:ea typeface="+mn-ea"/>
                <a:cs typeface="+mn-cs"/>
              </a:rPr>
              <a:t>what</a:t>
            </a:r>
            <a:r>
              <a:rPr lang="de-DE" sz="1200" b="1" kern="1200" dirty="0">
                <a:solidFill>
                  <a:schemeClr val="bg1"/>
                </a:solidFill>
                <a:latin typeface="+mn-lt"/>
                <a:ea typeface="+mn-ea"/>
                <a:cs typeface="+mn-cs"/>
              </a:rPr>
              <a:t>? - Chancen / Risiken / Konsequenzen die sich aus der Analyse für uns ergeben! </a:t>
            </a:r>
            <a:endParaRPr lang="de-DE" sz="1200" b="0" kern="1200" dirty="0">
              <a:solidFill>
                <a:schemeClr val="bg1"/>
              </a:solidFill>
              <a:latin typeface="+mn-lt"/>
              <a:ea typeface="+mn-ea"/>
              <a:cs typeface="+mn-cs"/>
            </a:endParaRPr>
          </a:p>
          <a:p>
            <a:r>
              <a:rPr lang="de-DE" sz="1200" dirty="0" err="1">
                <a:solidFill>
                  <a:schemeClr val="bg1"/>
                </a:solidFill>
                <a:latin typeface="+mn-lt"/>
              </a:rPr>
              <a:t>Xx</a:t>
            </a:r>
            <a:endParaRPr lang="de-DE" sz="1200" dirty="0">
              <a:solidFill>
                <a:schemeClr val="bg1"/>
              </a:solidFill>
              <a:latin typeface="+mn-lt"/>
            </a:endParaRPr>
          </a:p>
        </p:txBody>
      </p:sp>
      <p:sp>
        <p:nvSpPr>
          <p:cNvPr id="5" name="Fußzeilenplatzhalter 4">
            <a:extLst>
              <a:ext uri="{FF2B5EF4-FFF2-40B4-BE49-F238E27FC236}">
                <a16:creationId xmlns:a16="http://schemas.microsoft.com/office/drawing/2014/main" id="{FE9144FF-DCD0-44F9-9556-356CC600260F}"/>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1F098142-C3C4-8347-F94A-6A36573BAE36}"/>
              </a:ext>
            </a:extLst>
          </p:cNvPr>
          <p:cNvSpPr>
            <a:spLocks noGrp="1"/>
          </p:cNvSpPr>
          <p:nvPr>
            <p:ph type="sldNum" sz="quarter" idx="11"/>
          </p:nvPr>
        </p:nvSpPr>
        <p:spPr/>
        <p:txBody>
          <a:bodyPr/>
          <a:lstStyle/>
          <a:p>
            <a:fld id="{31D0D8A1-E263-4FBF-9BF3-AA3869F8EB11}" type="slidenum">
              <a:rPr lang="de-DE" smtClean="0"/>
              <a:pPr/>
              <a:t>8</a:t>
            </a:fld>
            <a:endParaRPr lang="de-DE" dirty="0">
              <a:latin typeface="+mn-lt"/>
            </a:endParaRPr>
          </a:p>
        </p:txBody>
      </p:sp>
    </p:spTree>
    <p:extLst>
      <p:ext uri="{BB962C8B-B14F-4D97-AF65-F5344CB8AC3E}">
        <p14:creationId xmlns:p14="http://schemas.microsoft.com/office/powerpoint/2010/main" val="1364032986"/>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en-US" dirty="0"/>
              <a:t>2| Lessons learned</a:t>
            </a:r>
            <a:r>
              <a:rPr lang="de-DE" dirty="0"/>
              <a:t>: gewonnen – verloren – gelernt </a:t>
            </a:r>
          </a:p>
        </p:txBody>
      </p:sp>
      <p:graphicFrame>
        <p:nvGraphicFramePr>
          <p:cNvPr id="6" name="Tabelle 5"/>
          <p:cNvGraphicFramePr>
            <a:graphicFrameLocks noGrp="1"/>
          </p:cNvGraphicFramePr>
          <p:nvPr>
            <p:extLst>
              <p:ext uri="{D42A27DB-BD31-4B8C-83A1-F6EECF244321}">
                <p14:modId xmlns:p14="http://schemas.microsoft.com/office/powerpoint/2010/main" val="3622357333"/>
              </p:ext>
            </p:extLst>
          </p:nvPr>
        </p:nvGraphicFramePr>
        <p:xfrm>
          <a:off x="313499" y="1268760"/>
          <a:ext cx="11559742" cy="27481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6535">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93178">
                  <a:extLst>
                    <a:ext uri="{9D8B030D-6E8A-4147-A177-3AD203B41FA5}">
                      <a16:colId xmlns:a16="http://schemas.microsoft.com/office/drawing/2014/main" val="20003"/>
                    </a:ext>
                  </a:extLst>
                </a:gridCol>
                <a:gridCol w="2657909">
                  <a:extLst>
                    <a:ext uri="{9D8B030D-6E8A-4147-A177-3AD203B41FA5}">
                      <a16:colId xmlns:a16="http://schemas.microsoft.com/office/drawing/2014/main" val="20005"/>
                    </a:ext>
                  </a:extLst>
                </a:gridCol>
                <a:gridCol w="1728000">
                  <a:extLst>
                    <a:ext uri="{9D8B030D-6E8A-4147-A177-3AD203B41FA5}">
                      <a16:colId xmlns:a16="http://schemas.microsoft.com/office/drawing/2014/main" val="20006"/>
                    </a:ext>
                  </a:extLst>
                </a:gridCol>
                <a:gridCol w="1800000">
                  <a:extLst>
                    <a:ext uri="{9D8B030D-6E8A-4147-A177-3AD203B41FA5}">
                      <a16:colId xmlns:a16="http://schemas.microsoft.com/office/drawing/2014/main" val="1470656186"/>
                    </a:ext>
                  </a:extLst>
                </a:gridCol>
              </a:tblGrid>
              <a:tr h="396221">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Wichtige Projekte in der historischen Betrachtung (</a:t>
                      </a:r>
                      <a:r>
                        <a:rPr lang="de-DE" sz="1200" dirty="0" err="1">
                          <a:solidFill>
                            <a:schemeClr val="bg1"/>
                          </a:solidFill>
                        </a:rPr>
                        <a:t>won</a:t>
                      </a:r>
                      <a:r>
                        <a:rPr lang="de-DE" sz="1200" dirty="0">
                          <a:solidFill>
                            <a:schemeClr val="bg1"/>
                          </a:solidFill>
                        </a:rPr>
                        <a:t> bid / lost bid Analyse)</a:t>
                      </a:r>
                      <a:endParaRPr lang="de-DE" sz="800" dirty="0">
                        <a:solidFill>
                          <a:schemeClr val="bg1"/>
                        </a:solidFill>
                      </a:endParaRPr>
                    </a:p>
                  </a:txBody>
                  <a:tcPr marT="45712" marB="45712">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no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000" dirty="0">
                        <a:solidFill>
                          <a:schemeClr val="tx1"/>
                        </a:solidFill>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96221">
                <a:tc>
                  <a:txBody>
                    <a:bodyPr/>
                    <a:lstStyle/>
                    <a:p>
                      <a:r>
                        <a:rPr lang="de-DE" sz="1100" b="1" dirty="0">
                          <a:solidFill>
                            <a:schemeClr val="bg1"/>
                          </a:solidFill>
                        </a:rPr>
                        <a:t>Projektname</a:t>
                      </a:r>
                      <a:r>
                        <a:rPr lang="de-DE" sz="1100" b="1" baseline="0" dirty="0">
                          <a:solidFill>
                            <a:schemeClr val="bg1"/>
                          </a:solidFill>
                        </a:rPr>
                        <a:t> / Anfrage</a:t>
                      </a:r>
                      <a:endParaRPr lang="de-DE" sz="1100" b="1" dirty="0">
                        <a:solidFill>
                          <a:schemeClr val="bg1"/>
                        </a:solidFill>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100" b="1" dirty="0">
                          <a:solidFill>
                            <a:schemeClr val="bg1"/>
                          </a:solidFill>
                        </a:rPr>
                        <a:t>Zeitpunkt</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100" b="1" dirty="0">
                          <a:solidFill>
                            <a:schemeClr val="bg1"/>
                          </a:solidFill>
                        </a:rPr>
                        <a:t>Wert</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100" b="1" dirty="0">
                          <a:solidFill>
                            <a:schemeClr val="bg1"/>
                          </a:solidFill>
                        </a:rPr>
                        <a:t>Gewonnen / Verloren</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100" b="1" dirty="0">
                          <a:solidFill>
                            <a:schemeClr val="bg1"/>
                          </a:solidFill>
                        </a:rPr>
                        <a:t>Gründe aus Sicht des Key Accounts</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100" b="1" dirty="0">
                          <a:solidFill>
                            <a:schemeClr val="bg1"/>
                          </a:solidFill>
                        </a:rPr>
                        <a:t>Wettbewerber</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de-DE" sz="1100" b="1" dirty="0">
                          <a:solidFill>
                            <a:schemeClr val="bg1"/>
                          </a:solidFill>
                        </a:rPr>
                        <a:t>So </a:t>
                      </a:r>
                      <a:r>
                        <a:rPr lang="de-DE" sz="1100" b="1" dirty="0" err="1">
                          <a:solidFill>
                            <a:schemeClr val="bg1"/>
                          </a:solidFill>
                        </a:rPr>
                        <a:t>what</a:t>
                      </a:r>
                      <a:r>
                        <a:rPr lang="de-DE" sz="1100" b="1" dirty="0">
                          <a:solidFill>
                            <a:schemeClr val="bg1"/>
                          </a:solidFill>
                        </a:rPr>
                        <a:t>? Lernpunkt</a:t>
                      </a: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1"/>
                  </a:ext>
                </a:extLst>
              </a:tr>
              <a:tr h="548620">
                <a:tc>
                  <a:txBody>
                    <a:bodyPr/>
                    <a:lstStyle/>
                    <a:p>
                      <a:r>
                        <a:rPr lang="de-DE" sz="1200" dirty="0">
                          <a:solidFill>
                            <a:schemeClr val="accent4"/>
                          </a:solidFill>
                        </a:rPr>
                        <a:t>Produkt xx</a:t>
                      </a: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2025</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1 M€</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Gewonnen</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Lieferfähigkeit (bestehender Lieferant konnte nicht liefern)</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accent4"/>
                          </a:solidFill>
                        </a:rPr>
                        <a:t>Mayer AG</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de-DE" sz="1200" dirty="0">
                          <a:solidFill>
                            <a:schemeClr val="bg1"/>
                          </a:solidFill>
                        </a:rPr>
                        <a:t>Schwäche des Wettbewerbs nutzen und kurzfristig möglichst viele Standorte umstellen</a:t>
                      </a: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2"/>
                  </a:ext>
                </a:extLst>
              </a:tr>
              <a:tr h="548620">
                <a:tc>
                  <a:txBody>
                    <a:bodyPr/>
                    <a:lstStyle/>
                    <a:p>
                      <a:endParaRPr lang="de-DE" sz="1200" dirty="0">
                        <a:solidFill>
                          <a:schemeClr val="accent4"/>
                        </a:solidFill>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bg1"/>
                        </a:solidFill>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3"/>
                  </a:ext>
                </a:extLst>
              </a:tr>
              <a:tr h="370775">
                <a:tc>
                  <a:txBody>
                    <a:bodyPr/>
                    <a:lstStyle/>
                    <a:p>
                      <a:endParaRPr lang="de-DE" sz="1200" dirty="0">
                        <a:solidFill>
                          <a:schemeClr val="accent4"/>
                        </a:solidFill>
                      </a:endParaRPr>
                    </a:p>
                  </a:txBody>
                  <a:tcPr marT="45712" marB="45712">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bg1"/>
                        </a:solidFill>
                      </a:endParaRPr>
                    </a:p>
                  </a:txBody>
                  <a:tcPr marT="45712" marB="45712">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4"/>
                  </a:ext>
                </a:extLst>
              </a:tr>
            </a:tbl>
          </a:graphicData>
        </a:graphic>
      </p:graphicFrame>
      <p:sp>
        <p:nvSpPr>
          <p:cNvPr id="18" name="Rechteck 17">
            <a:extLst>
              <a:ext uri="{FF2B5EF4-FFF2-40B4-BE49-F238E27FC236}">
                <a16:creationId xmlns:a16="http://schemas.microsoft.com/office/drawing/2014/main" id="{21027719-C76C-470B-AFF3-0F8A03485FF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rgbClr val="000000"/>
                </a:solidFill>
                <a:latin typeface="+mn-lt"/>
              </a:rPr>
              <a:t>Tipp:</a:t>
            </a:r>
          </a:p>
          <a:p>
            <a:r>
              <a:rPr lang="de-DE" sz="1200" dirty="0">
                <a:solidFill>
                  <a:srgbClr val="000000"/>
                </a:solidFill>
                <a:latin typeface="+mn-lt"/>
              </a:rPr>
              <a:t>Die </a:t>
            </a:r>
            <a:r>
              <a:rPr lang="de-DE" sz="1200" dirty="0" err="1">
                <a:solidFill>
                  <a:srgbClr val="000000"/>
                </a:solidFill>
                <a:latin typeface="+mn-lt"/>
              </a:rPr>
              <a:t>won</a:t>
            </a:r>
            <a:r>
              <a:rPr lang="de-DE" sz="1200" dirty="0">
                <a:solidFill>
                  <a:srgbClr val="000000"/>
                </a:solidFill>
                <a:latin typeface="+mn-lt"/>
              </a:rPr>
              <a:t> / lost </a:t>
            </a:r>
            <a:r>
              <a:rPr lang="de-DE" sz="1200" dirty="0" err="1">
                <a:solidFill>
                  <a:srgbClr val="000000"/>
                </a:solidFill>
                <a:latin typeface="+mn-lt"/>
              </a:rPr>
              <a:t>bid</a:t>
            </a:r>
            <a:r>
              <a:rPr lang="de-DE" sz="1200" dirty="0">
                <a:solidFill>
                  <a:srgbClr val="000000"/>
                </a:solidFill>
                <a:latin typeface="+mn-lt"/>
              </a:rPr>
              <a:t> oder auch gewonnen, verloren, gelernt Analyse ist extrem wichtig im Key Account Management. Wenn du nicht weißt, warum der Key Account mit dir Geschäfte macht oder eben auch nicht, wie willst du dann das Geschäft halten bzw. gezielt ausbauen?</a:t>
            </a:r>
          </a:p>
          <a:p>
            <a:endParaRPr lang="de-DE" sz="1200" dirty="0">
              <a:solidFill>
                <a:srgbClr val="000000"/>
              </a:solidFill>
              <a:latin typeface="+mn-lt"/>
            </a:endParaRPr>
          </a:p>
          <a:p>
            <a:r>
              <a:rPr lang="de-DE" sz="1200" dirty="0">
                <a:solidFill>
                  <a:srgbClr val="000000"/>
                </a:solidFill>
                <a:highlight>
                  <a:srgbClr val="FFFF00"/>
                </a:highlight>
                <a:latin typeface="+mn-lt"/>
              </a:rPr>
              <a:t>WICHTIG:</a:t>
            </a:r>
          </a:p>
          <a:p>
            <a:r>
              <a:rPr lang="de-DE" sz="1200" dirty="0">
                <a:solidFill>
                  <a:srgbClr val="000000"/>
                </a:solidFill>
                <a:latin typeface="+mn-lt"/>
              </a:rPr>
              <a:t>Der kritische Erfolgsfaktor für die </a:t>
            </a:r>
            <a:r>
              <a:rPr lang="de-DE" sz="1200" dirty="0" err="1">
                <a:solidFill>
                  <a:srgbClr val="000000"/>
                </a:solidFill>
                <a:latin typeface="+mn-lt"/>
              </a:rPr>
              <a:t>won</a:t>
            </a:r>
            <a:r>
              <a:rPr lang="de-DE" sz="1200" dirty="0">
                <a:solidFill>
                  <a:srgbClr val="000000"/>
                </a:solidFill>
                <a:latin typeface="+mn-lt"/>
              </a:rPr>
              <a:t>/lost </a:t>
            </a:r>
            <a:r>
              <a:rPr lang="de-DE" sz="1200" dirty="0" err="1">
                <a:solidFill>
                  <a:srgbClr val="000000"/>
                </a:solidFill>
                <a:latin typeface="+mn-lt"/>
              </a:rPr>
              <a:t>bid</a:t>
            </a:r>
            <a:r>
              <a:rPr lang="de-DE" sz="1200" dirty="0">
                <a:solidFill>
                  <a:srgbClr val="000000"/>
                </a:solidFill>
                <a:latin typeface="+mn-lt"/>
              </a:rPr>
              <a:t> Analyse ist die selbstkritische Ehrlichkeit und dass du wirklich nur die Rückmeldung und Aussagen des Kunden nutzt (keine Annahme und keine gegenseitigen Schuldzuweisungen)!</a:t>
            </a:r>
          </a:p>
          <a:p>
            <a:r>
              <a:rPr lang="de-DE" sz="1200" dirty="0">
                <a:solidFill>
                  <a:srgbClr val="000000"/>
                </a:solidFill>
                <a:latin typeface="+mn-lt"/>
              </a:rPr>
              <a:t> </a:t>
            </a:r>
          </a:p>
        </p:txBody>
      </p:sp>
      <p:sp>
        <p:nvSpPr>
          <p:cNvPr id="5" name="Fußzeilenplatzhalter 4">
            <a:extLst>
              <a:ext uri="{FF2B5EF4-FFF2-40B4-BE49-F238E27FC236}">
                <a16:creationId xmlns:a16="http://schemas.microsoft.com/office/drawing/2014/main" id="{3256856A-D2B6-77AD-BE35-F14EE5C2069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DF5EBB19-3645-039D-39E3-92BF6E6E0F00}"/>
              </a:ext>
            </a:extLst>
          </p:cNvPr>
          <p:cNvSpPr>
            <a:spLocks noGrp="1"/>
          </p:cNvSpPr>
          <p:nvPr>
            <p:ph type="sldNum" sz="quarter" idx="11"/>
          </p:nvPr>
        </p:nvSpPr>
        <p:spPr/>
        <p:txBody>
          <a:bodyPr/>
          <a:lstStyle/>
          <a:p>
            <a:fld id="{31D0D8A1-E263-4FBF-9BF3-AA3869F8EB11}" type="slidenum">
              <a:rPr lang="de-DE" smtClean="0"/>
              <a:pPr/>
              <a:t>9</a:t>
            </a:fld>
            <a:endParaRPr lang="de-DE" dirty="0">
              <a:latin typeface="+mn-lt"/>
            </a:endParaRPr>
          </a:p>
        </p:txBody>
      </p:sp>
    </p:spTree>
    <p:extLst>
      <p:ext uri="{BB962C8B-B14F-4D97-AF65-F5344CB8AC3E}">
        <p14:creationId xmlns:p14="http://schemas.microsoft.com/office/powerpoint/2010/main" val="590274261"/>
      </p:ext>
    </p:ext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SC2020">
  <a:themeElements>
    <a:clrScheme name="SC2024">
      <a:dk1>
        <a:srgbClr val="000000"/>
      </a:dk1>
      <a:lt1>
        <a:srgbClr val="FFFFFF"/>
      </a:lt1>
      <a:dk2>
        <a:srgbClr val="000000"/>
      </a:dk2>
      <a:lt2>
        <a:srgbClr val="D8D8D8"/>
      </a:lt2>
      <a:accent1>
        <a:srgbClr val="C1CEFF"/>
      </a:accent1>
      <a:accent2>
        <a:srgbClr val="063DE8"/>
      </a:accent2>
      <a:accent3>
        <a:srgbClr val="FFFFFF"/>
      </a:accent3>
      <a:accent4>
        <a:srgbClr val="000000"/>
      </a:accent4>
      <a:accent5>
        <a:srgbClr val="DDE3FF"/>
      </a:accent5>
      <a:accent6>
        <a:srgbClr val="0536D2"/>
      </a:accent6>
      <a:hlink>
        <a:srgbClr val="FF5229"/>
      </a:hlink>
      <a:folHlink>
        <a:srgbClr val="FF52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R="0" algn="l" defTabSz="914400" rtl="0" eaLnBrk="0" fontAlgn="base" latinLnBrk="0" hangingPunct="0">
          <a:lnSpc>
            <a:spcPct val="100000"/>
          </a:lnSpc>
          <a:spcBef>
            <a:spcPct val="0"/>
          </a:spcBef>
          <a:spcAft>
            <a:spcPct val="0"/>
          </a:spcAft>
          <a:buClrTx/>
          <a:buSzTx/>
          <a:tabLst/>
          <a:defRPr kumimoji="0" sz="18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rgbClr val="00AE00"/>
            </a:solidFill>
            <a:effectLst/>
            <a:latin typeface="Arial" charset="0"/>
          </a:defRPr>
        </a:defPPr>
      </a:lstStyle>
    </a:lnDef>
    <a:txDef>
      <a:spPr>
        <a:noFill/>
      </a:spPr>
      <a:bodyPr wrap="none" rtlCol="0">
        <a:spAutoFit/>
      </a:bodyPr>
      <a:lstStyle>
        <a:defPPr algn="l">
          <a:defRPr sz="1800" dirty="0" err="1" smtClean="0">
            <a:solidFill>
              <a:srgbClr val="293133"/>
            </a:solidFill>
            <a:latin typeface="+mn-lt"/>
            <a:cs typeface="Calibri" panose="020F0502020204030204" pitchFamily="34" charset="0"/>
          </a:defRPr>
        </a:defPPr>
      </a:lstStyle>
    </a:txDef>
  </a:objectDefaults>
  <a:extraClrSchemeLst>
    <a:extraClrScheme>
      <a:clrScheme name="SC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C Präsentation 8">
        <a:dk1>
          <a:srgbClr val="000000"/>
        </a:dk1>
        <a:lt1>
          <a:srgbClr val="FFFFFF"/>
        </a:lt1>
        <a:dk2>
          <a:srgbClr val="CECECE"/>
        </a:dk2>
        <a:lt2>
          <a:srgbClr val="DDDDDD"/>
        </a:lt2>
        <a:accent1>
          <a:srgbClr val="C1CEFF"/>
        </a:accent1>
        <a:accent2>
          <a:srgbClr val="063DE8"/>
        </a:accent2>
        <a:accent3>
          <a:srgbClr val="FFFFFF"/>
        </a:accent3>
        <a:accent4>
          <a:srgbClr val="000000"/>
        </a:accent4>
        <a:accent5>
          <a:srgbClr val="DDE3FF"/>
        </a:accent5>
        <a:accent6>
          <a:srgbClr val="0536D2"/>
        </a:accent6>
        <a:hlink>
          <a:srgbClr val="0000FF"/>
        </a:hlink>
        <a:folHlink>
          <a:srgbClr val="618FF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8ACD4999-B368-4ECE-BE7B-EA0FD045CB30}" vid="{457EA198-4D60-4652-851F-0566B1179B1E}"/>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596CCDCB5EFF54091C00DB65C78119B" ma:contentTypeVersion="14" ma:contentTypeDescription="Ein neues Dokument erstellen." ma:contentTypeScope="" ma:versionID="bdcca5f6232f42bdaad0f26cf1e2c186">
  <xsd:schema xmlns:xsd="http://www.w3.org/2001/XMLSchema" xmlns:xs="http://www.w3.org/2001/XMLSchema" xmlns:p="http://schemas.microsoft.com/office/2006/metadata/properties" xmlns:ns3="c5f93250-acf0-46a1-b41f-4f55969c612f" xmlns:ns4="2a7e3462-1884-4b33-9e6d-8c1cdf2d02c5" targetNamespace="http://schemas.microsoft.com/office/2006/metadata/properties" ma:root="true" ma:fieldsID="17847455c70b632c92ba9f2b515d2617" ns3:_="" ns4:_="">
    <xsd:import namespace="c5f93250-acf0-46a1-b41f-4f55969c612f"/>
    <xsd:import namespace="2a7e3462-1884-4b33-9e6d-8c1cdf2d02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93250-acf0-46a1-b41f-4f55969c6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7e3462-1884-4b33-9e6d-8c1cdf2d02c5"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SharingHintHash" ma:index="20"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BE2BD5-937F-4AE6-9E98-341CA2E4B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f93250-acf0-46a1-b41f-4f55969c612f"/>
    <ds:schemaRef ds:uri="2a7e3462-1884-4b33-9e6d-8c1cdf2d0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E4117-6264-4421-8FAE-3491F345E41B}">
  <ds:schemaRefs>
    <ds:schemaRef ds:uri="c5f93250-acf0-46a1-b41f-4f55969c612f"/>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2a7e3462-1884-4b33-9e6d-8c1cdf2d02c5"/>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1FA1BE39-7F32-4330-B946-FF7B2ECF5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 Web 2025 V03</Template>
  <TotalTime>0</TotalTime>
  <Words>5569</Words>
  <Application>Microsoft Office PowerPoint</Application>
  <PresentationFormat>Breitbild</PresentationFormat>
  <Paragraphs>1006</Paragraphs>
  <Slides>46</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46</vt:i4>
      </vt:variant>
    </vt:vector>
  </HeadingPairs>
  <TitlesOfParts>
    <vt:vector size="51" baseType="lpstr">
      <vt:lpstr>Arial</vt:lpstr>
      <vt:lpstr>Times New Roman</vt:lpstr>
      <vt:lpstr>Wingdings</vt:lpstr>
      <vt:lpstr>SC2020</vt:lpstr>
      <vt:lpstr>Organization Chart</vt:lpstr>
      <vt:lpstr>KEY ACCOUNT PLAN Name Key Account</vt:lpstr>
      <vt:lpstr>Inhalt Key Account Plan</vt:lpstr>
      <vt:lpstr>1| Management Zusammenfassung</vt:lpstr>
      <vt:lpstr>2| Key Account Kurzprofil</vt:lpstr>
      <vt:lpstr>2: Key Account Ziele, Marktumfeld und Einkaufsstrategie</vt:lpstr>
      <vt:lpstr>2| Für uns relevante Personen und unser Beziehungsnetz</vt:lpstr>
      <vt:lpstr>2| Key Account Anforderungen, unser Wettbewerb, unser Mehrwert</vt:lpstr>
      <vt:lpstr>2| Top Standorte, Einkaufsvolumen, Potenziale</vt:lpstr>
      <vt:lpstr>2| Lessons learned: gewonnen – verloren – gelernt </vt:lpstr>
      <vt:lpstr>2| Lean KAM oder strategische Partnerschaft</vt:lpstr>
      <vt:lpstr>2| Unsere Top Chancen und Risiken</vt:lpstr>
      <vt:lpstr>3| Strategische Ziele und Umsetzungsplan</vt:lpstr>
      <vt:lpstr>3| Strategische Ziele und Umsetzungsplan</vt:lpstr>
      <vt:lpstr>3| Umsetzungsplan auf Standortebene</vt:lpstr>
      <vt:lpstr>3| Touchpoint- und Kommunikationsplan</vt:lpstr>
      <vt:lpstr>3| Rahmenvertrag: Eckdaten, Umfang, …</vt:lpstr>
      <vt:lpstr>3| Ergebnisse aus dem strategischen Jahresgespräch</vt:lpstr>
      <vt:lpstr>PowerPoint-Präsentation</vt:lpstr>
      <vt:lpstr>PowerPoint-Präsentation</vt:lpstr>
      <vt:lpstr>Weitere Aspekte der Key Account Analyse</vt:lpstr>
      <vt:lpstr>2| Key Account Standorte, globale Aktivitäten</vt:lpstr>
      <vt:lpstr>2| Top Ziele und Initiativen des Key Accounts</vt:lpstr>
      <vt:lpstr>2| Projektplanung des Key Accounts</vt:lpstr>
      <vt:lpstr>2| Value Chain bis zum Endkunden</vt:lpstr>
      <vt:lpstr>2| Key Account Anforderungen</vt:lpstr>
      <vt:lpstr>2| Key Account SWOT</vt:lpstr>
      <vt:lpstr>2| Key Account Playbook</vt:lpstr>
      <vt:lpstr>Beziehungsmanagement</vt:lpstr>
      <vt:lpstr>2| Personen, die wir kennen müssen</vt:lpstr>
      <vt:lpstr>2| Wichtige Personen mit Buying Center Analyse</vt:lpstr>
      <vt:lpstr>2| Legende Buying Center / Power Map</vt:lpstr>
      <vt:lpstr>3| Beziehungsmatrix</vt:lpstr>
      <vt:lpstr>Analyse der eigenen Position</vt:lpstr>
      <vt:lpstr>2| Top Ziele und Initiativen unseres Unternehmens</vt:lpstr>
      <vt:lpstr>2| Eigene SWOT aus Sicht des Key Accounts</vt:lpstr>
      <vt:lpstr>Wettbewerbsanalyse</vt:lpstr>
      <vt:lpstr>2| Unserer Hauptwettbewerber im Überblick</vt:lpstr>
      <vt:lpstr>Strategie</vt:lpstr>
      <vt:lpstr>3| Strategische Ziele im Überblick</vt:lpstr>
      <vt:lpstr>3| Agiler Sales Plan</vt:lpstr>
      <vt:lpstr>3| Top 3 Ziele und Strategien</vt:lpstr>
      <vt:lpstr>3| Mittelfristige Ziele und Strategien </vt:lpstr>
      <vt:lpstr>3| Aktionsplan</vt:lpstr>
      <vt:lpstr>Key Account Team</vt:lpstr>
      <vt:lpstr>3| Key Account Team - Kernteam und agile Projektteams</vt:lpstr>
      <vt:lpstr>3| Key Account Team - Aufgaben und Verantwortlichkeiten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Hartmut Sieck</dc:creator>
  <cp:lastModifiedBy>Hartmut Sieck</cp:lastModifiedBy>
  <cp:revision>5</cp:revision>
  <cp:lastPrinted>2020-03-30T13:21:10Z</cp:lastPrinted>
  <dcterms:created xsi:type="dcterms:W3CDTF">2025-06-24T17:59:50Z</dcterms:created>
  <dcterms:modified xsi:type="dcterms:W3CDTF">2026-03-26T08:38:13Z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0x0101007596CCDCB5EFF54091C00DB65C78119B</vt:lpwstr>
  </property>
</Properties>
</file>